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2"/>
  </p:notesMasterIdLst>
  <p:handoutMasterIdLst>
    <p:handoutMasterId r:id="rId23"/>
  </p:handoutMasterIdLst>
  <p:sldIdLst>
    <p:sldId id="708" r:id="rId5"/>
    <p:sldId id="711" r:id="rId6"/>
    <p:sldId id="724" r:id="rId7"/>
    <p:sldId id="710" r:id="rId8"/>
    <p:sldId id="707" r:id="rId9"/>
    <p:sldId id="621" r:id="rId10"/>
    <p:sldId id="688" r:id="rId11"/>
    <p:sldId id="412" r:id="rId12"/>
    <p:sldId id="317" r:id="rId13"/>
    <p:sldId id="697" r:id="rId14"/>
    <p:sldId id="704" r:id="rId15"/>
    <p:sldId id="622" r:id="rId16"/>
    <p:sldId id="623" r:id="rId17"/>
    <p:sldId id="414" r:id="rId18"/>
    <p:sldId id="685" r:id="rId19"/>
    <p:sldId id="336" r:id="rId20"/>
    <p:sldId id="300" r:id="rId21"/>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DC5"/>
    <a:srgbClr val="262626"/>
    <a:srgbClr val="3E84C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9C107-BCB3-BC41-8A62-B83168F9F4CA}" v="2" dt="2023-12-11T08:55:50.519"/>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98" autoAdjust="0"/>
    <p:restoredTop sz="96207" autoAdjust="0"/>
  </p:normalViewPr>
  <p:slideViewPr>
    <p:cSldViewPr snapToGrid="0">
      <p:cViewPr varScale="1">
        <p:scale>
          <a:sx n="196" d="100"/>
          <a:sy n="196" d="100"/>
        </p:scale>
        <p:origin x="1408"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7639C107-BCB3-BC41-8A62-B83168F9F4CA}"/>
    <pc:docChg chg="undo addSld delSld modSld">
      <pc:chgData name="Nane Kratzke" userId="971be13ff4ee5ef6" providerId="LiveId" clId="{7639C107-BCB3-BC41-8A62-B83168F9F4CA}" dt="2023-12-11T08:56:18.217" v="7" actId="2696"/>
      <pc:docMkLst>
        <pc:docMk/>
      </pc:docMkLst>
      <pc:sldChg chg="add del">
        <pc:chgData name="Nane Kratzke" userId="971be13ff4ee5ef6" providerId="LiveId" clId="{7639C107-BCB3-BC41-8A62-B83168F9F4CA}" dt="2023-12-11T08:56:18.095" v="6" actId="2696"/>
        <pc:sldMkLst>
          <pc:docMk/>
          <pc:sldMk cId="2142144293" sldId="416"/>
        </pc:sldMkLst>
      </pc:sldChg>
      <pc:sldChg chg="add del">
        <pc:chgData name="Nane Kratzke" userId="971be13ff4ee5ef6" providerId="LiveId" clId="{7639C107-BCB3-BC41-8A62-B83168F9F4CA}" dt="2023-12-11T08:56:18.217" v="7" actId="2696"/>
        <pc:sldMkLst>
          <pc:docMk/>
          <pc:sldMk cId="4004053243" sldId="709"/>
        </pc:sldMkLst>
      </pc:sldChg>
      <pc:sldChg chg="add">
        <pc:chgData name="Nane Kratzke" userId="971be13ff4ee5ef6" providerId="LiveId" clId="{7639C107-BCB3-BC41-8A62-B83168F9F4CA}" dt="2023-12-11T08:55:50.509" v="1"/>
        <pc:sldMkLst>
          <pc:docMk/>
          <pc:sldMk cId="1904601342" sldId="711"/>
        </pc:sldMkLst>
      </pc:sldChg>
      <pc:sldChg chg="add">
        <pc:chgData name="Nane Kratzke" userId="971be13ff4ee5ef6" providerId="LiveId" clId="{7639C107-BCB3-BC41-8A62-B83168F9F4CA}" dt="2023-12-11T08:55:50.509" v="1"/>
        <pc:sldMkLst>
          <pc:docMk/>
          <pc:sldMk cId="3047594082" sldId="724"/>
        </pc:sldMkLst>
      </pc:sldChg>
    </pc:docChg>
  </pc:docChgLst>
  <pc:docChgLst>
    <pc:chgData name="Nane Kratzke" userId="971be13ff4ee5ef6" providerId="LiveId" clId="{34C9CA81-6F30-BE42-B0C5-3F2DB881CCF2}"/>
    <pc:docChg chg="custSel addSld delSld modSld sldOrd">
      <pc:chgData name="Nane Kratzke" userId="971be13ff4ee5ef6" providerId="LiveId" clId="{34C9CA81-6F30-BE42-B0C5-3F2DB881CCF2}" dt="2023-09-20T11:20:30.233" v="147" actId="2696"/>
      <pc:docMkLst>
        <pc:docMk/>
      </pc:docMkLst>
      <pc:sldChg chg="del">
        <pc:chgData name="Nane Kratzke" userId="971be13ff4ee5ef6" providerId="LiveId" clId="{34C9CA81-6F30-BE42-B0C5-3F2DB881CCF2}" dt="2023-09-20T11:20:30.201" v="144" actId="2696"/>
        <pc:sldMkLst>
          <pc:docMk/>
          <pc:sldMk cId="622479483" sldId="313"/>
        </pc:sldMkLst>
      </pc:sldChg>
      <pc:sldChg chg="del">
        <pc:chgData name="Nane Kratzke" userId="971be13ff4ee5ef6" providerId="LiveId" clId="{34C9CA81-6F30-BE42-B0C5-3F2DB881CCF2}" dt="2023-09-20T11:20:30.233" v="147" actId="2696"/>
        <pc:sldMkLst>
          <pc:docMk/>
          <pc:sldMk cId="3247140418" sldId="315"/>
        </pc:sldMkLst>
      </pc:sldChg>
      <pc:sldChg chg="del">
        <pc:chgData name="Nane Kratzke" userId="971be13ff4ee5ef6" providerId="LiveId" clId="{34C9CA81-6F30-BE42-B0C5-3F2DB881CCF2}" dt="2023-09-20T11:20:30.069" v="140" actId="2696"/>
        <pc:sldMkLst>
          <pc:docMk/>
          <pc:sldMk cId="712020066" sldId="316"/>
        </pc:sldMkLst>
      </pc:sldChg>
      <pc:sldChg chg="delSp modSp mod">
        <pc:chgData name="Nane Kratzke" userId="971be13ff4ee5ef6" providerId="LiveId" clId="{34C9CA81-6F30-BE42-B0C5-3F2DB881CCF2}" dt="2023-09-20T09:47:16.101" v="103" actId="1076"/>
        <pc:sldMkLst>
          <pc:docMk/>
          <pc:sldMk cId="1810318989" sldId="317"/>
        </pc:sldMkLst>
        <pc:spChg chg="del">
          <ac:chgData name="Nane Kratzke" userId="971be13ff4ee5ef6" providerId="LiveId" clId="{34C9CA81-6F30-BE42-B0C5-3F2DB881CCF2}" dt="2023-09-20T09:47:09.047" v="101" actId="478"/>
          <ac:spMkLst>
            <pc:docMk/>
            <pc:sldMk cId="1810318989" sldId="317"/>
            <ac:spMk id="7" creationId="{0A6BA266-2E4A-5749-A5B6-97B02F85F398}"/>
          </ac:spMkLst>
        </pc:spChg>
        <pc:picChg chg="mod">
          <ac:chgData name="Nane Kratzke" userId="971be13ff4ee5ef6" providerId="LiveId" clId="{34C9CA81-6F30-BE42-B0C5-3F2DB881CCF2}" dt="2023-09-20T09:47:16.101" v="103" actId="1076"/>
          <ac:picMkLst>
            <pc:docMk/>
            <pc:sldMk cId="1810318989" sldId="317"/>
            <ac:picMk id="4" creationId="{D00137B2-EE61-6A36-A608-686A695ED91A}"/>
          </ac:picMkLst>
        </pc:picChg>
      </pc:sldChg>
      <pc:sldChg chg="del ord">
        <pc:chgData name="Nane Kratzke" userId="971be13ff4ee5ef6" providerId="LiveId" clId="{34C9CA81-6F30-BE42-B0C5-3F2DB881CCF2}" dt="2023-09-20T08:18:24.569" v="15" actId="2696"/>
        <pc:sldMkLst>
          <pc:docMk/>
          <pc:sldMk cId="1069362746" sldId="413"/>
        </pc:sldMkLst>
      </pc:sldChg>
      <pc:sldChg chg="modSp mod">
        <pc:chgData name="Nane Kratzke" userId="971be13ff4ee5ef6" providerId="LiveId" clId="{34C9CA81-6F30-BE42-B0C5-3F2DB881CCF2}" dt="2023-09-20T08:21:19.392" v="79" actId="20577"/>
        <pc:sldMkLst>
          <pc:docMk/>
          <pc:sldMk cId="1524889593" sldId="414"/>
        </pc:sldMkLst>
        <pc:spChg chg="mod">
          <ac:chgData name="Nane Kratzke" userId="971be13ff4ee5ef6" providerId="LiveId" clId="{34C9CA81-6F30-BE42-B0C5-3F2DB881CCF2}" dt="2023-09-20T08:21:19.392" v="79" actId="20577"/>
          <ac:spMkLst>
            <pc:docMk/>
            <pc:sldMk cId="1524889593" sldId="414"/>
            <ac:spMk id="2" creationId="{72C9234A-6C62-B24B-BAF3-91DE9183267E}"/>
          </ac:spMkLst>
        </pc:spChg>
        <pc:spChg chg="mod">
          <ac:chgData name="Nane Kratzke" userId="971be13ff4ee5ef6" providerId="LiveId" clId="{34C9CA81-6F30-BE42-B0C5-3F2DB881CCF2}" dt="2023-09-20T08:21:10.153" v="71"/>
          <ac:spMkLst>
            <pc:docMk/>
            <pc:sldMk cId="1524889593" sldId="414"/>
            <ac:spMk id="3" creationId="{4E29FD73-8C77-9B4E-8AE8-0373815C2247}"/>
          </ac:spMkLst>
        </pc:spChg>
      </pc:sldChg>
      <pc:sldChg chg="del">
        <pc:chgData name="Nane Kratzke" userId="971be13ff4ee5ef6" providerId="LiveId" clId="{34C9CA81-6F30-BE42-B0C5-3F2DB881CCF2}" dt="2023-09-20T11:20:30.050" v="139" actId="2696"/>
        <pc:sldMkLst>
          <pc:docMk/>
          <pc:sldMk cId="1593440267" sldId="620"/>
        </pc:sldMkLst>
      </pc:sldChg>
      <pc:sldChg chg="addSp delSp modSp mod">
        <pc:chgData name="Nane Kratzke" userId="971be13ff4ee5ef6" providerId="LiveId" clId="{34C9CA81-6F30-BE42-B0C5-3F2DB881CCF2}" dt="2023-09-20T08:08:45.154" v="10"/>
        <pc:sldMkLst>
          <pc:docMk/>
          <pc:sldMk cId="2287065302" sldId="622"/>
        </pc:sldMkLst>
        <pc:spChg chg="add del mod">
          <ac:chgData name="Nane Kratzke" userId="971be13ff4ee5ef6" providerId="LiveId" clId="{34C9CA81-6F30-BE42-B0C5-3F2DB881CCF2}" dt="2023-09-20T08:08:45.154" v="10"/>
          <ac:spMkLst>
            <pc:docMk/>
            <pc:sldMk cId="2287065302" sldId="622"/>
            <ac:spMk id="4" creationId="{7032895E-94C0-E26C-6AC5-207922B89026}"/>
          </ac:spMkLst>
        </pc:spChg>
      </pc:sldChg>
      <pc:sldChg chg="del">
        <pc:chgData name="Nane Kratzke" userId="971be13ff4ee5ef6" providerId="LiveId" clId="{34C9CA81-6F30-BE42-B0C5-3F2DB881CCF2}" dt="2023-09-20T08:20:25.843" v="17" actId="2696"/>
        <pc:sldMkLst>
          <pc:docMk/>
          <pc:sldMk cId="1680221743" sldId="682"/>
        </pc:sldMkLst>
      </pc:sldChg>
      <pc:sldChg chg="del">
        <pc:chgData name="Nane Kratzke" userId="971be13ff4ee5ef6" providerId="LiveId" clId="{34C9CA81-6F30-BE42-B0C5-3F2DB881CCF2}" dt="2023-09-20T11:20:30.198" v="143" actId="2696"/>
        <pc:sldMkLst>
          <pc:docMk/>
          <pc:sldMk cId="2355086083" sldId="683"/>
        </pc:sldMkLst>
      </pc:sldChg>
      <pc:sldChg chg="del">
        <pc:chgData name="Nane Kratzke" userId="971be13ff4ee5ef6" providerId="LiveId" clId="{34C9CA81-6F30-BE42-B0C5-3F2DB881CCF2}" dt="2023-09-20T08:29:59.939" v="80" actId="2696"/>
        <pc:sldMkLst>
          <pc:docMk/>
          <pc:sldMk cId="1859996324" sldId="684"/>
        </pc:sldMkLst>
      </pc:sldChg>
      <pc:sldChg chg="del">
        <pc:chgData name="Nane Kratzke" userId="971be13ff4ee5ef6" providerId="LiveId" clId="{34C9CA81-6F30-BE42-B0C5-3F2DB881CCF2}" dt="2023-09-20T08:20:18.701" v="16" actId="2696"/>
        <pc:sldMkLst>
          <pc:docMk/>
          <pc:sldMk cId="3377175765" sldId="686"/>
        </pc:sldMkLst>
      </pc:sldChg>
      <pc:sldChg chg="addSp delSp modSp mod">
        <pc:chgData name="Nane Kratzke" userId="971be13ff4ee5ef6" providerId="LiveId" clId="{34C9CA81-6F30-BE42-B0C5-3F2DB881CCF2}" dt="2023-09-20T07:45:27.288" v="7"/>
        <pc:sldMkLst>
          <pc:docMk/>
          <pc:sldMk cId="3633474191" sldId="688"/>
        </pc:sldMkLst>
        <pc:spChg chg="add del mod">
          <ac:chgData name="Nane Kratzke" userId="971be13ff4ee5ef6" providerId="LiveId" clId="{34C9CA81-6F30-BE42-B0C5-3F2DB881CCF2}" dt="2023-09-20T07:45:27.288" v="7"/>
          <ac:spMkLst>
            <pc:docMk/>
            <pc:sldMk cId="3633474191" sldId="688"/>
            <ac:spMk id="5" creationId="{9544C562-0B17-D04A-64B7-07241FF3D01D}"/>
          </ac:spMkLst>
        </pc:spChg>
      </pc:sldChg>
      <pc:sldChg chg="ord">
        <pc:chgData name="Nane Kratzke" userId="971be13ff4ee5ef6" providerId="LiveId" clId="{34C9CA81-6F30-BE42-B0C5-3F2DB881CCF2}" dt="2023-09-20T08:09:20.068" v="12" actId="20578"/>
        <pc:sldMkLst>
          <pc:docMk/>
          <pc:sldMk cId="1927064849" sldId="697"/>
        </pc:sldMkLst>
      </pc:sldChg>
      <pc:sldChg chg="modSp del mod ord">
        <pc:chgData name="Nane Kratzke" userId="971be13ff4ee5ef6" providerId="LiveId" clId="{34C9CA81-6F30-BE42-B0C5-3F2DB881CCF2}" dt="2023-09-20T11:20:30.034" v="137" actId="2696"/>
        <pc:sldMkLst>
          <pc:docMk/>
          <pc:sldMk cId="1900744444" sldId="699"/>
        </pc:sldMkLst>
        <pc:spChg chg="mod">
          <ac:chgData name="Nane Kratzke" userId="971be13ff4ee5ef6" providerId="LiveId" clId="{34C9CA81-6F30-BE42-B0C5-3F2DB881CCF2}" dt="2023-09-20T11:14:07.286" v="134" actId="20577"/>
          <ac:spMkLst>
            <pc:docMk/>
            <pc:sldMk cId="1900744444" sldId="699"/>
            <ac:spMk id="31" creationId="{A7AED8D2-12C6-26AC-5AF0-E921BDCCBE3B}"/>
          </ac:spMkLst>
        </pc:spChg>
      </pc:sldChg>
      <pc:sldChg chg="modSp del mod ord">
        <pc:chgData name="Nane Kratzke" userId="971be13ff4ee5ef6" providerId="LiveId" clId="{34C9CA81-6F30-BE42-B0C5-3F2DB881CCF2}" dt="2023-09-20T11:20:30.177" v="142" actId="2696"/>
        <pc:sldMkLst>
          <pc:docMk/>
          <pc:sldMk cId="1878081774" sldId="700"/>
        </pc:sldMkLst>
        <pc:spChg chg="mod">
          <ac:chgData name="Nane Kratzke" userId="971be13ff4ee5ef6" providerId="LiveId" clId="{34C9CA81-6F30-BE42-B0C5-3F2DB881CCF2}" dt="2023-09-20T08:59:56.772" v="86" actId="20577"/>
          <ac:spMkLst>
            <pc:docMk/>
            <pc:sldMk cId="1878081774" sldId="700"/>
            <ac:spMk id="2" creationId="{9049E1BB-79EB-694D-AC6B-FE2ED6C10241}"/>
          </ac:spMkLst>
        </pc:spChg>
      </pc:sldChg>
      <pc:sldChg chg="del ord">
        <pc:chgData name="Nane Kratzke" userId="971be13ff4ee5ef6" providerId="LiveId" clId="{34C9CA81-6F30-BE42-B0C5-3F2DB881CCF2}" dt="2023-09-20T11:20:30.205" v="145" actId="2696"/>
        <pc:sldMkLst>
          <pc:docMk/>
          <pc:sldMk cId="632656134" sldId="701"/>
        </pc:sldMkLst>
      </pc:sldChg>
      <pc:sldChg chg="modSp del mod">
        <pc:chgData name="Nane Kratzke" userId="971be13ff4ee5ef6" providerId="LiveId" clId="{34C9CA81-6F30-BE42-B0C5-3F2DB881CCF2}" dt="2023-09-20T11:20:30.045" v="138" actId="2696"/>
        <pc:sldMkLst>
          <pc:docMk/>
          <pc:sldMk cId="792722201" sldId="703"/>
        </pc:sldMkLst>
        <pc:spChg chg="mod">
          <ac:chgData name="Nane Kratzke" userId="971be13ff4ee5ef6" providerId="LiveId" clId="{34C9CA81-6F30-BE42-B0C5-3F2DB881CCF2}" dt="2023-09-19T14:57:28.167" v="4" actId="108"/>
          <ac:spMkLst>
            <pc:docMk/>
            <pc:sldMk cId="792722201" sldId="703"/>
            <ac:spMk id="8" creationId="{0C508602-457E-2C4E-A9AC-85A3D0BD58E5}"/>
          </ac:spMkLst>
        </pc:spChg>
      </pc:sldChg>
      <pc:sldChg chg="ord">
        <pc:chgData name="Nane Kratzke" userId="971be13ff4ee5ef6" providerId="LiveId" clId="{34C9CA81-6F30-BE42-B0C5-3F2DB881CCF2}" dt="2023-09-20T08:10:11.218" v="14" actId="20578"/>
        <pc:sldMkLst>
          <pc:docMk/>
          <pc:sldMk cId="2613973140" sldId="704"/>
        </pc:sldMkLst>
      </pc:sldChg>
      <pc:sldChg chg="modSp add del mod ord">
        <pc:chgData name="Nane Kratzke" userId="971be13ff4ee5ef6" providerId="LiveId" clId="{34C9CA81-6F30-BE42-B0C5-3F2DB881CCF2}" dt="2023-09-20T11:20:30.223" v="146" actId="2696"/>
        <pc:sldMkLst>
          <pc:docMk/>
          <pc:sldMk cId="3301728823" sldId="705"/>
        </pc:sldMkLst>
        <pc:spChg chg="mod">
          <ac:chgData name="Nane Kratzke" userId="971be13ff4ee5ef6" providerId="LiveId" clId="{34C9CA81-6F30-BE42-B0C5-3F2DB881CCF2}" dt="2023-09-20T09:42:36.297" v="96" actId="20577"/>
          <ac:spMkLst>
            <pc:docMk/>
            <pc:sldMk cId="3301728823" sldId="705"/>
            <ac:spMk id="2" creationId="{6D39A0F7-5B8F-5047-AD5F-FC2C4F71D320}"/>
          </ac:spMkLst>
        </pc:spChg>
      </pc:sldChg>
      <pc:sldChg chg="add del">
        <pc:chgData name="Nane Kratzke" userId="971be13ff4ee5ef6" providerId="LiveId" clId="{34C9CA81-6F30-BE42-B0C5-3F2DB881CCF2}" dt="2023-09-20T11:20:30.079" v="141" actId="2696"/>
        <pc:sldMkLst>
          <pc:docMk/>
          <pc:sldMk cId="4183138284" sldId="706"/>
        </pc:sldMkLst>
      </pc:sldChg>
      <pc:sldChg chg="add ord">
        <pc:chgData name="Nane Kratzke" userId="971be13ff4ee5ef6" providerId="LiveId" clId="{34C9CA81-6F30-BE42-B0C5-3F2DB881CCF2}" dt="2023-09-20T09:42:43.195" v="97" actId="20578"/>
        <pc:sldMkLst>
          <pc:docMk/>
          <pc:sldMk cId="460240211" sldId="707"/>
        </pc:sldMkLst>
      </pc:sldChg>
      <pc:sldChg chg="modSp add mod">
        <pc:chgData name="Nane Kratzke" userId="971be13ff4ee5ef6" providerId="LiveId" clId="{34C9CA81-6F30-BE42-B0C5-3F2DB881CCF2}" dt="2023-09-20T11:14:12.451" v="136" actId="20577"/>
        <pc:sldMkLst>
          <pc:docMk/>
          <pc:sldMk cId="2540469218" sldId="708"/>
        </pc:sldMkLst>
        <pc:spChg chg="mod">
          <ac:chgData name="Nane Kratzke" userId="971be13ff4ee5ef6" providerId="LiveId" clId="{34C9CA81-6F30-BE42-B0C5-3F2DB881CCF2}" dt="2023-09-20T11:14:12.451" v="136" actId="20577"/>
          <ac:spMkLst>
            <pc:docMk/>
            <pc:sldMk cId="2540469218" sldId="708"/>
            <ac:spMk id="31" creationId="{A7AED8D2-12C6-26AC-5AF0-E921BDCCBE3B}"/>
          </ac:spMkLst>
        </pc:spChg>
      </pc:sldChg>
      <pc:sldChg chg="add">
        <pc:chgData name="Nane Kratzke" userId="971be13ff4ee5ef6" providerId="LiveId" clId="{34C9CA81-6F30-BE42-B0C5-3F2DB881CCF2}" dt="2023-09-20T09:42:55.333" v="100"/>
        <pc:sldMkLst>
          <pc:docMk/>
          <pc:sldMk cId="4004053243" sldId="709"/>
        </pc:sldMkLst>
      </pc:sldChg>
      <pc:sldChg chg="add">
        <pc:chgData name="Nane Kratzke" userId="971be13ff4ee5ef6" providerId="LiveId" clId="{34C9CA81-6F30-BE42-B0C5-3F2DB881CCF2}" dt="2023-09-20T09:42:55.333" v="100"/>
        <pc:sldMkLst>
          <pc:docMk/>
          <pc:sldMk cId="2461033487" sldId="71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7F6469-A973-7145-B96A-6EF8C89450BD}"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de-DE"/>
        </a:p>
      </dgm:t>
    </dgm:pt>
    <dgm:pt modelId="{F5F52D5B-4DFA-EE43-A5DA-30C8A255F9A5}">
      <dgm:prSet/>
      <dgm:spPr>
        <a:effectLst>
          <a:outerShdw blurRad="50800" dist="38100" dir="2700000" algn="tl" rotWithShape="0">
            <a:prstClr val="black">
              <a:alpha val="40000"/>
            </a:prstClr>
          </a:outerShdw>
        </a:effectLst>
      </dgm:spPr>
      <dgm:t>
        <a:bodyPr/>
        <a:lstStyle/>
        <a:p>
          <a:r>
            <a:rPr lang="de-DE"/>
            <a:t>Cloud Computing</a:t>
          </a:r>
        </a:p>
      </dgm:t>
    </dgm:pt>
    <dgm:pt modelId="{B820E1BB-0776-B947-94EB-D4F8A661656E}" type="parTrans" cxnId="{2F93FB8C-99CA-F141-8F96-87334FEF5861}">
      <dgm:prSet/>
      <dgm:spPr/>
      <dgm:t>
        <a:bodyPr/>
        <a:lstStyle/>
        <a:p>
          <a:endParaRPr lang="de-DE"/>
        </a:p>
      </dgm:t>
    </dgm:pt>
    <dgm:pt modelId="{3A548BF7-F860-2549-BD5C-4A7F95123612}" type="sibTrans" cxnId="{2F93FB8C-99CA-F141-8F96-87334FEF5861}">
      <dgm:prSet/>
      <dgm:spPr/>
      <dgm:t>
        <a:bodyPr/>
        <a:lstStyle/>
        <a:p>
          <a:endParaRPr lang="de-DE"/>
        </a:p>
      </dgm:t>
    </dgm:pt>
    <dgm:pt modelId="{5C7057C3-50BA-1446-97AB-91D0744E1F3D}">
      <dgm:prSet/>
      <dgm:spPr>
        <a:effectLst>
          <a:outerShdw blurRad="50800" dist="38100" dir="2700000" algn="tl" rotWithShape="0">
            <a:prstClr val="black">
              <a:alpha val="40000"/>
            </a:prstClr>
          </a:outerShdw>
        </a:effectLst>
      </dgm:spPr>
      <dgm:t>
        <a:bodyPr/>
        <a:lstStyle/>
        <a:p>
          <a:r>
            <a:rPr lang="de-DE"/>
            <a:t>DevOps (24x7)</a:t>
          </a:r>
        </a:p>
      </dgm:t>
    </dgm:pt>
    <dgm:pt modelId="{E2F88346-544D-5646-BEB1-F8732AD62DA0}" type="parTrans" cxnId="{26EFE38C-8FEF-9F46-8C1C-592890CC9C16}">
      <dgm:prSet/>
      <dgm:spPr>
        <a:effectLst>
          <a:outerShdw blurRad="50800" dist="38100" dir="2700000" algn="tl" rotWithShape="0">
            <a:prstClr val="black">
              <a:alpha val="40000"/>
            </a:prstClr>
          </a:outerShdw>
        </a:effectLst>
      </dgm:spPr>
      <dgm:t>
        <a:bodyPr/>
        <a:lstStyle/>
        <a:p>
          <a:endParaRPr lang="de-DE"/>
        </a:p>
      </dgm:t>
    </dgm:pt>
    <dgm:pt modelId="{E4019001-E8E5-B54F-A53C-61DB97E83689}" type="sibTrans" cxnId="{26EFE38C-8FEF-9F46-8C1C-592890CC9C16}">
      <dgm:prSet/>
      <dgm:spPr/>
      <dgm:t>
        <a:bodyPr/>
        <a:lstStyle/>
        <a:p>
          <a:endParaRPr lang="de-DE"/>
        </a:p>
      </dgm:t>
    </dgm:pt>
    <dgm:pt modelId="{D581990F-F837-6648-BC82-BEDCDB4684E1}">
      <dgm:prSet/>
      <dgm:spPr>
        <a:effectLst>
          <a:outerShdw blurRad="50800" dist="38100" dir="2700000" algn="tl" rotWithShape="0">
            <a:prstClr val="black">
              <a:alpha val="40000"/>
            </a:prstClr>
          </a:outerShdw>
        </a:effectLst>
      </dgm:spPr>
      <dgm:t>
        <a:bodyPr/>
        <a:lstStyle/>
        <a:p>
          <a:r>
            <a:rPr lang="de-DE" dirty="0"/>
            <a:t>Infrastructure </a:t>
          </a:r>
          <a:r>
            <a:rPr lang="de-DE" dirty="0" err="1"/>
            <a:t>as</a:t>
          </a:r>
          <a:r>
            <a:rPr lang="de-DE" dirty="0"/>
            <a:t> Code</a:t>
          </a:r>
        </a:p>
      </dgm:t>
    </dgm:pt>
    <dgm:pt modelId="{565BF5C5-0636-0D49-94DC-DE1815E8A3AB}" type="parTrans" cxnId="{727A5621-C6B5-2B48-8C44-D5B3D300EC4B}">
      <dgm:prSet/>
      <dgm:spPr>
        <a:effectLst>
          <a:outerShdw blurRad="50800" dist="38100" dir="2700000" algn="tl" rotWithShape="0">
            <a:prstClr val="black">
              <a:alpha val="40000"/>
            </a:prstClr>
          </a:outerShdw>
        </a:effectLst>
      </dgm:spPr>
      <dgm:t>
        <a:bodyPr/>
        <a:lstStyle/>
        <a:p>
          <a:endParaRPr lang="de-DE"/>
        </a:p>
      </dgm:t>
    </dgm:pt>
    <dgm:pt modelId="{F3E06D02-DD7B-A44B-B221-9C3C22E7765A}" type="sibTrans" cxnId="{727A5621-C6B5-2B48-8C44-D5B3D300EC4B}">
      <dgm:prSet/>
      <dgm:spPr/>
      <dgm:t>
        <a:bodyPr/>
        <a:lstStyle/>
        <a:p>
          <a:endParaRPr lang="de-DE"/>
        </a:p>
      </dgm:t>
    </dgm:pt>
    <dgm:pt modelId="{8E61FC7E-07B6-2E43-AC29-720438D73B3C}">
      <dgm:prSet/>
      <dgm:spPr>
        <a:effectLst>
          <a:outerShdw blurRad="50800" dist="38100" dir="2700000" algn="tl" rotWithShape="0">
            <a:prstClr val="black">
              <a:alpha val="40000"/>
            </a:prstClr>
          </a:outerShdw>
        </a:effectLst>
      </dgm:spPr>
      <dgm:t>
        <a:bodyPr/>
        <a:lstStyle/>
        <a:p>
          <a:r>
            <a:rPr lang="de-DE"/>
            <a:t>Minimierung von Deployment Units</a:t>
          </a:r>
        </a:p>
      </dgm:t>
    </dgm:pt>
    <dgm:pt modelId="{6611DDBB-39FE-3047-B4FD-FFCB27B05B2C}" type="parTrans" cxnId="{6573704B-E4C7-C746-B6C4-57861DABDC2F}">
      <dgm:prSet/>
      <dgm:spPr>
        <a:effectLst>
          <a:outerShdw blurRad="50800" dist="38100" dir="2700000" algn="tl" rotWithShape="0">
            <a:prstClr val="black">
              <a:alpha val="40000"/>
            </a:prstClr>
          </a:outerShdw>
        </a:effectLst>
      </dgm:spPr>
      <dgm:t>
        <a:bodyPr/>
        <a:lstStyle/>
        <a:p>
          <a:endParaRPr lang="de-DE"/>
        </a:p>
      </dgm:t>
    </dgm:pt>
    <dgm:pt modelId="{411635A5-F264-2C4F-9AC9-FCF842B61A54}" type="sibTrans" cxnId="{6573704B-E4C7-C746-B6C4-57861DABDC2F}">
      <dgm:prSet/>
      <dgm:spPr/>
      <dgm:t>
        <a:bodyPr/>
        <a:lstStyle/>
        <a:p>
          <a:endParaRPr lang="de-DE"/>
        </a:p>
      </dgm:t>
    </dgm:pt>
    <dgm:pt modelId="{CA0B12DC-B9E3-3B40-BDE4-18EAFEEDCC3E}">
      <dgm:prSet/>
      <dgm:spPr>
        <a:effectLst>
          <a:outerShdw blurRad="50800" dist="38100" dir="2700000" algn="tl" rotWithShape="0">
            <a:prstClr val="black">
              <a:alpha val="40000"/>
            </a:prstClr>
          </a:outerShdw>
        </a:effectLst>
      </dgm:spPr>
      <dgm:t>
        <a:bodyPr/>
        <a:lstStyle/>
        <a:p>
          <a:r>
            <a:rPr lang="de-DE" dirty="0"/>
            <a:t>Orchestrierungs-</a:t>
          </a:r>
          <a:r>
            <a:rPr lang="de-DE" dirty="0" err="1"/>
            <a:t>plattformen</a:t>
          </a:r>
          <a:endParaRPr lang="de-DE" dirty="0"/>
        </a:p>
      </dgm:t>
    </dgm:pt>
    <dgm:pt modelId="{80E798DE-E16C-2746-BEBF-B4BA93676B2A}" type="parTrans" cxnId="{1CB09338-A387-BD44-81F9-DB2DA6F0889F}">
      <dgm:prSet/>
      <dgm:spPr>
        <a:effectLst>
          <a:outerShdw blurRad="50800" dist="38100" dir="2700000" algn="tl" rotWithShape="0">
            <a:prstClr val="black">
              <a:alpha val="40000"/>
            </a:prstClr>
          </a:outerShdw>
        </a:effectLst>
      </dgm:spPr>
      <dgm:t>
        <a:bodyPr/>
        <a:lstStyle/>
        <a:p>
          <a:endParaRPr lang="de-DE"/>
        </a:p>
      </dgm:t>
    </dgm:pt>
    <dgm:pt modelId="{44F1D24B-2558-064A-A124-6B972077246D}" type="sibTrans" cxnId="{1CB09338-A387-BD44-81F9-DB2DA6F0889F}">
      <dgm:prSet/>
      <dgm:spPr/>
      <dgm:t>
        <a:bodyPr/>
        <a:lstStyle/>
        <a:p>
          <a:endParaRPr lang="de-DE"/>
        </a:p>
      </dgm:t>
    </dgm:pt>
    <dgm:pt modelId="{AA156589-59CE-A143-A066-1C4A0E545561}">
      <dgm:prSet/>
      <dgm:spPr>
        <a:solidFill>
          <a:schemeClr val="bg1">
            <a:lumMod val="85000"/>
          </a:schemeClr>
        </a:solidFill>
        <a:ln>
          <a:solidFill>
            <a:schemeClr val="bg1">
              <a:lumMod val="75000"/>
            </a:schemeClr>
          </a:solidFill>
        </a:ln>
        <a:effectLst>
          <a:outerShdw blurRad="50800" dist="38100" dir="2700000" algn="tl" rotWithShape="0">
            <a:prstClr val="black">
              <a:alpha val="40000"/>
            </a:prstClr>
          </a:outerShdw>
        </a:effectLst>
      </dgm:spPr>
      <dgm:t>
        <a:bodyPr/>
        <a:lstStyle/>
        <a:p>
          <a:r>
            <a:rPr lang="de-DE" dirty="0">
              <a:solidFill>
                <a:schemeClr val="tx1">
                  <a:lumMod val="50000"/>
                  <a:lumOff val="50000"/>
                </a:schemeClr>
              </a:solidFill>
            </a:rPr>
            <a:t>Architekturen Cloud-nativer Systeme</a:t>
          </a:r>
        </a:p>
      </dgm:t>
    </dgm:pt>
    <dgm:pt modelId="{50165B75-08A3-1A44-B930-7861E170AE09}" type="parTrans" cxnId="{D6CF120C-9D05-6446-A260-CDB5AAA695E0}">
      <dgm:prSet/>
      <dgm:spPr>
        <a:effectLst>
          <a:outerShdw blurRad="50800" dist="38100" dir="2700000" algn="tl" rotWithShape="0">
            <a:prstClr val="black">
              <a:alpha val="40000"/>
            </a:prstClr>
          </a:outerShdw>
        </a:effectLst>
      </dgm:spPr>
      <dgm:t>
        <a:bodyPr/>
        <a:lstStyle/>
        <a:p>
          <a:endParaRPr lang="de-DE"/>
        </a:p>
      </dgm:t>
    </dgm:pt>
    <dgm:pt modelId="{F28577C6-0186-C445-A894-0EAF5C15FE81}" type="sibTrans" cxnId="{D6CF120C-9D05-6446-A260-CDB5AAA695E0}">
      <dgm:prSet/>
      <dgm:spPr/>
      <dgm:t>
        <a:bodyPr/>
        <a:lstStyle/>
        <a:p>
          <a:endParaRPr lang="de-DE"/>
        </a:p>
      </dgm:t>
    </dgm:pt>
    <dgm:pt modelId="{3398CEE4-5AA7-7242-AFFE-25CB8CC4819A}" type="pres">
      <dgm:prSet presAssocID="{997F6469-A973-7145-B96A-6EF8C89450BD}" presName="cycle" presStyleCnt="0">
        <dgm:presLayoutVars>
          <dgm:chMax val="1"/>
          <dgm:dir/>
          <dgm:animLvl val="ctr"/>
          <dgm:resizeHandles val="exact"/>
        </dgm:presLayoutVars>
      </dgm:prSet>
      <dgm:spPr/>
    </dgm:pt>
    <dgm:pt modelId="{49FCA35A-6283-B640-AF6B-5023AD55751D}" type="pres">
      <dgm:prSet presAssocID="{F5F52D5B-4DFA-EE43-A5DA-30C8A255F9A5}" presName="centerShape" presStyleLbl="node0" presStyleIdx="0" presStyleCnt="1"/>
      <dgm:spPr/>
    </dgm:pt>
    <dgm:pt modelId="{5FE649A4-CD7B-4E42-BB16-53540695FB41}" type="pres">
      <dgm:prSet presAssocID="{E2F88346-544D-5646-BEB1-F8732AD62DA0}" presName="parTrans" presStyleLbl="bgSibTrans2D1" presStyleIdx="0" presStyleCnt="5"/>
      <dgm:spPr/>
    </dgm:pt>
    <dgm:pt modelId="{6DC7D1ED-5B2E-FF4E-AC41-DD978E0C96DE}" type="pres">
      <dgm:prSet presAssocID="{5C7057C3-50BA-1446-97AB-91D0744E1F3D}" presName="node" presStyleLbl="node1" presStyleIdx="0" presStyleCnt="5">
        <dgm:presLayoutVars>
          <dgm:bulletEnabled val="1"/>
        </dgm:presLayoutVars>
      </dgm:prSet>
      <dgm:spPr/>
    </dgm:pt>
    <dgm:pt modelId="{3B50D62E-6C26-A244-9908-9375DE5BF501}" type="pres">
      <dgm:prSet presAssocID="{565BF5C5-0636-0D49-94DC-DE1815E8A3AB}" presName="parTrans" presStyleLbl="bgSibTrans2D1" presStyleIdx="1" presStyleCnt="5"/>
      <dgm:spPr/>
    </dgm:pt>
    <dgm:pt modelId="{D29EC253-3500-6D44-B980-FE72419D5616}" type="pres">
      <dgm:prSet presAssocID="{D581990F-F837-6648-BC82-BEDCDB4684E1}" presName="node" presStyleLbl="node1" presStyleIdx="1" presStyleCnt="5">
        <dgm:presLayoutVars>
          <dgm:bulletEnabled val="1"/>
        </dgm:presLayoutVars>
      </dgm:prSet>
      <dgm:spPr/>
    </dgm:pt>
    <dgm:pt modelId="{24753B7A-59C5-6743-A437-244B21B19D91}" type="pres">
      <dgm:prSet presAssocID="{6611DDBB-39FE-3047-B4FD-FFCB27B05B2C}" presName="parTrans" presStyleLbl="bgSibTrans2D1" presStyleIdx="2" presStyleCnt="5"/>
      <dgm:spPr/>
    </dgm:pt>
    <dgm:pt modelId="{02D6EF41-B15C-AB46-930F-AEBF55BF88EB}" type="pres">
      <dgm:prSet presAssocID="{8E61FC7E-07B6-2E43-AC29-720438D73B3C}" presName="node" presStyleLbl="node1" presStyleIdx="2" presStyleCnt="5">
        <dgm:presLayoutVars>
          <dgm:bulletEnabled val="1"/>
        </dgm:presLayoutVars>
      </dgm:prSet>
      <dgm:spPr/>
    </dgm:pt>
    <dgm:pt modelId="{65EB0DC2-311A-274B-AE5D-0F73FE77CBFD}" type="pres">
      <dgm:prSet presAssocID="{80E798DE-E16C-2746-BEBF-B4BA93676B2A}" presName="parTrans" presStyleLbl="bgSibTrans2D1" presStyleIdx="3" presStyleCnt="5"/>
      <dgm:spPr/>
    </dgm:pt>
    <dgm:pt modelId="{BCC88B67-F3EB-CE43-B274-D3DBDCC03111}" type="pres">
      <dgm:prSet presAssocID="{CA0B12DC-B9E3-3B40-BDE4-18EAFEEDCC3E}" presName="node" presStyleLbl="node1" presStyleIdx="3" presStyleCnt="5">
        <dgm:presLayoutVars>
          <dgm:bulletEnabled val="1"/>
        </dgm:presLayoutVars>
      </dgm:prSet>
      <dgm:spPr/>
    </dgm:pt>
    <dgm:pt modelId="{A0724EA6-578E-B143-9F69-DDD42B942581}" type="pres">
      <dgm:prSet presAssocID="{50165B75-08A3-1A44-B930-7861E170AE09}" presName="parTrans" presStyleLbl="bgSibTrans2D1" presStyleIdx="4" presStyleCnt="5"/>
      <dgm:spPr/>
    </dgm:pt>
    <dgm:pt modelId="{40C336CE-8EA5-364D-B18C-DAA09C07A80F}" type="pres">
      <dgm:prSet presAssocID="{AA156589-59CE-A143-A066-1C4A0E545561}" presName="node" presStyleLbl="node1" presStyleIdx="4" presStyleCnt="5">
        <dgm:presLayoutVars>
          <dgm:bulletEnabled val="1"/>
        </dgm:presLayoutVars>
      </dgm:prSet>
      <dgm:spPr/>
    </dgm:pt>
  </dgm:ptLst>
  <dgm:cxnLst>
    <dgm:cxn modelId="{D6CF120C-9D05-6446-A260-CDB5AAA695E0}" srcId="{F5F52D5B-4DFA-EE43-A5DA-30C8A255F9A5}" destId="{AA156589-59CE-A143-A066-1C4A0E545561}" srcOrd="4" destOrd="0" parTransId="{50165B75-08A3-1A44-B930-7861E170AE09}" sibTransId="{F28577C6-0186-C445-A894-0EAF5C15FE81}"/>
    <dgm:cxn modelId="{58A3C816-A5B9-0D46-8EB8-D3CDF35C4A36}" type="presOf" srcId="{CA0B12DC-B9E3-3B40-BDE4-18EAFEEDCC3E}" destId="{BCC88B67-F3EB-CE43-B274-D3DBDCC03111}" srcOrd="0" destOrd="0" presId="urn:microsoft.com/office/officeart/2005/8/layout/radial4"/>
    <dgm:cxn modelId="{B7932F17-14EA-D343-A73E-1450342901F0}" type="presOf" srcId="{E2F88346-544D-5646-BEB1-F8732AD62DA0}" destId="{5FE649A4-CD7B-4E42-BB16-53540695FB41}" srcOrd="0" destOrd="0" presId="urn:microsoft.com/office/officeart/2005/8/layout/radial4"/>
    <dgm:cxn modelId="{727A5621-C6B5-2B48-8C44-D5B3D300EC4B}" srcId="{F5F52D5B-4DFA-EE43-A5DA-30C8A255F9A5}" destId="{D581990F-F837-6648-BC82-BEDCDB4684E1}" srcOrd="1" destOrd="0" parTransId="{565BF5C5-0636-0D49-94DC-DE1815E8A3AB}" sibTransId="{F3E06D02-DD7B-A44B-B221-9C3C22E7765A}"/>
    <dgm:cxn modelId="{4525BF2F-D9F2-734A-8A0E-F3DD7E82CE80}" type="presOf" srcId="{6611DDBB-39FE-3047-B4FD-FFCB27B05B2C}" destId="{24753B7A-59C5-6743-A437-244B21B19D91}" srcOrd="0" destOrd="0" presId="urn:microsoft.com/office/officeart/2005/8/layout/radial4"/>
    <dgm:cxn modelId="{1CB09338-A387-BD44-81F9-DB2DA6F0889F}" srcId="{F5F52D5B-4DFA-EE43-A5DA-30C8A255F9A5}" destId="{CA0B12DC-B9E3-3B40-BDE4-18EAFEEDCC3E}" srcOrd="3" destOrd="0" parTransId="{80E798DE-E16C-2746-BEBF-B4BA93676B2A}" sibTransId="{44F1D24B-2558-064A-A124-6B972077246D}"/>
    <dgm:cxn modelId="{C68A2D3C-0236-7646-80EB-8F1D644A84CC}" type="presOf" srcId="{997F6469-A973-7145-B96A-6EF8C89450BD}" destId="{3398CEE4-5AA7-7242-AFFE-25CB8CC4819A}" srcOrd="0" destOrd="0" presId="urn:microsoft.com/office/officeart/2005/8/layout/radial4"/>
    <dgm:cxn modelId="{6573704B-E4C7-C746-B6C4-57861DABDC2F}" srcId="{F5F52D5B-4DFA-EE43-A5DA-30C8A255F9A5}" destId="{8E61FC7E-07B6-2E43-AC29-720438D73B3C}" srcOrd="2" destOrd="0" parTransId="{6611DDBB-39FE-3047-B4FD-FFCB27B05B2C}" sibTransId="{411635A5-F264-2C4F-9AC9-FCF842B61A54}"/>
    <dgm:cxn modelId="{E69FF64C-3A5F-604D-9CEE-C5ED5AEA763F}" type="presOf" srcId="{50165B75-08A3-1A44-B930-7861E170AE09}" destId="{A0724EA6-578E-B143-9F69-DDD42B942581}" srcOrd="0" destOrd="0" presId="urn:microsoft.com/office/officeart/2005/8/layout/radial4"/>
    <dgm:cxn modelId="{89A57055-3868-F94F-9113-3050B47DA7AD}" type="presOf" srcId="{D581990F-F837-6648-BC82-BEDCDB4684E1}" destId="{D29EC253-3500-6D44-B980-FE72419D5616}" srcOrd="0" destOrd="0" presId="urn:microsoft.com/office/officeart/2005/8/layout/radial4"/>
    <dgm:cxn modelId="{083D0B5F-C31D-1C4E-A216-2AD49EF0B617}" type="presOf" srcId="{F5F52D5B-4DFA-EE43-A5DA-30C8A255F9A5}" destId="{49FCA35A-6283-B640-AF6B-5023AD55751D}" srcOrd="0" destOrd="0" presId="urn:microsoft.com/office/officeart/2005/8/layout/radial4"/>
    <dgm:cxn modelId="{707CB766-7853-5043-A65F-CB9539CCA7BC}" type="presOf" srcId="{5C7057C3-50BA-1446-97AB-91D0744E1F3D}" destId="{6DC7D1ED-5B2E-FF4E-AC41-DD978E0C96DE}" srcOrd="0" destOrd="0" presId="urn:microsoft.com/office/officeart/2005/8/layout/radial4"/>
    <dgm:cxn modelId="{B0045C82-59D9-2D4A-AA60-051F3AB0A889}" type="presOf" srcId="{AA156589-59CE-A143-A066-1C4A0E545561}" destId="{40C336CE-8EA5-364D-B18C-DAA09C07A80F}" srcOrd="0" destOrd="0" presId="urn:microsoft.com/office/officeart/2005/8/layout/radial4"/>
    <dgm:cxn modelId="{5973FB86-BA76-1241-91B8-2E5CC30DC492}" type="presOf" srcId="{565BF5C5-0636-0D49-94DC-DE1815E8A3AB}" destId="{3B50D62E-6C26-A244-9908-9375DE5BF501}" srcOrd="0" destOrd="0" presId="urn:microsoft.com/office/officeart/2005/8/layout/radial4"/>
    <dgm:cxn modelId="{0E51AF89-215F-0F4E-BC15-BBA4ACD78805}" type="presOf" srcId="{8E61FC7E-07B6-2E43-AC29-720438D73B3C}" destId="{02D6EF41-B15C-AB46-930F-AEBF55BF88EB}" srcOrd="0" destOrd="0" presId="urn:microsoft.com/office/officeart/2005/8/layout/radial4"/>
    <dgm:cxn modelId="{26EFE38C-8FEF-9F46-8C1C-592890CC9C16}" srcId="{F5F52D5B-4DFA-EE43-A5DA-30C8A255F9A5}" destId="{5C7057C3-50BA-1446-97AB-91D0744E1F3D}" srcOrd="0" destOrd="0" parTransId="{E2F88346-544D-5646-BEB1-F8732AD62DA0}" sibTransId="{E4019001-E8E5-B54F-A53C-61DB97E83689}"/>
    <dgm:cxn modelId="{2F93FB8C-99CA-F141-8F96-87334FEF5861}" srcId="{997F6469-A973-7145-B96A-6EF8C89450BD}" destId="{F5F52D5B-4DFA-EE43-A5DA-30C8A255F9A5}" srcOrd="0" destOrd="0" parTransId="{B820E1BB-0776-B947-94EB-D4F8A661656E}" sibTransId="{3A548BF7-F860-2549-BD5C-4A7F95123612}"/>
    <dgm:cxn modelId="{87905FB3-8918-084B-8652-18CD52C029D3}" type="presOf" srcId="{80E798DE-E16C-2746-BEBF-B4BA93676B2A}" destId="{65EB0DC2-311A-274B-AE5D-0F73FE77CBFD}" srcOrd="0" destOrd="0" presId="urn:microsoft.com/office/officeart/2005/8/layout/radial4"/>
    <dgm:cxn modelId="{7601E096-B476-1B4A-8A10-23A61F1844F6}" type="presParOf" srcId="{3398CEE4-5AA7-7242-AFFE-25CB8CC4819A}" destId="{49FCA35A-6283-B640-AF6B-5023AD55751D}" srcOrd="0" destOrd="0" presId="urn:microsoft.com/office/officeart/2005/8/layout/radial4"/>
    <dgm:cxn modelId="{D712DDBE-712E-D94E-961D-3B158E90FBC7}" type="presParOf" srcId="{3398CEE4-5AA7-7242-AFFE-25CB8CC4819A}" destId="{5FE649A4-CD7B-4E42-BB16-53540695FB41}" srcOrd="1" destOrd="0" presId="urn:microsoft.com/office/officeart/2005/8/layout/radial4"/>
    <dgm:cxn modelId="{9AA0CF76-44DC-784B-BE2A-EC43FF33C929}" type="presParOf" srcId="{3398CEE4-5AA7-7242-AFFE-25CB8CC4819A}" destId="{6DC7D1ED-5B2E-FF4E-AC41-DD978E0C96DE}" srcOrd="2" destOrd="0" presId="urn:microsoft.com/office/officeart/2005/8/layout/radial4"/>
    <dgm:cxn modelId="{51B6248A-80F9-A641-8BF8-37FA4A540FA2}" type="presParOf" srcId="{3398CEE4-5AA7-7242-AFFE-25CB8CC4819A}" destId="{3B50D62E-6C26-A244-9908-9375DE5BF501}" srcOrd="3" destOrd="0" presId="urn:microsoft.com/office/officeart/2005/8/layout/radial4"/>
    <dgm:cxn modelId="{44401543-D747-7B47-B2E3-8EC6DE0B7D4B}" type="presParOf" srcId="{3398CEE4-5AA7-7242-AFFE-25CB8CC4819A}" destId="{D29EC253-3500-6D44-B980-FE72419D5616}" srcOrd="4" destOrd="0" presId="urn:microsoft.com/office/officeart/2005/8/layout/radial4"/>
    <dgm:cxn modelId="{CA953BFE-EFBA-F049-8FCC-B300BDD46A09}" type="presParOf" srcId="{3398CEE4-5AA7-7242-AFFE-25CB8CC4819A}" destId="{24753B7A-59C5-6743-A437-244B21B19D91}" srcOrd="5" destOrd="0" presId="urn:microsoft.com/office/officeart/2005/8/layout/radial4"/>
    <dgm:cxn modelId="{926AB65E-35A7-8649-BCD7-69AD2217316A}" type="presParOf" srcId="{3398CEE4-5AA7-7242-AFFE-25CB8CC4819A}" destId="{02D6EF41-B15C-AB46-930F-AEBF55BF88EB}" srcOrd="6" destOrd="0" presId="urn:microsoft.com/office/officeart/2005/8/layout/radial4"/>
    <dgm:cxn modelId="{8EE7004D-AF35-0642-B54E-3D59626841D4}" type="presParOf" srcId="{3398CEE4-5AA7-7242-AFFE-25CB8CC4819A}" destId="{65EB0DC2-311A-274B-AE5D-0F73FE77CBFD}" srcOrd="7" destOrd="0" presId="urn:microsoft.com/office/officeart/2005/8/layout/radial4"/>
    <dgm:cxn modelId="{16C845AE-2932-C440-9AB3-2EEA7418119B}" type="presParOf" srcId="{3398CEE4-5AA7-7242-AFFE-25CB8CC4819A}" destId="{BCC88B67-F3EB-CE43-B274-D3DBDCC03111}" srcOrd="8" destOrd="0" presId="urn:microsoft.com/office/officeart/2005/8/layout/radial4"/>
    <dgm:cxn modelId="{8D28227E-5AB6-C64E-A081-EA4E8CA79389}" type="presParOf" srcId="{3398CEE4-5AA7-7242-AFFE-25CB8CC4819A}" destId="{A0724EA6-578E-B143-9F69-DDD42B942581}" srcOrd="9" destOrd="0" presId="urn:microsoft.com/office/officeart/2005/8/layout/radial4"/>
    <dgm:cxn modelId="{3CE5A912-5B1D-1D46-B26F-1511BC07E9EB}" type="presParOf" srcId="{3398CEE4-5AA7-7242-AFFE-25CB8CC4819A}" destId="{40C336CE-8EA5-364D-B18C-DAA09C07A80F}"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CA35A-6283-B640-AF6B-5023AD55751D}">
      <dsp:nvSpPr>
        <dsp:cNvPr id="0" name=""/>
        <dsp:cNvSpPr/>
      </dsp:nvSpPr>
      <dsp:spPr>
        <a:xfrm>
          <a:off x="3366128" y="2426225"/>
          <a:ext cx="1796862" cy="1796862"/>
        </a:xfrm>
        <a:prstGeom prst="ellips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a:t>Cloud Computing</a:t>
          </a:r>
        </a:p>
      </dsp:txBody>
      <dsp:txXfrm>
        <a:off x="3629272" y="2689369"/>
        <a:ext cx="1270574" cy="1270574"/>
      </dsp:txXfrm>
    </dsp:sp>
    <dsp:sp modelId="{5FE649A4-CD7B-4E42-BB16-53540695FB41}">
      <dsp:nvSpPr>
        <dsp:cNvPr id="0" name=""/>
        <dsp:cNvSpPr/>
      </dsp:nvSpPr>
      <dsp:spPr>
        <a:xfrm rot="10800000">
          <a:off x="1623404" y="3068604"/>
          <a:ext cx="1646874" cy="512105"/>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6DC7D1ED-5B2E-FF4E-AC41-DD978E0C96DE}">
      <dsp:nvSpPr>
        <dsp:cNvPr id="0" name=""/>
        <dsp:cNvSpPr/>
      </dsp:nvSpPr>
      <dsp:spPr>
        <a:xfrm>
          <a:off x="769894" y="2641849"/>
          <a:ext cx="1707019" cy="136561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de-DE" sz="1700" kern="1200"/>
            <a:t>DevOps (24x7)</a:t>
          </a:r>
        </a:p>
      </dsp:txBody>
      <dsp:txXfrm>
        <a:off x="809891" y="2681846"/>
        <a:ext cx="1627025" cy="1285621"/>
      </dsp:txXfrm>
    </dsp:sp>
    <dsp:sp modelId="{3B50D62E-6C26-A244-9908-9375DE5BF501}">
      <dsp:nvSpPr>
        <dsp:cNvPr id="0" name=""/>
        <dsp:cNvSpPr/>
      </dsp:nvSpPr>
      <dsp:spPr>
        <a:xfrm rot="13500000">
          <a:off x="2155801" y="1783283"/>
          <a:ext cx="1646874" cy="512105"/>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D29EC253-3500-6D44-B980-FE72419D5616}">
      <dsp:nvSpPr>
        <dsp:cNvPr id="0" name=""/>
        <dsp:cNvSpPr/>
      </dsp:nvSpPr>
      <dsp:spPr>
        <a:xfrm>
          <a:off x="1543471" y="774270"/>
          <a:ext cx="1707019" cy="136561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de-DE" sz="1700" kern="1200" dirty="0"/>
            <a:t>Infrastructure </a:t>
          </a:r>
          <a:r>
            <a:rPr lang="de-DE" sz="1700" kern="1200" dirty="0" err="1"/>
            <a:t>as</a:t>
          </a:r>
          <a:r>
            <a:rPr lang="de-DE" sz="1700" kern="1200" dirty="0"/>
            <a:t> Code</a:t>
          </a:r>
        </a:p>
      </dsp:txBody>
      <dsp:txXfrm>
        <a:off x="1583468" y="814267"/>
        <a:ext cx="1627025" cy="1285621"/>
      </dsp:txXfrm>
    </dsp:sp>
    <dsp:sp modelId="{24753B7A-59C5-6743-A437-244B21B19D91}">
      <dsp:nvSpPr>
        <dsp:cNvPr id="0" name=""/>
        <dsp:cNvSpPr/>
      </dsp:nvSpPr>
      <dsp:spPr>
        <a:xfrm rot="16200000">
          <a:off x="3441122" y="1250885"/>
          <a:ext cx="1646874" cy="512105"/>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2D6EF41-B15C-AB46-930F-AEBF55BF88EB}">
      <dsp:nvSpPr>
        <dsp:cNvPr id="0" name=""/>
        <dsp:cNvSpPr/>
      </dsp:nvSpPr>
      <dsp:spPr>
        <a:xfrm>
          <a:off x="3411050" y="693"/>
          <a:ext cx="1707019" cy="136561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de-DE" sz="1700" kern="1200"/>
            <a:t>Minimierung von Deployment Units</a:t>
          </a:r>
        </a:p>
      </dsp:txBody>
      <dsp:txXfrm>
        <a:off x="3451047" y="40690"/>
        <a:ext cx="1627025" cy="1285621"/>
      </dsp:txXfrm>
    </dsp:sp>
    <dsp:sp modelId="{65EB0DC2-311A-274B-AE5D-0F73FE77CBFD}">
      <dsp:nvSpPr>
        <dsp:cNvPr id="0" name=""/>
        <dsp:cNvSpPr/>
      </dsp:nvSpPr>
      <dsp:spPr>
        <a:xfrm rot="18900000">
          <a:off x="4726443" y="1783283"/>
          <a:ext cx="1646874" cy="512105"/>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BCC88B67-F3EB-CE43-B274-D3DBDCC03111}">
      <dsp:nvSpPr>
        <dsp:cNvPr id="0" name=""/>
        <dsp:cNvSpPr/>
      </dsp:nvSpPr>
      <dsp:spPr>
        <a:xfrm>
          <a:off x="5278629" y="774270"/>
          <a:ext cx="1707019" cy="136561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de-DE" sz="1700" kern="1200" dirty="0"/>
            <a:t>Orchestrierungs-</a:t>
          </a:r>
          <a:r>
            <a:rPr lang="de-DE" sz="1700" kern="1200" dirty="0" err="1"/>
            <a:t>plattformen</a:t>
          </a:r>
          <a:endParaRPr lang="de-DE" sz="1700" kern="1200" dirty="0"/>
        </a:p>
      </dsp:txBody>
      <dsp:txXfrm>
        <a:off x="5318626" y="814267"/>
        <a:ext cx="1627025" cy="1285621"/>
      </dsp:txXfrm>
    </dsp:sp>
    <dsp:sp modelId="{A0724EA6-578E-B143-9F69-DDD42B942581}">
      <dsp:nvSpPr>
        <dsp:cNvPr id="0" name=""/>
        <dsp:cNvSpPr/>
      </dsp:nvSpPr>
      <dsp:spPr>
        <a:xfrm>
          <a:off x="5258841" y="3068604"/>
          <a:ext cx="1646874" cy="512105"/>
        </a:xfrm>
        <a:prstGeom prst="leftArrow">
          <a:avLst>
            <a:gd name="adj1" fmla="val 60000"/>
            <a:gd name="adj2" fmla="val 50000"/>
          </a:avLst>
        </a:prstGeom>
        <a:solidFill>
          <a:schemeClr val="dk2">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40C336CE-8EA5-364D-B18C-DAA09C07A80F}">
      <dsp:nvSpPr>
        <dsp:cNvPr id="0" name=""/>
        <dsp:cNvSpPr/>
      </dsp:nvSpPr>
      <dsp:spPr>
        <a:xfrm>
          <a:off x="6052205" y="2641849"/>
          <a:ext cx="1707019" cy="1365615"/>
        </a:xfrm>
        <a:prstGeom prst="roundRect">
          <a:avLst>
            <a:gd name="adj" fmla="val 10000"/>
          </a:avLst>
        </a:prstGeom>
        <a:solidFill>
          <a:schemeClr val="bg1">
            <a:lumMod val="85000"/>
          </a:schemeClr>
        </a:solidFill>
        <a:ln w="12700" cap="flat" cmpd="sng" algn="ctr">
          <a:solidFill>
            <a:schemeClr val="bg1">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de-DE" sz="1700" kern="1200" dirty="0">
              <a:solidFill>
                <a:schemeClr val="tx1">
                  <a:lumMod val="50000"/>
                  <a:lumOff val="50000"/>
                </a:schemeClr>
              </a:solidFill>
            </a:rPr>
            <a:t>Architekturen Cloud-nativer Systeme</a:t>
          </a:r>
        </a:p>
      </dsp:txBody>
      <dsp:txXfrm>
        <a:off x="6092202" y="2681846"/>
        <a:ext cx="1627025" cy="128562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8:17:57.019"/>
    </inkml:context>
    <inkml:brush xml:id="br0">
      <inkml:brushProperty name="width" value="0.1" units="cm"/>
      <inkml:brushProperty name="height" value="0.1" units="cm"/>
      <inkml:brushProperty name="color" value="#7F7F7F"/>
    </inkml:brush>
  </inkml:definitions>
  <inkml:trace contextRef="#ctx0" brushRef="#br0">1 34 24575,'75'-8'0,"0"0"0,7 2 0,-18 1 0,9 1 0,-7 2-713,-13 4 1,-5 1 712,6 0 0,0 1 0,0 2 0,0 0 0,-4-3 0,0 0 0,43 3 291,-16-2-291,-8-3 277,-14 4-277,-1-5 0,-6 0 0,-1 0 721,0 0-721,7 5 136,-5 4-136,5 6 0,-7 4 0,0 0 0,-6-1 0,-9-3 0,-8-1 0,0-1 0,1 1 0,8 2 0,-1 1 0,-6-6 0,-6-1 0,-9-5 0,-7-2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8:17:58.099"/>
    </inkml:context>
    <inkml:brush xml:id="br0">
      <inkml:brushProperty name="width" value="0.1" units="cm"/>
      <inkml:brushProperty name="height" value="0.1" units="cm"/>
      <inkml:brushProperty name="color" value="#7F7F7F"/>
    </inkml:brush>
  </inkml:definitions>
  <inkml:trace contextRef="#ctx0" brushRef="#br0">0 0 24575,'16'10'0,"8"8"0,5 3 0,17 19 0,1 4 0,15 17 0,-6-4 0,6 4 0,-8-12 0,-7-3 0,-16-19 0,-11-5 0,-16-15 0,-4-1 0,-8-3 0,-4 2 0,-12-5 0,-1 6 0,-65-2 0,54 2 0,-41-3 0,70 1 0,0-1 0,5-1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8:17:59.875"/>
    </inkml:context>
    <inkml:brush xml:id="br0">
      <inkml:brushProperty name="width" value="0.1" units="cm"/>
      <inkml:brushProperty name="height" value="0.1" units="cm"/>
      <inkml:brushProperty name="color" value="#7F7F7F"/>
    </inkml:brush>
  </inkml:definitions>
  <inkml:trace contextRef="#ctx0" brushRef="#br0">1 291 24575,'15'-10'0,"8"-3"0,5-6 0,11 0 0,11-5 0,5 4 0,7-1 0,1 1 0,-1-1 0,-7 1 0,-1 4 0,-7-1 0,0 6 0,1-2 0,-1 3 0,0 5 0,0-4 0,1 8 0,-8-6 0,6 2 0,-6 0 0,14 1 0,2 4 0,6 0 0,0 4 0,0 2 0,0 4 0,0-4 0,-13 2 0,-14-5 0,-17 1 0,-12 0 0,-3-1 0,1-1 0,-4 0 0,2-2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8:18:00.859"/>
    </inkml:context>
    <inkml:brush xml:id="br0">
      <inkml:brushProperty name="width" value="0.1" units="cm"/>
      <inkml:brushProperty name="height" value="0.1" units="cm"/>
      <inkml:brushProperty name="color" value="#7F7F7F"/>
    </inkml:brush>
  </inkml:definitions>
  <inkml:trace contextRef="#ctx0" brushRef="#br0">14 1 24575,'5'18'0,"3"-1"0,8 10 0,5 1 0,7 14 0,5-3 0,0 3 0,1-4 0,-3-6 0,-11-5 0,-6-13 0,-6-3 0,-6-7 0,-2-1 0,-2 1 0,-3-2 0,-1 3 0,-5 0 0,-3 3 0,-10 3 0,-8 8 0,-2-1 0,-5 3 0,7-5 0,6-1 0,6-5 0,7-2 0,8-6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8:18:02.139"/>
    </inkml:context>
    <inkml:brush xml:id="br0">
      <inkml:brushProperty name="width" value="0.1" units="cm"/>
      <inkml:brushProperty name="height" value="0.1" units="cm"/>
      <inkml:brushProperty name="color" value="#7F7F7F"/>
    </inkml:brush>
  </inkml:definitions>
  <inkml:trace contextRef="#ctx0" brushRef="#br0">1 310 24575,'7'-2'0,"1"0"0,10 2 0,17 0 0,27 0 0,31 0-777,-40 0 1,3 0 776,5 0 0,1 0 0,-4 0 0,0 0-16,-4-3 1,-1 0 15,40-3 0,-9-10 0,-14-1 0,-14-2 0,-11 1 0,-12 2 0,-1 0 1150,3-6-1150,0-1 434,0 0-434,0 2 0,-3 5 0,1 0 0,-8 1 0,-1 4 0,-10 4 0,-1 2 0,-6 0 0,-1 0 0,1 3 0,-2-2 0,1 3 0,-1-3 0,-1 2 0,1-3 0,-3 3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8:18:03.363"/>
    </inkml:context>
    <inkml:brush xml:id="br0">
      <inkml:brushProperty name="width" value="0.1" units="cm"/>
      <inkml:brushProperty name="height" value="0.1" units="cm"/>
      <inkml:brushProperty name="color" value="#7F7F7F"/>
    </inkml:brush>
  </inkml:definitions>
  <inkml:trace contextRef="#ctx0" brushRef="#br0">0 66 24575,'15'-3'0,"8"-1"0,2-7 0,14-3 0,-5 1 0,5 1 0,-7 7 0,1 2 0,-1 3 0,0 0 0,-6 0 0,4 0 0,-11 0 0,5 0 0,-10 0 0,-3 0 0,-5 0 0,-3 2 0,-3 2 0,-3 3 0,-2 6 0,0 1 0,-1 3 0,-1 7 0,-1-5 0,-2 5 0,-2-7 0,1 1 0,-1-1 0,4-3 0,-2-2 0,5-3 0,-2-2 0,3 0 0,-1-2 0,1-1 0,1-1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8:18:09.899"/>
    </inkml:context>
    <inkml:brush xml:id="br0">
      <inkml:brushProperty name="width" value="0.1" units="cm"/>
      <inkml:brushProperty name="height" value="0.1" units="cm"/>
      <inkml:brushProperty name="color" value="#7F7F7F"/>
    </inkml:brush>
  </inkml:definitions>
  <inkml:trace contextRef="#ctx0" brushRef="#br0">0 0 24575,'12'4'0,"3"0"0,5 8 0,6-1 0,13 7 0,1-1 0,14 3 0,8 1 0,15 6 0,9 2-541,0 5 541,-2 0 0,-14-7 0,-1-1 0,-7-9 0,-6-3 0,-9-5 0,-8-4 0,0-1 0,2 0 541,12-3-541,3 8 0,6-8 0,0 8 0,-6-7 0,-2 6 0,-1-7 0,3 4 0,6-5 0,0 0 0,7 0 0,8 0 0,9 0 0,0 0 0,-2 0 0,0 5 0,-5-4 0,5 4 0,-7-5 0,-6 0 0,-2 0 0,-7-4 0,0-2 0,7 0 0,-5-3 0,4 3 0,-12 0 0,-2-2 0,-7 2 0,-6 1 0,-9-2 0,-8 4 0,-10 0 0,-2 0 0,-3 1 0,0 0 0,0-1 0,1-1 0,-1 2 0,0-1 0,-2-1 0,-1 4 0,-1-2 0,-1 0 0,1-1 0,-1 1 0,1 0 0,0 0 0,-3 1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5T08:18:11.395"/>
    </inkml:context>
    <inkml:brush xml:id="br0">
      <inkml:brushProperty name="width" value="0.1" units="cm"/>
      <inkml:brushProperty name="height" value="0.1" units="cm"/>
      <inkml:brushProperty name="color" value="#7F7F7F"/>
    </inkml:brush>
  </inkml:definitions>
  <inkml:trace contextRef="#ctx0" brushRef="#br0">0 30 24575,'51'0'0,"15"0"0,13-5 0,7 3 0,-9-7 0,-15 3 0,-21 1 0,-16 2 0,-17 8 0,-9 6 0,-6 9 0,-5 6 0,-1 6 0,2 0 0,-1 0 0,2-6 0,-1-2 0,2-7 0,4-3 0,0-1 0,0-4 0,1-2 0,-1-1 0,3-1 0,-2-1 0,3 1 0,-3 0 0,2-1 0,-3 1 0,1-1 0,-1 1 0,1-1 0,-1 1 0,0-1 0,1 1 0,-1-1 0,1 1 0,-1-1 0,1 1 0,1-2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3</a:t>
            </a:fld>
            <a:endParaRPr lang="de-DE" noProof="0"/>
          </a:p>
        </p:txBody>
      </p:sp>
    </p:spTree>
    <p:extLst>
      <p:ext uri="{BB962C8B-B14F-4D97-AF65-F5344CB8AC3E}">
        <p14:creationId xmlns:p14="http://schemas.microsoft.com/office/powerpoint/2010/main" val="268592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solidFill>
                <a:schemeClr val="tx1">
                  <a:lumMod val="95000"/>
                  <a:lumOff val="5000"/>
                </a:schemeClr>
              </a:solidFill>
            </a:endParaRP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13" name="Grafik 12">
            <a:extLst>
              <a:ext uri="{FF2B5EF4-FFF2-40B4-BE49-F238E27FC236}">
                <a16:creationId xmlns:a16="http://schemas.microsoft.com/office/drawing/2014/main" id="{A8A2F1A1-1E06-104E-84C2-CAB9B02F41EA}"/>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5" name="Textfeld 14">
            <a:extLst>
              <a:ext uri="{FF2B5EF4-FFF2-40B4-BE49-F238E27FC236}">
                <a16:creationId xmlns:a16="http://schemas.microsoft.com/office/drawing/2014/main" id="{083A2B01-0D02-7143-A0A4-B98157D57663}"/>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6" name="Textfeld 15">
            <a:extLst>
              <a:ext uri="{FF2B5EF4-FFF2-40B4-BE49-F238E27FC236}">
                <a16:creationId xmlns:a16="http://schemas.microsoft.com/office/drawing/2014/main" id="{55151287-173B-2549-8A9C-582B644D3BD3}"/>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250.png"/><Relationship Id="rId18" Type="http://schemas.openxmlformats.org/officeDocument/2006/relationships/customXml" Target="../ink/ink6.xml"/><Relationship Id="rId3" Type="http://schemas.microsoft.com/office/2007/relationships/hdphoto" Target="../media/hdphoto4.wdp"/><Relationship Id="rId21" Type="http://schemas.openxmlformats.org/officeDocument/2006/relationships/image" Target="../media/image29.png"/><Relationship Id="rId7" Type="http://schemas.openxmlformats.org/officeDocument/2006/relationships/image" Target="../media/image25.svg"/><Relationship Id="rId12" Type="http://schemas.openxmlformats.org/officeDocument/2006/relationships/customXml" Target="../ink/ink3.xml"/><Relationship Id="rId17" Type="http://schemas.openxmlformats.org/officeDocument/2006/relationships/image" Target="../media/image270.png"/><Relationship Id="rId25" Type="http://schemas.openxmlformats.org/officeDocument/2006/relationships/image" Target="../media/image31.png"/><Relationship Id="rId2" Type="http://schemas.openxmlformats.org/officeDocument/2006/relationships/image" Target="../media/image21.png"/><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40.png"/><Relationship Id="rId24" Type="http://schemas.openxmlformats.org/officeDocument/2006/relationships/image" Target="../media/image27.png"/><Relationship Id="rId5" Type="http://schemas.openxmlformats.org/officeDocument/2006/relationships/image" Target="../media/image23.svg"/><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customXml" Target="../ink/ink2.xml"/><Relationship Id="rId19"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3.png"/><Relationship Id="rId14" Type="http://schemas.openxmlformats.org/officeDocument/2006/relationships/customXml" Target="../ink/ink4.xml"/><Relationship Id="rId22" Type="http://schemas.openxmlformats.org/officeDocument/2006/relationships/customXml" Target="../ink/ink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Cloud Computing</a:t>
            </a:r>
          </a:p>
          <a:p>
            <a:pPr>
              <a:spcBef>
                <a:spcPts val="0"/>
              </a:spcBef>
            </a:pPr>
            <a:endParaRPr lang="en-US" b="1" dirty="0">
              <a:latin typeface="+mn-lt"/>
            </a:endParaRPr>
          </a:p>
          <a:p>
            <a:pPr>
              <a:spcBef>
                <a:spcPts val="0"/>
              </a:spcBef>
            </a:pPr>
            <a:r>
              <a:rPr lang="en-US" dirty="0">
                <a:latin typeface="+mj-lt"/>
              </a:rPr>
              <a:t>(4) </a:t>
            </a:r>
            <a:r>
              <a:rPr lang="en-US" dirty="0" err="1">
                <a:latin typeface="+mj-lt"/>
              </a:rPr>
              <a:t>Implikationen</a:t>
            </a:r>
            <a:r>
              <a:rPr lang="en-US" dirty="0">
                <a:latin typeface="+mj-lt"/>
              </a:rPr>
              <a:t> für Cloud-native </a:t>
            </a:r>
            <a:r>
              <a:rPr lang="en-US" dirty="0" err="1">
                <a:latin typeface="+mj-lt"/>
              </a:rPr>
              <a:t>Systeme</a:t>
            </a:r>
            <a:endParaRPr lang="en-US" dirty="0">
              <a:latin typeface="+mj-lt"/>
            </a:endParaRP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1026" name="Picture 2" descr="Cloud computing - Kostenlose multimedia Icons">
            <a:extLst>
              <a:ext uri="{FF2B5EF4-FFF2-40B4-BE49-F238E27FC236}">
                <a16:creationId xmlns:a16="http://schemas.microsoft.com/office/drawing/2014/main" id="{D42F64E9-0540-BC2F-FE2D-77FC273244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02196">
            <a:off x="8627185" y="4809899"/>
            <a:ext cx="1282208" cy="128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69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3550B-3F05-CCDC-D2C4-ED5728E3116D}"/>
              </a:ext>
            </a:extLst>
          </p:cNvPr>
          <p:cNvSpPr>
            <a:spLocks noGrp="1"/>
          </p:cNvSpPr>
          <p:nvPr>
            <p:ph type="title"/>
          </p:nvPr>
        </p:nvSpPr>
        <p:spPr/>
        <p:txBody>
          <a:bodyPr/>
          <a:lstStyle/>
          <a:p>
            <a:r>
              <a:rPr lang="de-DE" dirty="0"/>
              <a:t>CLOUD  </a:t>
            </a:r>
            <a:r>
              <a:rPr lang="de-DE" dirty="0" err="1"/>
              <a:t>Application</a:t>
            </a:r>
            <a:r>
              <a:rPr lang="de-DE" dirty="0"/>
              <a:t>  </a:t>
            </a:r>
            <a:r>
              <a:rPr lang="de-DE" dirty="0" err="1"/>
              <a:t>Maturity</a:t>
            </a:r>
            <a:r>
              <a:rPr lang="de-DE" dirty="0"/>
              <a:t>  Model</a:t>
            </a:r>
          </a:p>
        </p:txBody>
      </p:sp>
      <p:sp>
        <p:nvSpPr>
          <p:cNvPr id="3" name="Textplatzhalter 2">
            <a:extLst>
              <a:ext uri="{FF2B5EF4-FFF2-40B4-BE49-F238E27FC236}">
                <a16:creationId xmlns:a16="http://schemas.microsoft.com/office/drawing/2014/main" id="{3EE11799-E0EF-B6EA-594E-2413EFAD019D}"/>
              </a:ext>
            </a:extLst>
          </p:cNvPr>
          <p:cNvSpPr>
            <a:spLocks noGrp="1"/>
          </p:cNvSpPr>
          <p:nvPr>
            <p:ph type="body" sz="quarter" idx="32"/>
          </p:nvPr>
        </p:nvSpPr>
        <p:spPr/>
        <p:txBody>
          <a:bodyPr/>
          <a:lstStyle/>
          <a:p>
            <a:r>
              <a:rPr lang="de-DE" dirty="0"/>
              <a:t>In Anlehnung an Open Data Center Alliance</a:t>
            </a:r>
          </a:p>
        </p:txBody>
      </p:sp>
      <p:sp>
        <p:nvSpPr>
          <p:cNvPr id="7" name="Foliennummernplatzhalter 6">
            <a:extLst>
              <a:ext uri="{FF2B5EF4-FFF2-40B4-BE49-F238E27FC236}">
                <a16:creationId xmlns:a16="http://schemas.microsoft.com/office/drawing/2014/main" id="{7B77A4CC-A793-7016-CD86-CAE5C58C6998}"/>
              </a:ext>
            </a:extLst>
          </p:cNvPr>
          <p:cNvSpPr>
            <a:spLocks noGrp="1"/>
          </p:cNvSpPr>
          <p:nvPr>
            <p:ph type="sldNum" sz="quarter" idx="15"/>
          </p:nvPr>
        </p:nvSpPr>
        <p:spPr/>
        <p:txBody>
          <a:bodyPr/>
          <a:lstStyle/>
          <a:p>
            <a:pPr rtl="0"/>
            <a:fld id="{19B51A1E-902D-48AF-9020-955120F399B6}" type="slidenum">
              <a:rPr lang="de-DE" noProof="0" smtClean="0"/>
              <a:pPr rtl="0"/>
              <a:t>10</a:t>
            </a:fld>
            <a:endParaRPr lang="de-DE" noProof="0"/>
          </a:p>
        </p:txBody>
      </p:sp>
      <p:graphicFrame>
        <p:nvGraphicFramePr>
          <p:cNvPr id="10" name="Tabelle 8">
            <a:extLst>
              <a:ext uri="{FF2B5EF4-FFF2-40B4-BE49-F238E27FC236}">
                <a16:creationId xmlns:a16="http://schemas.microsoft.com/office/drawing/2014/main" id="{84C4750C-E096-FA39-F3DB-CF780F7F6C8E}"/>
              </a:ext>
            </a:extLst>
          </p:cNvPr>
          <p:cNvGraphicFramePr>
            <a:graphicFrameLocks/>
          </p:cNvGraphicFramePr>
          <p:nvPr>
            <p:extLst>
              <p:ext uri="{D42A27DB-BD31-4B8C-83A1-F6EECF244321}">
                <p14:modId xmlns:p14="http://schemas.microsoft.com/office/powerpoint/2010/main" val="1759348760"/>
              </p:ext>
            </p:extLst>
          </p:nvPr>
        </p:nvGraphicFramePr>
        <p:xfrm>
          <a:off x="431800" y="1652564"/>
          <a:ext cx="9012383" cy="4297680"/>
        </p:xfrm>
        <a:graphic>
          <a:graphicData uri="http://schemas.openxmlformats.org/drawingml/2006/table">
            <a:tbl>
              <a:tblPr firstRow="1" bandRow="1">
                <a:effectLst>
                  <a:outerShdw blurRad="50800" dist="38100" dir="2700000" algn="tl" rotWithShape="0">
                    <a:prstClr val="black">
                      <a:alpha val="40000"/>
                    </a:prstClr>
                  </a:outerShdw>
                </a:effectLst>
                <a:tableStyleId>{7DF18680-E054-41AD-8BC1-D1AEF772440D}</a:tableStyleId>
              </a:tblPr>
              <a:tblGrid>
                <a:gridCol w="1104175">
                  <a:extLst>
                    <a:ext uri="{9D8B030D-6E8A-4147-A177-3AD203B41FA5}">
                      <a16:colId xmlns:a16="http://schemas.microsoft.com/office/drawing/2014/main" val="1716298510"/>
                    </a:ext>
                  </a:extLst>
                </a:gridCol>
                <a:gridCol w="1590723">
                  <a:extLst>
                    <a:ext uri="{9D8B030D-6E8A-4147-A177-3AD203B41FA5}">
                      <a16:colId xmlns:a16="http://schemas.microsoft.com/office/drawing/2014/main" val="3603622874"/>
                    </a:ext>
                  </a:extLst>
                </a:gridCol>
                <a:gridCol w="6317485">
                  <a:extLst>
                    <a:ext uri="{9D8B030D-6E8A-4147-A177-3AD203B41FA5}">
                      <a16:colId xmlns:a16="http://schemas.microsoft.com/office/drawing/2014/main" val="1319528804"/>
                    </a:ext>
                  </a:extLst>
                </a:gridCol>
              </a:tblGrid>
              <a:tr h="0">
                <a:tc>
                  <a:txBody>
                    <a:bodyPr/>
                    <a:lstStyle/>
                    <a:p>
                      <a:pPr algn="ctr"/>
                      <a:r>
                        <a:rPr lang="de-DE" dirty="0"/>
                        <a:t>Level</a:t>
                      </a:r>
                    </a:p>
                  </a:txBody>
                  <a:tcPr anchor="ctr"/>
                </a:tc>
                <a:tc>
                  <a:txBody>
                    <a:bodyPr/>
                    <a:lstStyle/>
                    <a:p>
                      <a:pPr algn="ctr"/>
                      <a:r>
                        <a:rPr lang="de-DE" dirty="0" err="1"/>
                        <a:t>Maturity</a:t>
                      </a:r>
                      <a:endParaRPr lang="de-DE" dirty="0"/>
                    </a:p>
                  </a:txBody>
                  <a:tcPr anchor="ctr"/>
                </a:tc>
                <a:tc>
                  <a:txBody>
                    <a:bodyPr/>
                    <a:lstStyle/>
                    <a:p>
                      <a:pPr algn="ctr"/>
                      <a:r>
                        <a:rPr lang="de-DE" dirty="0"/>
                        <a:t>Description</a:t>
                      </a:r>
                    </a:p>
                  </a:txBody>
                  <a:tcPr anchor="ctr"/>
                </a:tc>
                <a:extLst>
                  <a:ext uri="{0D108BD9-81ED-4DB2-BD59-A6C34878D82A}">
                    <a16:rowId xmlns:a16="http://schemas.microsoft.com/office/drawing/2014/main" val="2112733620"/>
                  </a:ext>
                </a:extLst>
              </a:tr>
              <a:tr h="481539">
                <a:tc>
                  <a:txBody>
                    <a:bodyPr/>
                    <a:lstStyle/>
                    <a:p>
                      <a:pPr algn="ctr"/>
                      <a:r>
                        <a:rPr lang="de-DE" dirty="0"/>
                        <a:t>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latin typeface="+mn-lt"/>
                          <a:ea typeface="+mn-ea"/>
                          <a:cs typeface="+mn-cs"/>
                        </a:rPr>
                        <a:t>Cloud native</a:t>
                      </a: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b="1" kern="1200" dirty="0" err="1">
                          <a:solidFill>
                            <a:schemeClr val="accent5"/>
                          </a:solidFill>
                          <a:latin typeface="+mn-lt"/>
                          <a:ea typeface="+mn-ea"/>
                          <a:cs typeface="+mn-cs"/>
                        </a:rPr>
                        <a:t>Automatically</a:t>
                      </a:r>
                      <a:r>
                        <a:rPr lang="de-DE" sz="1800" b="1" kern="1200" dirty="0">
                          <a:solidFill>
                            <a:schemeClr val="accent5"/>
                          </a:solidFill>
                          <a:latin typeface="+mn-lt"/>
                          <a:ea typeface="+mn-ea"/>
                          <a:cs typeface="+mn-cs"/>
                        </a:rPr>
                        <a:t> </a:t>
                      </a:r>
                      <a:r>
                        <a:rPr lang="de-DE" sz="1800" b="1" kern="1200" dirty="0" err="1">
                          <a:solidFill>
                            <a:schemeClr val="accent5"/>
                          </a:solidFill>
                          <a:latin typeface="+mn-lt"/>
                          <a:ea typeface="+mn-ea"/>
                          <a:cs typeface="+mn-cs"/>
                        </a:rPr>
                        <a:t>scale</a:t>
                      </a:r>
                      <a:r>
                        <a:rPr lang="de-DE" sz="1800" b="1" kern="1200" dirty="0">
                          <a:solidFill>
                            <a:schemeClr val="accent5"/>
                          </a:solidFill>
                          <a:latin typeface="+mn-lt"/>
                          <a:ea typeface="+mn-ea"/>
                          <a:cs typeface="+mn-cs"/>
                        </a:rPr>
                        <a:t> </a:t>
                      </a:r>
                      <a:r>
                        <a:rPr lang="de-DE" sz="1800" kern="1200" dirty="0">
                          <a:solidFill>
                            <a:schemeClr val="dk1"/>
                          </a:solidFill>
                          <a:latin typeface="+mn-lt"/>
                          <a:ea typeface="+mn-ea"/>
                          <a:cs typeface="+mn-cs"/>
                        </a:rPr>
                        <a:t>out/in </a:t>
                      </a:r>
                      <a:r>
                        <a:rPr lang="de-DE" sz="1800" kern="1200" dirty="0" err="1">
                          <a:solidFill>
                            <a:schemeClr val="dk1"/>
                          </a:solidFill>
                          <a:latin typeface="+mn-lt"/>
                          <a:ea typeface="+mn-ea"/>
                          <a:cs typeface="+mn-cs"/>
                        </a:rPr>
                        <a:t>based</a:t>
                      </a:r>
                      <a:r>
                        <a:rPr lang="de-DE" sz="1800" kern="1200" dirty="0">
                          <a:solidFill>
                            <a:schemeClr val="dk1"/>
                          </a:solidFill>
                          <a:latin typeface="+mn-lt"/>
                          <a:ea typeface="+mn-ea"/>
                          <a:cs typeface="+mn-cs"/>
                        </a:rPr>
                        <a:t> on </a:t>
                      </a:r>
                      <a:r>
                        <a:rPr lang="de-DE" sz="1800" kern="1200" dirty="0" err="1">
                          <a:solidFill>
                            <a:schemeClr val="dk1"/>
                          </a:solidFill>
                          <a:latin typeface="+mn-lt"/>
                          <a:ea typeface="+mn-ea"/>
                          <a:cs typeface="+mn-cs"/>
                        </a:rPr>
                        <a:t>stimuli</a:t>
                      </a:r>
                      <a:endParaRPr lang="de-DE" sz="1800" kern="1200" dirty="0">
                        <a:solidFill>
                          <a:schemeClr val="dk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b="1" kern="1200" dirty="0">
                          <a:solidFill>
                            <a:schemeClr val="accent5"/>
                          </a:solidFill>
                          <a:latin typeface="+mn-lt"/>
                          <a:ea typeface="+mn-ea"/>
                          <a:cs typeface="+mn-cs"/>
                        </a:rPr>
                        <a:t>Transferable</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across</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infrastructures</a:t>
                      </a:r>
                      <a:r>
                        <a:rPr lang="de-DE" sz="1800" kern="1200" dirty="0">
                          <a:solidFill>
                            <a:schemeClr val="dk1"/>
                          </a:solidFill>
                          <a:latin typeface="+mn-lt"/>
                          <a:ea typeface="+mn-ea"/>
                          <a:cs typeface="+mn-cs"/>
                        </a:rPr>
                        <a:t> at </a:t>
                      </a:r>
                      <a:r>
                        <a:rPr lang="de-DE" sz="1800" kern="1200" dirty="0" err="1">
                          <a:solidFill>
                            <a:schemeClr val="dk1"/>
                          </a:solidFill>
                          <a:latin typeface="+mn-lt"/>
                          <a:ea typeface="+mn-ea"/>
                          <a:cs typeface="+mn-cs"/>
                        </a:rPr>
                        <a:t>runtime</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without</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interruption</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of</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services</a:t>
                      </a:r>
                      <a:endParaRPr lang="de-DE" sz="1800" kern="1200" dirty="0">
                        <a:solidFill>
                          <a:schemeClr val="dk1"/>
                        </a:solidFill>
                        <a:latin typeface="+mn-lt"/>
                        <a:ea typeface="+mn-ea"/>
                        <a:cs typeface="+mn-cs"/>
                      </a:endParaRPr>
                    </a:p>
                  </a:txBody>
                  <a:tcPr anchor="ctr"/>
                </a:tc>
                <a:extLst>
                  <a:ext uri="{0D108BD9-81ED-4DB2-BD59-A6C34878D82A}">
                    <a16:rowId xmlns:a16="http://schemas.microsoft.com/office/drawing/2014/main" val="1681202677"/>
                  </a:ext>
                </a:extLst>
              </a:tr>
              <a:tr h="481539">
                <a:tc>
                  <a:txBody>
                    <a:bodyPr/>
                    <a:lstStyle/>
                    <a:p>
                      <a:pPr algn="ctr"/>
                      <a:r>
                        <a:rPr lang="de-DE" dirty="0"/>
                        <a:t>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latin typeface="+mn-lt"/>
                          <a:ea typeface="+mn-ea"/>
                          <a:cs typeface="+mn-cs"/>
                        </a:rPr>
                        <a:t>Cloud resilient</a:t>
                      </a: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kern="1200" dirty="0" err="1">
                          <a:solidFill>
                            <a:schemeClr val="dk1"/>
                          </a:solidFill>
                          <a:latin typeface="+mn-lt"/>
                          <a:ea typeface="+mn-ea"/>
                          <a:cs typeface="+mn-cs"/>
                        </a:rPr>
                        <a:t>Composed</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of</a:t>
                      </a:r>
                      <a:r>
                        <a:rPr lang="de-DE" sz="1800" kern="1200" dirty="0">
                          <a:solidFill>
                            <a:schemeClr val="dk1"/>
                          </a:solidFill>
                          <a:latin typeface="+mn-lt"/>
                          <a:ea typeface="+mn-ea"/>
                          <a:cs typeface="+mn-cs"/>
                        </a:rPr>
                        <a:t> </a:t>
                      </a:r>
                      <a:r>
                        <a:rPr lang="de-DE" sz="1800" b="1" kern="1200" dirty="0" err="1">
                          <a:solidFill>
                            <a:schemeClr val="accent5"/>
                          </a:solidFill>
                          <a:latin typeface="+mn-lt"/>
                          <a:ea typeface="+mn-ea"/>
                          <a:cs typeface="+mn-cs"/>
                        </a:rPr>
                        <a:t>loosely</a:t>
                      </a:r>
                      <a:r>
                        <a:rPr lang="de-DE" sz="1800" b="1" kern="1200" dirty="0">
                          <a:solidFill>
                            <a:schemeClr val="accent5"/>
                          </a:solidFill>
                          <a:latin typeface="+mn-lt"/>
                          <a:ea typeface="+mn-ea"/>
                          <a:cs typeface="+mn-cs"/>
                        </a:rPr>
                        <a:t> </a:t>
                      </a:r>
                      <a:r>
                        <a:rPr lang="de-DE" sz="1800" b="1" kern="1200" dirty="0" err="1">
                          <a:solidFill>
                            <a:schemeClr val="accent5"/>
                          </a:solidFill>
                          <a:latin typeface="+mn-lt"/>
                          <a:ea typeface="+mn-ea"/>
                          <a:cs typeface="+mn-cs"/>
                        </a:rPr>
                        <a:t>coupled</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services</a:t>
                      </a:r>
                      <a:endParaRPr lang="de-DE" sz="1800" kern="1200" dirty="0">
                        <a:solidFill>
                          <a:schemeClr val="dk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kern="1200" dirty="0">
                          <a:solidFill>
                            <a:schemeClr val="dk1"/>
                          </a:solidFill>
                          <a:latin typeface="+mn-lt"/>
                          <a:ea typeface="+mn-ea"/>
                          <a:cs typeface="+mn-cs"/>
                        </a:rPr>
                        <a:t>Services </a:t>
                      </a:r>
                      <a:r>
                        <a:rPr lang="de-DE" sz="1800" kern="1200" dirty="0" err="1">
                          <a:solidFill>
                            <a:schemeClr val="dk1"/>
                          </a:solidFill>
                          <a:latin typeface="+mn-lt"/>
                          <a:ea typeface="+mn-ea"/>
                          <a:cs typeface="+mn-cs"/>
                        </a:rPr>
                        <a:t>are</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designed</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according</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to</a:t>
                      </a:r>
                      <a:r>
                        <a:rPr lang="de-DE" sz="1800" kern="1200" dirty="0">
                          <a:solidFill>
                            <a:schemeClr val="dk1"/>
                          </a:solidFill>
                          <a:latin typeface="+mn-lt"/>
                          <a:ea typeface="+mn-ea"/>
                          <a:cs typeface="+mn-cs"/>
                        </a:rPr>
                        <a:t> </a:t>
                      </a:r>
                      <a:r>
                        <a:rPr lang="de-DE" sz="1800" b="1" kern="1200" dirty="0" err="1">
                          <a:solidFill>
                            <a:schemeClr val="accent5"/>
                          </a:solidFill>
                          <a:latin typeface="+mn-lt"/>
                          <a:ea typeface="+mn-ea"/>
                          <a:cs typeface="+mn-cs"/>
                        </a:rPr>
                        <a:t>cloud</a:t>
                      </a:r>
                      <a:r>
                        <a:rPr lang="de-DE" sz="1800" b="1" kern="1200" dirty="0">
                          <a:solidFill>
                            <a:schemeClr val="accent5"/>
                          </a:solidFill>
                          <a:latin typeface="+mn-lt"/>
                          <a:ea typeface="+mn-ea"/>
                          <a:cs typeface="+mn-cs"/>
                        </a:rPr>
                        <a:t> design </a:t>
                      </a:r>
                      <a:r>
                        <a:rPr lang="de-DE" sz="1800" b="1" kern="1200" dirty="0" err="1">
                          <a:solidFill>
                            <a:schemeClr val="accent5"/>
                          </a:solidFill>
                          <a:latin typeface="+mn-lt"/>
                          <a:ea typeface="+mn-ea"/>
                          <a:cs typeface="+mn-cs"/>
                        </a:rPr>
                        <a:t>patterns</a:t>
                      </a:r>
                      <a:endParaRPr lang="de-DE" sz="1800" b="1" kern="1200" dirty="0">
                        <a:solidFill>
                          <a:schemeClr val="accent5"/>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b="1" kern="1200" dirty="0">
                          <a:solidFill>
                            <a:schemeClr val="accent5"/>
                          </a:solidFill>
                          <a:latin typeface="+mn-lt"/>
                          <a:ea typeface="+mn-ea"/>
                          <a:cs typeface="+mn-cs"/>
                        </a:rPr>
                        <a:t>Infrastructure </a:t>
                      </a:r>
                      <a:r>
                        <a:rPr lang="de-DE" sz="1800" b="1" kern="1200" dirty="0" err="1">
                          <a:solidFill>
                            <a:schemeClr val="accent5"/>
                          </a:solidFill>
                          <a:latin typeface="+mn-lt"/>
                          <a:ea typeface="+mn-ea"/>
                          <a:cs typeface="+mn-cs"/>
                        </a:rPr>
                        <a:t>agnostic</a:t>
                      </a:r>
                      <a:endParaRPr lang="de-DE" sz="1800" b="1" kern="1200" dirty="0">
                        <a:solidFill>
                          <a:schemeClr val="accent5"/>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b="1" kern="1200" dirty="0" err="1">
                          <a:solidFill>
                            <a:schemeClr val="accent5"/>
                          </a:solidFill>
                          <a:latin typeface="+mn-lt"/>
                          <a:ea typeface="+mn-ea"/>
                          <a:cs typeface="+mn-cs"/>
                        </a:rPr>
                        <a:t>Unaffected</a:t>
                      </a:r>
                      <a:r>
                        <a:rPr lang="de-DE" sz="1800" b="1" kern="1200" dirty="0">
                          <a:solidFill>
                            <a:schemeClr val="accent5"/>
                          </a:solidFill>
                          <a:latin typeface="+mn-lt"/>
                          <a:ea typeface="+mn-ea"/>
                          <a:cs typeface="+mn-cs"/>
                        </a:rPr>
                        <a:t> </a:t>
                      </a:r>
                      <a:r>
                        <a:rPr lang="de-DE" sz="1800" b="1" kern="1200" dirty="0" err="1">
                          <a:solidFill>
                            <a:schemeClr val="accent5"/>
                          </a:solidFill>
                          <a:latin typeface="+mn-lt"/>
                          <a:ea typeface="+mn-ea"/>
                          <a:cs typeface="+mn-cs"/>
                        </a:rPr>
                        <a:t>by</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dependent</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service</a:t>
                      </a:r>
                      <a:r>
                        <a:rPr lang="de-DE" sz="1800" kern="1200" dirty="0">
                          <a:solidFill>
                            <a:schemeClr val="dk1"/>
                          </a:solidFill>
                          <a:latin typeface="+mn-lt"/>
                          <a:ea typeface="+mn-ea"/>
                          <a:cs typeface="+mn-cs"/>
                        </a:rPr>
                        <a:t> </a:t>
                      </a:r>
                      <a:r>
                        <a:rPr lang="de-DE" sz="1800" b="1" kern="1200" dirty="0" err="1">
                          <a:solidFill>
                            <a:schemeClr val="accent5"/>
                          </a:solidFill>
                          <a:latin typeface="+mn-lt"/>
                          <a:ea typeface="+mn-ea"/>
                          <a:cs typeface="+mn-cs"/>
                        </a:rPr>
                        <a:t>failures</a:t>
                      </a:r>
                      <a:endParaRPr lang="de-DE" sz="1800" b="1" kern="1200" dirty="0">
                        <a:solidFill>
                          <a:schemeClr val="accent5"/>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kern="1200" dirty="0" err="1">
                          <a:solidFill>
                            <a:schemeClr val="dk1"/>
                          </a:solidFill>
                          <a:latin typeface="+mn-lt"/>
                          <a:ea typeface="+mn-ea"/>
                          <a:cs typeface="+mn-cs"/>
                        </a:rPr>
                        <a:t>Isolated</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state</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distinction</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of</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stateless</a:t>
                      </a:r>
                      <a:r>
                        <a:rPr lang="de-DE" sz="1800" kern="1200" dirty="0">
                          <a:solidFill>
                            <a:schemeClr val="dk1"/>
                          </a:solidFill>
                          <a:latin typeface="+mn-lt"/>
                          <a:ea typeface="+mn-ea"/>
                          <a:cs typeface="+mn-cs"/>
                        </a:rPr>
                        <a:t> and </a:t>
                      </a:r>
                      <a:r>
                        <a:rPr lang="de-DE" sz="1800" kern="1200" dirty="0" err="1">
                          <a:solidFill>
                            <a:schemeClr val="dk1"/>
                          </a:solidFill>
                          <a:latin typeface="+mn-lt"/>
                          <a:ea typeface="+mn-ea"/>
                          <a:cs typeface="+mn-cs"/>
                        </a:rPr>
                        <a:t>stateful</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services</a:t>
                      </a:r>
                      <a:r>
                        <a:rPr lang="de-DE" sz="1800" kern="1200" dirty="0">
                          <a:solidFill>
                            <a:schemeClr val="dk1"/>
                          </a:solidFill>
                          <a:latin typeface="+mn-lt"/>
                          <a:ea typeface="+mn-ea"/>
                          <a:cs typeface="+mn-cs"/>
                        </a:rPr>
                        <a:t>)</a:t>
                      </a:r>
                    </a:p>
                  </a:txBody>
                  <a:tcPr anchor="ctr"/>
                </a:tc>
                <a:extLst>
                  <a:ext uri="{0D108BD9-81ED-4DB2-BD59-A6C34878D82A}">
                    <a16:rowId xmlns:a16="http://schemas.microsoft.com/office/drawing/2014/main" val="1802942729"/>
                  </a:ext>
                </a:extLst>
              </a:tr>
              <a:tr h="481539">
                <a:tc>
                  <a:txBody>
                    <a:bodyPr/>
                    <a:lstStyle/>
                    <a:p>
                      <a:pPr algn="ctr"/>
                      <a:r>
                        <a:rPr lang="de-DE" dirty="0"/>
                        <a:t>1</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latin typeface="+mn-lt"/>
                          <a:ea typeface="+mn-ea"/>
                          <a:cs typeface="+mn-cs"/>
                        </a:rPr>
                        <a:t>Cloud </a:t>
                      </a:r>
                      <a:r>
                        <a:rPr lang="de-DE" sz="1800" kern="1200" dirty="0" err="1">
                          <a:solidFill>
                            <a:schemeClr val="dk1"/>
                          </a:solidFill>
                          <a:latin typeface="+mn-lt"/>
                          <a:ea typeface="+mn-ea"/>
                          <a:cs typeface="+mn-cs"/>
                        </a:rPr>
                        <a:t>friendly</a:t>
                      </a:r>
                      <a:endParaRPr lang="de-DE" sz="1800" kern="1200" dirty="0">
                        <a:solidFill>
                          <a:schemeClr val="dk1"/>
                        </a:solidFill>
                        <a:latin typeface="+mn-lt"/>
                        <a:ea typeface="+mn-ea"/>
                        <a:cs typeface="+mn-cs"/>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b="1" kern="1200" dirty="0" err="1">
                          <a:solidFill>
                            <a:schemeClr val="accent5"/>
                          </a:solidFill>
                          <a:latin typeface="+mn-lt"/>
                          <a:ea typeface="+mn-ea"/>
                          <a:cs typeface="+mn-cs"/>
                        </a:rPr>
                        <a:t>Composed</a:t>
                      </a:r>
                      <a:r>
                        <a:rPr lang="de-DE" sz="1800" b="1" kern="1200" dirty="0">
                          <a:solidFill>
                            <a:schemeClr val="accent5"/>
                          </a:solidFill>
                          <a:latin typeface="+mn-lt"/>
                          <a:ea typeface="+mn-ea"/>
                          <a:cs typeface="+mn-cs"/>
                        </a:rPr>
                        <a:t> </a:t>
                      </a:r>
                      <a:r>
                        <a:rPr lang="de-DE" sz="1800" b="1" kern="1200" dirty="0" err="1">
                          <a:solidFill>
                            <a:schemeClr val="accent5"/>
                          </a:solidFill>
                          <a:latin typeface="+mn-lt"/>
                          <a:ea typeface="+mn-ea"/>
                          <a:cs typeface="+mn-cs"/>
                        </a:rPr>
                        <a:t>of</a:t>
                      </a:r>
                      <a:r>
                        <a:rPr lang="de-DE" sz="1800" b="1" kern="1200" dirty="0">
                          <a:solidFill>
                            <a:schemeClr val="accent5"/>
                          </a:solidFill>
                          <a:latin typeface="+mn-lt"/>
                          <a:ea typeface="+mn-ea"/>
                          <a:cs typeface="+mn-cs"/>
                        </a:rPr>
                        <a:t> </a:t>
                      </a:r>
                      <a:r>
                        <a:rPr lang="de-DE" sz="1800" b="1" kern="1200" dirty="0" err="1">
                          <a:solidFill>
                            <a:schemeClr val="accent5"/>
                          </a:solidFill>
                          <a:latin typeface="+mn-lt"/>
                          <a:ea typeface="+mn-ea"/>
                          <a:cs typeface="+mn-cs"/>
                        </a:rPr>
                        <a:t>services</a:t>
                      </a:r>
                      <a:endParaRPr lang="de-DE" sz="1800" b="1" kern="1200" dirty="0">
                        <a:solidFill>
                          <a:schemeClr val="accent5"/>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kern="1200" dirty="0">
                          <a:solidFill>
                            <a:schemeClr val="dk1"/>
                          </a:solidFill>
                          <a:latin typeface="+mn-lt"/>
                          <a:ea typeface="+mn-ea"/>
                          <a:cs typeface="+mn-cs"/>
                        </a:rPr>
                        <a:t>Services </a:t>
                      </a:r>
                      <a:r>
                        <a:rPr lang="de-DE" sz="1800" kern="1200" dirty="0" err="1">
                          <a:solidFill>
                            <a:schemeClr val="dk1"/>
                          </a:solidFill>
                          <a:latin typeface="+mn-lt"/>
                          <a:ea typeface="+mn-ea"/>
                          <a:cs typeface="+mn-cs"/>
                        </a:rPr>
                        <a:t>are</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discoverable</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by</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name</a:t>
                      </a:r>
                      <a:endParaRPr lang="de-DE" sz="1800" kern="1200" dirty="0">
                        <a:solidFill>
                          <a:schemeClr val="dk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b="1" kern="1200" dirty="0" err="1">
                          <a:solidFill>
                            <a:schemeClr val="accent5"/>
                          </a:solidFill>
                          <a:latin typeface="+mn-lt"/>
                          <a:ea typeface="+mn-ea"/>
                          <a:cs typeface="+mn-cs"/>
                        </a:rPr>
                        <a:t>Deployable</a:t>
                      </a:r>
                      <a:r>
                        <a:rPr lang="de-DE" sz="1800" b="1" kern="1200" dirty="0">
                          <a:solidFill>
                            <a:schemeClr val="accent5"/>
                          </a:solidFill>
                          <a:latin typeface="+mn-lt"/>
                          <a:ea typeface="+mn-ea"/>
                          <a:cs typeface="+mn-cs"/>
                        </a:rPr>
                        <a:t> via</a:t>
                      </a:r>
                      <a:r>
                        <a:rPr lang="de-DE" sz="1800" kern="1200" dirty="0">
                          <a:solidFill>
                            <a:schemeClr val="dk1"/>
                          </a:solidFill>
                          <a:latin typeface="+mn-lt"/>
                          <a:ea typeface="+mn-ea"/>
                          <a:cs typeface="+mn-cs"/>
                        </a:rPr>
                        <a:t> Infrastructure (IaaS) </a:t>
                      </a:r>
                      <a:r>
                        <a:rPr lang="de-DE" sz="1800" b="1" kern="1200" dirty="0">
                          <a:solidFill>
                            <a:schemeClr val="accent5"/>
                          </a:solidFill>
                          <a:latin typeface="+mn-lt"/>
                          <a:ea typeface="+mn-ea"/>
                          <a:cs typeface="+mn-cs"/>
                        </a:rPr>
                        <a:t>API</a:t>
                      </a:r>
                    </a:p>
                  </a:txBody>
                  <a:tcPr anchor="ctr"/>
                </a:tc>
                <a:extLst>
                  <a:ext uri="{0D108BD9-81ED-4DB2-BD59-A6C34878D82A}">
                    <a16:rowId xmlns:a16="http://schemas.microsoft.com/office/drawing/2014/main" val="982554626"/>
                  </a:ext>
                </a:extLst>
              </a:tr>
              <a:tr h="481539">
                <a:tc>
                  <a:txBody>
                    <a:bodyPr/>
                    <a:lstStyle/>
                    <a:p>
                      <a:pPr algn="ctr"/>
                      <a:r>
                        <a:rPr lang="de-DE" dirty="0"/>
                        <a:t>o</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dk1"/>
                          </a:solidFill>
                          <a:latin typeface="+mn-lt"/>
                          <a:ea typeface="+mn-ea"/>
                          <a:cs typeface="+mn-cs"/>
                        </a:rPr>
                        <a:t>Cloud </a:t>
                      </a:r>
                      <a:r>
                        <a:rPr lang="de-DE" sz="1800" kern="1200" dirty="0" err="1">
                          <a:solidFill>
                            <a:schemeClr val="dk1"/>
                          </a:solidFill>
                          <a:latin typeface="+mn-lt"/>
                          <a:ea typeface="+mn-ea"/>
                          <a:cs typeface="+mn-cs"/>
                        </a:rPr>
                        <a:t>ready</a:t>
                      </a:r>
                      <a:endParaRPr lang="de-DE" sz="1800" kern="1200" dirty="0">
                        <a:solidFill>
                          <a:schemeClr val="dk1"/>
                        </a:solidFill>
                        <a:latin typeface="+mn-lt"/>
                        <a:ea typeface="+mn-ea"/>
                        <a:cs typeface="+mn-cs"/>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kern="1200" dirty="0" err="1">
                          <a:solidFill>
                            <a:schemeClr val="dk1"/>
                          </a:solidFill>
                          <a:latin typeface="+mn-lt"/>
                          <a:ea typeface="+mn-ea"/>
                          <a:cs typeface="+mn-cs"/>
                        </a:rPr>
                        <a:t>Operated</a:t>
                      </a:r>
                      <a:r>
                        <a:rPr lang="de-DE" sz="1800" kern="1200" dirty="0">
                          <a:solidFill>
                            <a:schemeClr val="dk1"/>
                          </a:solidFill>
                          <a:latin typeface="+mn-lt"/>
                          <a:ea typeface="+mn-ea"/>
                          <a:cs typeface="+mn-cs"/>
                        </a:rPr>
                        <a:t> on </a:t>
                      </a:r>
                      <a:r>
                        <a:rPr lang="de-DE" sz="1800" kern="1200" dirty="0" err="1">
                          <a:solidFill>
                            <a:schemeClr val="dk1"/>
                          </a:solidFill>
                          <a:latin typeface="+mn-lt"/>
                          <a:ea typeface="+mn-ea"/>
                          <a:cs typeface="+mn-cs"/>
                        </a:rPr>
                        <a:t>virtualized</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infrastructure</a:t>
                      </a:r>
                      <a:endParaRPr lang="de-DE" sz="1800" kern="1200" dirty="0">
                        <a:solidFill>
                          <a:schemeClr val="dk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de-DE" sz="1800" b="1" kern="1200" dirty="0" err="1">
                          <a:solidFill>
                            <a:schemeClr val="accent5"/>
                          </a:solidFill>
                          <a:latin typeface="+mn-lt"/>
                          <a:ea typeface="+mn-ea"/>
                          <a:cs typeface="+mn-cs"/>
                        </a:rPr>
                        <a:t>Deployable</a:t>
                      </a:r>
                      <a:r>
                        <a:rPr lang="de-DE" sz="1800" b="1" kern="1200" dirty="0">
                          <a:solidFill>
                            <a:schemeClr val="accent5"/>
                          </a:solidFill>
                          <a:latin typeface="+mn-lt"/>
                          <a:ea typeface="+mn-ea"/>
                          <a:cs typeface="+mn-cs"/>
                        </a:rPr>
                        <a:t> </a:t>
                      </a:r>
                      <a:r>
                        <a:rPr lang="de-DE" sz="1800" b="1" kern="1200" dirty="0" err="1">
                          <a:solidFill>
                            <a:schemeClr val="accent5"/>
                          </a:solidFill>
                          <a:latin typeface="+mn-lt"/>
                          <a:ea typeface="+mn-ea"/>
                          <a:cs typeface="+mn-cs"/>
                        </a:rPr>
                        <a:t>from</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image</a:t>
                      </a:r>
                      <a:r>
                        <a:rPr lang="de-DE" sz="1800" kern="1200" dirty="0">
                          <a:solidFill>
                            <a:schemeClr val="dk1"/>
                          </a:solidFill>
                          <a:latin typeface="+mn-lt"/>
                          <a:ea typeface="+mn-ea"/>
                          <a:cs typeface="+mn-cs"/>
                        </a:rPr>
                        <a:t> </a:t>
                      </a:r>
                      <a:r>
                        <a:rPr lang="de-DE" sz="1800" kern="1200" dirty="0" err="1">
                          <a:solidFill>
                            <a:schemeClr val="dk1"/>
                          </a:solidFill>
                          <a:latin typeface="+mn-lt"/>
                          <a:ea typeface="+mn-ea"/>
                          <a:cs typeface="+mn-cs"/>
                        </a:rPr>
                        <a:t>or</a:t>
                      </a:r>
                      <a:r>
                        <a:rPr lang="de-DE" sz="1800" kern="1200" dirty="0">
                          <a:solidFill>
                            <a:schemeClr val="dk1"/>
                          </a:solidFill>
                          <a:latin typeface="+mn-lt"/>
                          <a:ea typeface="+mn-ea"/>
                          <a:cs typeface="+mn-cs"/>
                        </a:rPr>
                        <a:t> </a:t>
                      </a:r>
                      <a:r>
                        <a:rPr lang="de-DE" sz="1800" b="1" kern="1200" dirty="0" err="1">
                          <a:solidFill>
                            <a:schemeClr val="accent5"/>
                          </a:solidFill>
                          <a:latin typeface="+mn-lt"/>
                          <a:ea typeface="+mn-ea"/>
                          <a:cs typeface="+mn-cs"/>
                        </a:rPr>
                        <a:t>script</a:t>
                      </a:r>
                      <a:endParaRPr lang="de-DE" sz="1800" b="1" kern="1200" dirty="0">
                        <a:solidFill>
                          <a:schemeClr val="accent5"/>
                        </a:solidFill>
                        <a:latin typeface="+mn-lt"/>
                        <a:ea typeface="+mn-ea"/>
                        <a:cs typeface="+mn-cs"/>
                      </a:endParaRPr>
                    </a:p>
                  </a:txBody>
                  <a:tcPr anchor="ctr"/>
                </a:tc>
                <a:extLst>
                  <a:ext uri="{0D108BD9-81ED-4DB2-BD59-A6C34878D82A}">
                    <a16:rowId xmlns:a16="http://schemas.microsoft.com/office/drawing/2014/main" val="2123963874"/>
                  </a:ext>
                </a:extLst>
              </a:tr>
            </a:tbl>
          </a:graphicData>
        </a:graphic>
      </p:graphicFrame>
      <p:pic>
        <p:nvPicPr>
          <p:cNvPr id="12" name="Grafik 11">
            <a:extLst>
              <a:ext uri="{FF2B5EF4-FFF2-40B4-BE49-F238E27FC236}">
                <a16:creationId xmlns:a16="http://schemas.microsoft.com/office/drawing/2014/main" id="{3486A1ED-7E5A-A46E-6536-A9B9BF2F0FE3}"/>
              </a:ext>
            </a:extLst>
          </p:cNvPr>
          <p:cNvPicPr>
            <a:picLocks noChangeAspect="1"/>
          </p:cNvPicPr>
          <p:nvPr/>
        </p:nvPicPr>
        <p:blipFill rotWithShape="1">
          <a:blip r:embed="rId2">
            <a:clrChange>
              <a:clrFrom>
                <a:srgbClr val="FEFEFE"/>
              </a:clrFrom>
              <a:clrTo>
                <a:srgbClr val="FEFEFE">
                  <a:alpha val="0"/>
                </a:srgbClr>
              </a:clrTo>
            </a:clrChange>
          </a:blip>
          <a:srcRect l="52778"/>
          <a:stretch/>
        </p:blipFill>
        <p:spPr>
          <a:xfrm>
            <a:off x="10001250" y="1367999"/>
            <a:ext cx="2190750" cy="3092823"/>
          </a:xfrm>
          <a:prstGeom prst="rect">
            <a:avLst/>
          </a:prstGeom>
        </p:spPr>
      </p:pic>
      <p:pic>
        <p:nvPicPr>
          <p:cNvPr id="13" name="Grafik 12">
            <a:extLst>
              <a:ext uri="{FF2B5EF4-FFF2-40B4-BE49-F238E27FC236}">
                <a16:creationId xmlns:a16="http://schemas.microsoft.com/office/drawing/2014/main" id="{C319815B-3C7B-4D7B-B331-943D20B9DAEA}"/>
              </a:ext>
            </a:extLst>
          </p:cNvPr>
          <p:cNvPicPr>
            <a:picLocks noChangeAspect="1"/>
          </p:cNvPicPr>
          <p:nvPr/>
        </p:nvPicPr>
        <p:blipFill>
          <a:blip r:embed="rId3"/>
          <a:stretch>
            <a:fillRect/>
          </a:stretch>
        </p:blipFill>
        <p:spPr>
          <a:xfrm>
            <a:off x="9990193" y="4558418"/>
            <a:ext cx="2201807" cy="1516800"/>
          </a:xfrm>
          <a:prstGeom prst="rect">
            <a:avLst/>
          </a:prstGeom>
        </p:spPr>
      </p:pic>
      <p:sp>
        <p:nvSpPr>
          <p:cNvPr id="15" name="Textfeld 14">
            <a:extLst>
              <a:ext uri="{FF2B5EF4-FFF2-40B4-BE49-F238E27FC236}">
                <a16:creationId xmlns:a16="http://schemas.microsoft.com/office/drawing/2014/main" id="{AEA38278-99F3-9A5F-2955-6CA3AEBB7FFC}"/>
              </a:ext>
            </a:extLst>
          </p:cNvPr>
          <p:cNvSpPr txBox="1"/>
          <p:nvPr/>
        </p:nvSpPr>
        <p:spPr>
          <a:xfrm>
            <a:off x="0" y="6581001"/>
            <a:ext cx="9318698" cy="276999"/>
          </a:xfrm>
          <a:prstGeom prst="rect">
            <a:avLst/>
          </a:prstGeom>
          <a:noFill/>
        </p:spPr>
        <p:txBody>
          <a:bodyPr wrap="square">
            <a:spAutoFit/>
          </a:bodyPr>
          <a:lstStyle/>
          <a:p>
            <a:r>
              <a:rPr lang="de-DE" sz="1200" b="1" dirty="0"/>
              <a:t>Quelle:</a:t>
            </a:r>
            <a:r>
              <a:rPr lang="de-DE" sz="1200" dirty="0"/>
              <a:t> Kratzke, N. A Brief </a:t>
            </a:r>
            <a:r>
              <a:rPr lang="de-DE" sz="1200" dirty="0" err="1"/>
              <a:t>History</a:t>
            </a:r>
            <a:r>
              <a:rPr lang="de-DE" sz="1200" dirty="0"/>
              <a:t> </a:t>
            </a:r>
            <a:r>
              <a:rPr lang="de-DE" sz="1200" dirty="0" err="1"/>
              <a:t>of</a:t>
            </a:r>
            <a:r>
              <a:rPr lang="de-DE" sz="1200" dirty="0"/>
              <a:t> Cloud </a:t>
            </a:r>
            <a:r>
              <a:rPr lang="de-DE" sz="1200" dirty="0" err="1"/>
              <a:t>Application</a:t>
            </a:r>
            <a:r>
              <a:rPr lang="de-DE" sz="1200" dirty="0"/>
              <a:t> </a:t>
            </a:r>
            <a:r>
              <a:rPr lang="de-DE" sz="1200" dirty="0" err="1"/>
              <a:t>Architectures</a:t>
            </a:r>
            <a:r>
              <a:rPr lang="de-DE" sz="1200" dirty="0"/>
              <a:t>. </a:t>
            </a:r>
            <a:r>
              <a:rPr lang="de-DE" sz="1200" dirty="0" err="1"/>
              <a:t>Appl</a:t>
            </a:r>
            <a:r>
              <a:rPr lang="de-DE" sz="1200" dirty="0"/>
              <a:t>. </a:t>
            </a:r>
            <a:r>
              <a:rPr lang="de-DE" sz="1200" dirty="0" err="1"/>
              <a:t>Sci</a:t>
            </a:r>
            <a:r>
              <a:rPr lang="de-DE" sz="1200" dirty="0"/>
              <a:t>. 2018, 8, 1368.</a:t>
            </a:r>
          </a:p>
        </p:txBody>
      </p:sp>
    </p:spTree>
    <p:extLst>
      <p:ext uri="{BB962C8B-B14F-4D97-AF65-F5344CB8AC3E}">
        <p14:creationId xmlns:p14="http://schemas.microsoft.com/office/powerpoint/2010/main" val="1927064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feil nach oben 14">
            <a:extLst>
              <a:ext uri="{FF2B5EF4-FFF2-40B4-BE49-F238E27FC236}">
                <a16:creationId xmlns:a16="http://schemas.microsoft.com/office/drawing/2014/main" id="{ED519A2B-73EF-8FE2-97DC-503E2B4FF309}"/>
              </a:ext>
            </a:extLst>
          </p:cNvPr>
          <p:cNvSpPr/>
          <p:nvPr/>
        </p:nvSpPr>
        <p:spPr>
          <a:xfrm>
            <a:off x="1437513" y="4010319"/>
            <a:ext cx="721606" cy="2293504"/>
          </a:xfrm>
          <a:custGeom>
            <a:avLst/>
            <a:gdLst>
              <a:gd name="connsiteX0" fmla="*/ 0 w 721606"/>
              <a:gd name="connsiteY0" fmla="*/ 360803 h 2293504"/>
              <a:gd name="connsiteX1" fmla="*/ 360803 w 721606"/>
              <a:gd name="connsiteY1" fmla="*/ 0 h 2293504"/>
              <a:gd name="connsiteX2" fmla="*/ 721606 w 721606"/>
              <a:gd name="connsiteY2" fmla="*/ 360803 h 2293504"/>
              <a:gd name="connsiteX3" fmla="*/ 541205 w 721606"/>
              <a:gd name="connsiteY3" fmla="*/ 360803 h 2293504"/>
              <a:gd name="connsiteX4" fmla="*/ 541205 w 721606"/>
              <a:gd name="connsiteY4" fmla="*/ 966383 h 2293504"/>
              <a:gd name="connsiteX5" fmla="*/ 541205 w 721606"/>
              <a:gd name="connsiteY5" fmla="*/ 1629943 h 2293504"/>
              <a:gd name="connsiteX6" fmla="*/ 541205 w 721606"/>
              <a:gd name="connsiteY6" fmla="*/ 2293504 h 2293504"/>
              <a:gd name="connsiteX7" fmla="*/ 180402 w 721606"/>
              <a:gd name="connsiteY7" fmla="*/ 2293504 h 2293504"/>
              <a:gd name="connsiteX8" fmla="*/ 180402 w 721606"/>
              <a:gd name="connsiteY8" fmla="*/ 1707251 h 2293504"/>
              <a:gd name="connsiteX9" fmla="*/ 180402 w 721606"/>
              <a:gd name="connsiteY9" fmla="*/ 1120999 h 2293504"/>
              <a:gd name="connsiteX10" fmla="*/ 180402 w 721606"/>
              <a:gd name="connsiteY10" fmla="*/ 360803 h 2293504"/>
              <a:gd name="connsiteX11" fmla="*/ 0 w 721606"/>
              <a:gd name="connsiteY11" fmla="*/ 360803 h 229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606" h="2293504" fill="none" extrusionOk="0">
                <a:moveTo>
                  <a:pt x="0" y="360803"/>
                </a:moveTo>
                <a:cubicBezTo>
                  <a:pt x="149886" y="244049"/>
                  <a:pt x="287661" y="89417"/>
                  <a:pt x="360803" y="0"/>
                </a:cubicBezTo>
                <a:cubicBezTo>
                  <a:pt x="449071" y="79996"/>
                  <a:pt x="639521" y="290754"/>
                  <a:pt x="721606" y="360803"/>
                </a:cubicBezTo>
                <a:cubicBezTo>
                  <a:pt x="675568" y="368945"/>
                  <a:pt x="604260" y="361783"/>
                  <a:pt x="541205" y="360803"/>
                </a:cubicBezTo>
                <a:cubicBezTo>
                  <a:pt x="555109" y="554437"/>
                  <a:pt x="519003" y="797076"/>
                  <a:pt x="541205" y="966383"/>
                </a:cubicBezTo>
                <a:cubicBezTo>
                  <a:pt x="563407" y="1135690"/>
                  <a:pt x="520796" y="1324193"/>
                  <a:pt x="541205" y="1629943"/>
                </a:cubicBezTo>
                <a:cubicBezTo>
                  <a:pt x="561614" y="1935693"/>
                  <a:pt x="566215" y="2077708"/>
                  <a:pt x="541205" y="2293504"/>
                </a:cubicBezTo>
                <a:cubicBezTo>
                  <a:pt x="408295" y="2275607"/>
                  <a:pt x="330131" y="2288815"/>
                  <a:pt x="180402" y="2293504"/>
                </a:cubicBezTo>
                <a:cubicBezTo>
                  <a:pt x="153551" y="2015916"/>
                  <a:pt x="194562" y="1982617"/>
                  <a:pt x="180402" y="1707251"/>
                </a:cubicBezTo>
                <a:cubicBezTo>
                  <a:pt x="166242" y="1431885"/>
                  <a:pt x="176775" y="1315158"/>
                  <a:pt x="180402" y="1120999"/>
                </a:cubicBezTo>
                <a:cubicBezTo>
                  <a:pt x="184029" y="926840"/>
                  <a:pt x="146197" y="664979"/>
                  <a:pt x="180402" y="360803"/>
                </a:cubicBezTo>
                <a:cubicBezTo>
                  <a:pt x="110032" y="357638"/>
                  <a:pt x="62642" y="354880"/>
                  <a:pt x="0" y="360803"/>
                </a:cubicBezTo>
                <a:close/>
              </a:path>
              <a:path w="721606" h="2293504" stroke="0" extrusionOk="0">
                <a:moveTo>
                  <a:pt x="0" y="360803"/>
                </a:moveTo>
                <a:cubicBezTo>
                  <a:pt x="71405" y="259509"/>
                  <a:pt x="202992" y="176654"/>
                  <a:pt x="360803" y="0"/>
                </a:cubicBezTo>
                <a:cubicBezTo>
                  <a:pt x="454339" y="91410"/>
                  <a:pt x="581594" y="197350"/>
                  <a:pt x="721606" y="360803"/>
                </a:cubicBezTo>
                <a:cubicBezTo>
                  <a:pt x="667575" y="354060"/>
                  <a:pt x="603489" y="357171"/>
                  <a:pt x="541205" y="360803"/>
                </a:cubicBezTo>
                <a:cubicBezTo>
                  <a:pt x="554825" y="500917"/>
                  <a:pt x="517612" y="811143"/>
                  <a:pt x="541205" y="1024364"/>
                </a:cubicBezTo>
                <a:cubicBezTo>
                  <a:pt x="564798" y="1237585"/>
                  <a:pt x="526929" y="1460914"/>
                  <a:pt x="541205" y="1629943"/>
                </a:cubicBezTo>
                <a:cubicBezTo>
                  <a:pt x="555481" y="1798972"/>
                  <a:pt x="521924" y="1988599"/>
                  <a:pt x="541205" y="2293504"/>
                </a:cubicBezTo>
                <a:cubicBezTo>
                  <a:pt x="387310" y="2309697"/>
                  <a:pt x="350544" y="2286006"/>
                  <a:pt x="180402" y="2293504"/>
                </a:cubicBezTo>
                <a:cubicBezTo>
                  <a:pt x="192588" y="1996706"/>
                  <a:pt x="161849" y="1814115"/>
                  <a:pt x="180402" y="1687924"/>
                </a:cubicBezTo>
                <a:cubicBezTo>
                  <a:pt x="198955" y="1561733"/>
                  <a:pt x="172031" y="1262798"/>
                  <a:pt x="180402" y="1043691"/>
                </a:cubicBezTo>
                <a:cubicBezTo>
                  <a:pt x="188773" y="824584"/>
                  <a:pt x="193759" y="583621"/>
                  <a:pt x="180402" y="360803"/>
                </a:cubicBezTo>
                <a:cubicBezTo>
                  <a:pt x="106487" y="357167"/>
                  <a:pt x="41676" y="368423"/>
                  <a:pt x="0" y="360803"/>
                </a:cubicBezTo>
                <a:close/>
              </a:path>
            </a:pathLst>
          </a:custGeom>
          <a:solidFill>
            <a:schemeClr val="bg1">
              <a:lumMod val="85000"/>
            </a:schemeClr>
          </a:solidFill>
          <a:ln>
            <a:solidFill>
              <a:schemeClr val="tx1"/>
            </a:solidFill>
            <a:prstDash val="dash"/>
            <a:extLst>
              <a:ext uri="{C807C97D-BFC1-408E-A445-0C87EB9F89A2}">
                <ask:lineSketchStyleProps xmlns:ask="http://schemas.microsoft.com/office/drawing/2018/sketchyshapes" sd="1219033472">
                  <a:prstGeom prst="up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de-DE" sz="1600" b="1" dirty="0">
                <a:solidFill>
                  <a:schemeClr val="tx1"/>
                </a:solidFill>
              </a:rPr>
              <a:t>Ressourcen</a:t>
            </a:r>
          </a:p>
        </p:txBody>
      </p:sp>
      <p:sp>
        <p:nvSpPr>
          <p:cNvPr id="19" name="Pfeil nach oben 18">
            <a:extLst>
              <a:ext uri="{FF2B5EF4-FFF2-40B4-BE49-F238E27FC236}">
                <a16:creationId xmlns:a16="http://schemas.microsoft.com/office/drawing/2014/main" id="{A989AEE3-BFC1-9454-2BA1-40556E6B9C8A}"/>
              </a:ext>
            </a:extLst>
          </p:cNvPr>
          <p:cNvSpPr/>
          <p:nvPr/>
        </p:nvSpPr>
        <p:spPr>
          <a:xfrm rot="10800000">
            <a:off x="1444314" y="1512000"/>
            <a:ext cx="721606" cy="2443080"/>
          </a:xfrm>
          <a:custGeom>
            <a:avLst/>
            <a:gdLst>
              <a:gd name="connsiteX0" fmla="*/ 0 w 721606"/>
              <a:gd name="connsiteY0" fmla="*/ 360803 h 2443080"/>
              <a:gd name="connsiteX1" fmla="*/ 360803 w 721606"/>
              <a:gd name="connsiteY1" fmla="*/ 0 h 2443080"/>
              <a:gd name="connsiteX2" fmla="*/ 721606 w 721606"/>
              <a:gd name="connsiteY2" fmla="*/ 360803 h 2443080"/>
              <a:gd name="connsiteX3" fmla="*/ 541205 w 721606"/>
              <a:gd name="connsiteY3" fmla="*/ 360803 h 2443080"/>
              <a:gd name="connsiteX4" fmla="*/ 541205 w 721606"/>
              <a:gd name="connsiteY4" fmla="*/ 1054895 h 2443080"/>
              <a:gd name="connsiteX5" fmla="*/ 541205 w 721606"/>
              <a:gd name="connsiteY5" fmla="*/ 1748988 h 2443080"/>
              <a:gd name="connsiteX6" fmla="*/ 541205 w 721606"/>
              <a:gd name="connsiteY6" fmla="*/ 2443080 h 2443080"/>
              <a:gd name="connsiteX7" fmla="*/ 180402 w 721606"/>
              <a:gd name="connsiteY7" fmla="*/ 2443080 h 2443080"/>
              <a:gd name="connsiteX8" fmla="*/ 180402 w 721606"/>
              <a:gd name="connsiteY8" fmla="*/ 1728165 h 2443080"/>
              <a:gd name="connsiteX9" fmla="*/ 180402 w 721606"/>
              <a:gd name="connsiteY9" fmla="*/ 1054895 h 2443080"/>
              <a:gd name="connsiteX10" fmla="*/ 180402 w 721606"/>
              <a:gd name="connsiteY10" fmla="*/ 360803 h 2443080"/>
              <a:gd name="connsiteX11" fmla="*/ 0 w 721606"/>
              <a:gd name="connsiteY11" fmla="*/ 360803 h 244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606" h="2443080" fill="none" extrusionOk="0">
                <a:moveTo>
                  <a:pt x="0" y="360803"/>
                </a:moveTo>
                <a:cubicBezTo>
                  <a:pt x="107293" y="241502"/>
                  <a:pt x="231007" y="103375"/>
                  <a:pt x="360803" y="0"/>
                </a:cubicBezTo>
                <a:cubicBezTo>
                  <a:pt x="460102" y="75974"/>
                  <a:pt x="613793" y="241856"/>
                  <a:pt x="721606" y="360803"/>
                </a:cubicBezTo>
                <a:cubicBezTo>
                  <a:pt x="636334" y="352181"/>
                  <a:pt x="594038" y="359974"/>
                  <a:pt x="541205" y="360803"/>
                </a:cubicBezTo>
                <a:cubicBezTo>
                  <a:pt x="515793" y="578385"/>
                  <a:pt x="567445" y="725349"/>
                  <a:pt x="541205" y="1054895"/>
                </a:cubicBezTo>
                <a:cubicBezTo>
                  <a:pt x="514965" y="1384441"/>
                  <a:pt x="528428" y="1596741"/>
                  <a:pt x="541205" y="1748988"/>
                </a:cubicBezTo>
                <a:cubicBezTo>
                  <a:pt x="553982" y="1901235"/>
                  <a:pt x="526811" y="2278124"/>
                  <a:pt x="541205" y="2443080"/>
                </a:cubicBezTo>
                <a:cubicBezTo>
                  <a:pt x="431475" y="2449990"/>
                  <a:pt x="280450" y="2429098"/>
                  <a:pt x="180402" y="2443080"/>
                </a:cubicBezTo>
                <a:cubicBezTo>
                  <a:pt x="185828" y="2229526"/>
                  <a:pt x="160349" y="2021446"/>
                  <a:pt x="180402" y="1728165"/>
                </a:cubicBezTo>
                <a:cubicBezTo>
                  <a:pt x="200455" y="1434885"/>
                  <a:pt x="172335" y="1209708"/>
                  <a:pt x="180402" y="1054895"/>
                </a:cubicBezTo>
                <a:cubicBezTo>
                  <a:pt x="188470" y="900082"/>
                  <a:pt x="187097" y="696774"/>
                  <a:pt x="180402" y="360803"/>
                </a:cubicBezTo>
                <a:cubicBezTo>
                  <a:pt x="113443" y="354755"/>
                  <a:pt x="51712" y="358720"/>
                  <a:pt x="0" y="360803"/>
                </a:cubicBezTo>
                <a:close/>
              </a:path>
              <a:path w="721606" h="2443080" stroke="0" extrusionOk="0">
                <a:moveTo>
                  <a:pt x="0" y="360803"/>
                </a:moveTo>
                <a:cubicBezTo>
                  <a:pt x="103866" y="225294"/>
                  <a:pt x="233127" y="142248"/>
                  <a:pt x="360803" y="0"/>
                </a:cubicBezTo>
                <a:cubicBezTo>
                  <a:pt x="527065" y="165925"/>
                  <a:pt x="601891" y="266040"/>
                  <a:pt x="721606" y="360803"/>
                </a:cubicBezTo>
                <a:cubicBezTo>
                  <a:pt x="660001" y="369407"/>
                  <a:pt x="625404" y="367326"/>
                  <a:pt x="541205" y="360803"/>
                </a:cubicBezTo>
                <a:cubicBezTo>
                  <a:pt x="549104" y="517348"/>
                  <a:pt x="537402" y="807392"/>
                  <a:pt x="541205" y="1034073"/>
                </a:cubicBezTo>
                <a:cubicBezTo>
                  <a:pt x="545009" y="1260754"/>
                  <a:pt x="561247" y="1578748"/>
                  <a:pt x="541205" y="1728165"/>
                </a:cubicBezTo>
                <a:cubicBezTo>
                  <a:pt x="521163" y="1877582"/>
                  <a:pt x="574577" y="2281070"/>
                  <a:pt x="541205" y="2443080"/>
                </a:cubicBezTo>
                <a:cubicBezTo>
                  <a:pt x="465599" y="2457144"/>
                  <a:pt x="317457" y="2454503"/>
                  <a:pt x="180402" y="2443080"/>
                </a:cubicBezTo>
                <a:cubicBezTo>
                  <a:pt x="198030" y="2289414"/>
                  <a:pt x="152184" y="2065353"/>
                  <a:pt x="180402" y="1790633"/>
                </a:cubicBezTo>
                <a:cubicBezTo>
                  <a:pt x="208620" y="1515913"/>
                  <a:pt x="182732" y="1404306"/>
                  <a:pt x="180402" y="1054895"/>
                </a:cubicBezTo>
                <a:cubicBezTo>
                  <a:pt x="178072" y="705484"/>
                  <a:pt x="210992" y="559244"/>
                  <a:pt x="180402" y="360803"/>
                </a:cubicBezTo>
                <a:cubicBezTo>
                  <a:pt x="118013" y="356220"/>
                  <a:pt x="53871" y="362549"/>
                  <a:pt x="0" y="360803"/>
                </a:cubicBezTo>
                <a:close/>
              </a:path>
            </a:pathLst>
          </a:custGeom>
          <a:solidFill>
            <a:schemeClr val="bg1">
              <a:lumMod val="85000"/>
            </a:schemeClr>
          </a:solidFill>
          <a:ln>
            <a:solidFill>
              <a:schemeClr val="tx1"/>
            </a:solidFill>
            <a:prstDash val="dash"/>
            <a:extLst>
              <a:ext uri="{C807C97D-BFC1-408E-A445-0C87EB9F89A2}">
                <ask:lineSketchStyleProps xmlns:ask="http://schemas.microsoft.com/office/drawing/2018/sketchyshapes" sd="2172701006">
                  <a:prstGeom prst="up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1600" b="1" dirty="0">
                <a:solidFill>
                  <a:schemeClr val="tx1"/>
                </a:solidFill>
              </a:rPr>
              <a:t>Workloads</a:t>
            </a:r>
          </a:p>
        </p:txBody>
      </p:sp>
      <p:pic>
        <p:nvPicPr>
          <p:cNvPr id="2054" name="Picture 6" descr="OpenWhisk SVG Vector Logos - Vector Logo Zone">
            <a:extLst>
              <a:ext uri="{FF2B5EF4-FFF2-40B4-BE49-F238E27FC236}">
                <a16:creationId xmlns:a16="http://schemas.microsoft.com/office/drawing/2014/main" id="{26A226BD-D7D2-080C-F5B2-1FB755DF8335}"/>
              </a:ext>
            </a:extLst>
          </p:cNvPr>
          <p:cNvPicPr>
            <a:picLocks noChangeAspect="1" noChangeArrowheads="1"/>
          </p:cNvPicPr>
          <p:nvPr/>
        </p:nvPicPr>
        <p:blipFill>
          <a:blip r:embed="rId2">
            <a:alphaModFix amt="6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032999" y="2090022"/>
            <a:ext cx="2147694" cy="1073847"/>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DD0206D9-1117-EF20-4368-FF16264EA7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511" y="4182025"/>
            <a:ext cx="934509" cy="860431"/>
          </a:xfrm>
          <a:prstGeom prst="rect">
            <a:avLst/>
          </a:prstGeom>
        </p:spPr>
      </p:pic>
      <p:sp>
        <p:nvSpPr>
          <p:cNvPr id="2" name="Titel 1">
            <a:extLst>
              <a:ext uri="{FF2B5EF4-FFF2-40B4-BE49-F238E27FC236}">
                <a16:creationId xmlns:a16="http://schemas.microsoft.com/office/drawing/2014/main" id="{669DDA86-5279-0743-A853-1D159212CE58}"/>
              </a:ext>
            </a:extLst>
          </p:cNvPr>
          <p:cNvSpPr>
            <a:spLocks noGrp="1"/>
          </p:cNvSpPr>
          <p:nvPr>
            <p:ph type="title"/>
          </p:nvPr>
        </p:nvSpPr>
        <p:spPr/>
        <p:txBody>
          <a:bodyPr/>
          <a:lstStyle/>
          <a:p>
            <a:r>
              <a:rPr lang="de-DE" dirty="0"/>
              <a:t>Technologie - </a:t>
            </a:r>
            <a:r>
              <a:rPr lang="de-DE" dirty="0" err="1"/>
              <a:t>EbeneN</a:t>
            </a:r>
            <a:endParaRPr lang="de-DE" dirty="0"/>
          </a:p>
        </p:txBody>
      </p:sp>
      <p:sp>
        <p:nvSpPr>
          <p:cNvPr id="3" name="Textplatzhalter 2">
            <a:extLst>
              <a:ext uri="{FF2B5EF4-FFF2-40B4-BE49-F238E27FC236}">
                <a16:creationId xmlns:a16="http://schemas.microsoft.com/office/drawing/2014/main" id="{D103BA3F-6817-2740-B08F-311DA08895A3}"/>
              </a:ext>
            </a:extLst>
          </p:cNvPr>
          <p:cNvSpPr>
            <a:spLocks noGrp="1"/>
          </p:cNvSpPr>
          <p:nvPr>
            <p:ph type="body" sz="quarter" idx="32"/>
          </p:nvPr>
        </p:nvSpPr>
        <p:spPr/>
        <p:txBody>
          <a:bodyPr/>
          <a:lstStyle/>
          <a:p>
            <a:r>
              <a:rPr lang="de-DE" dirty="0"/>
              <a:t>Oder: Wie kommt die Software an das Blech?</a:t>
            </a:r>
          </a:p>
        </p:txBody>
      </p:sp>
      <p:sp>
        <p:nvSpPr>
          <p:cNvPr id="4" name="Foliennummernplatzhalter 3">
            <a:extLst>
              <a:ext uri="{FF2B5EF4-FFF2-40B4-BE49-F238E27FC236}">
                <a16:creationId xmlns:a16="http://schemas.microsoft.com/office/drawing/2014/main" id="{81EAFA43-9D8F-7540-86F9-146B601ED3A0}"/>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grpSp>
        <p:nvGrpSpPr>
          <p:cNvPr id="41" name="Gruppieren 40">
            <a:extLst>
              <a:ext uri="{FF2B5EF4-FFF2-40B4-BE49-F238E27FC236}">
                <a16:creationId xmlns:a16="http://schemas.microsoft.com/office/drawing/2014/main" id="{CE267E3B-DF20-E949-AFF1-8F4B6BDBC0D2}"/>
              </a:ext>
            </a:extLst>
          </p:cNvPr>
          <p:cNvGrpSpPr/>
          <p:nvPr/>
        </p:nvGrpSpPr>
        <p:grpSpPr>
          <a:xfrm>
            <a:off x="2219410" y="1283998"/>
            <a:ext cx="1874474" cy="4971940"/>
            <a:chOff x="3996535" y="1368000"/>
            <a:chExt cx="1874474" cy="4971940"/>
          </a:xfrm>
        </p:grpSpPr>
        <p:cxnSp>
          <p:nvCxnSpPr>
            <p:cNvPr id="23" name="Gerade Verbindung mit Pfeil 22">
              <a:extLst>
                <a:ext uri="{FF2B5EF4-FFF2-40B4-BE49-F238E27FC236}">
                  <a16:creationId xmlns:a16="http://schemas.microsoft.com/office/drawing/2014/main" id="{B3B8C934-D072-BE45-816F-A1CBB1F029EE}"/>
                </a:ext>
              </a:extLst>
            </p:cNvPr>
            <p:cNvCxnSpPr>
              <a:cxnSpLocks/>
              <a:stCxn id="36" idx="2"/>
              <a:endCxn id="35" idx="0"/>
            </p:cNvCxnSpPr>
            <p:nvPr/>
          </p:nvCxnSpPr>
          <p:spPr>
            <a:xfrm>
              <a:off x="4925431" y="2979569"/>
              <a:ext cx="0" cy="304800"/>
            </a:xfrm>
            <a:prstGeom prst="straightConnector1">
              <a:avLst/>
            </a:prstGeom>
            <a:ln w="38100">
              <a:solidFill>
                <a:schemeClr val="accent5">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906594FB-DC23-414A-BF53-8FB9F359F048}"/>
                </a:ext>
              </a:extLst>
            </p:cNvPr>
            <p:cNvCxnSpPr>
              <a:cxnSpLocks/>
              <a:stCxn id="35" idx="2"/>
              <a:endCxn id="34" idx="0"/>
            </p:cNvCxnSpPr>
            <p:nvPr/>
          </p:nvCxnSpPr>
          <p:spPr>
            <a:xfrm>
              <a:off x="4925431" y="3589169"/>
              <a:ext cx="0" cy="301945"/>
            </a:xfrm>
            <a:prstGeom prst="straightConnector1">
              <a:avLst/>
            </a:prstGeom>
            <a:ln w="38100">
              <a:solidFill>
                <a:schemeClr val="accent5">
                  <a:lumMod val="7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F7A0C6DE-C703-AE44-9ACF-1ADD879CB631}"/>
                </a:ext>
              </a:extLst>
            </p:cNvPr>
            <p:cNvCxnSpPr>
              <a:cxnSpLocks/>
              <a:stCxn id="38" idx="0"/>
              <a:endCxn id="34" idx="2"/>
            </p:cNvCxnSpPr>
            <p:nvPr/>
          </p:nvCxnSpPr>
          <p:spPr>
            <a:xfrm flipV="1">
              <a:off x="4925431" y="4195914"/>
              <a:ext cx="0" cy="304800"/>
            </a:xfrm>
            <a:prstGeom prst="straightConnector1">
              <a:avLst/>
            </a:prstGeom>
            <a:ln w="38100">
              <a:solidFill>
                <a:schemeClr val="accent5">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7EA18C5B-E267-D244-A50A-4DEB15E1D93F}"/>
                </a:ext>
              </a:extLst>
            </p:cNvPr>
            <p:cNvCxnSpPr>
              <a:cxnSpLocks/>
              <a:stCxn id="33" idx="0"/>
              <a:endCxn id="38" idx="2"/>
            </p:cNvCxnSpPr>
            <p:nvPr/>
          </p:nvCxnSpPr>
          <p:spPr>
            <a:xfrm flipH="1" flipV="1">
              <a:off x="4925431" y="4805514"/>
              <a:ext cx="3718" cy="317238"/>
            </a:xfrm>
            <a:prstGeom prst="straightConnector1">
              <a:avLst/>
            </a:prstGeom>
            <a:ln w="38100">
              <a:solidFill>
                <a:schemeClr val="accent5">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8D585FA0-B8D2-7B49-B19F-506055601E50}"/>
                </a:ext>
              </a:extLst>
            </p:cNvPr>
            <p:cNvCxnSpPr>
              <a:cxnSpLocks/>
              <a:endCxn id="36" idx="0"/>
            </p:cNvCxnSpPr>
            <p:nvPr/>
          </p:nvCxnSpPr>
          <p:spPr>
            <a:xfrm>
              <a:off x="4925431" y="2419025"/>
              <a:ext cx="0" cy="255744"/>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CB606C3E-7C45-E54B-98A2-DFF0F0EE0AFF}"/>
                </a:ext>
              </a:extLst>
            </p:cNvPr>
            <p:cNvSpPr txBox="1"/>
            <p:nvPr/>
          </p:nvSpPr>
          <p:spPr>
            <a:xfrm>
              <a:off x="4987434" y="4825633"/>
              <a:ext cx="883575" cy="261610"/>
            </a:xfrm>
            <a:prstGeom prst="rect">
              <a:avLst/>
            </a:prstGeom>
            <a:noFill/>
          </p:spPr>
          <p:txBody>
            <a:bodyPr wrap="none" rtlCol="0">
              <a:spAutoFit/>
            </a:bodyPr>
            <a:lstStyle/>
            <a:p>
              <a:r>
                <a:rPr lang="de-DE" sz="1100" i="1" dirty="0">
                  <a:solidFill>
                    <a:srgbClr val="262626"/>
                  </a:solidFill>
                  <a:latin typeface="Bradley Hand" pitchFamily="2" charset="77"/>
                </a:rPr>
                <a:t>Ressourcen</a:t>
              </a:r>
            </a:p>
          </p:txBody>
        </p:sp>
        <p:sp>
          <p:nvSpPr>
            <p:cNvPr id="29" name="Textfeld 28">
              <a:extLst>
                <a:ext uri="{FF2B5EF4-FFF2-40B4-BE49-F238E27FC236}">
                  <a16:creationId xmlns:a16="http://schemas.microsoft.com/office/drawing/2014/main" id="{FE24D1F6-DE3B-8B4D-AF96-AA692A3968C3}"/>
                </a:ext>
              </a:extLst>
            </p:cNvPr>
            <p:cNvSpPr txBox="1"/>
            <p:nvPr/>
          </p:nvSpPr>
          <p:spPr>
            <a:xfrm>
              <a:off x="4981601" y="4203596"/>
              <a:ext cx="883575"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a:t>Ressourcen</a:t>
              </a:r>
            </a:p>
          </p:txBody>
        </p:sp>
        <p:sp>
          <p:nvSpPr>
            <p:cNvPr id="30" name="Textfeld 29">
              <a:extLst>
                <a:ext uri="{FF2B5EF4-FFF2-40B4-BE49-F238E27FC236}">
                  <a16:creationId xmlns:a16="http://schemas.microsoft.com/office/drawing/2014/main" id="{13FB0EAC-D1EA-734B-8BFF-CE1FDBA48FC4}"/>
                </a:ext>
              </a:extLst>
            </p:cNvPr>
            <p:cNvSpPr txBox="1"/>
            <p:nvPr/>
          </p:nvSpPr>
          <p:spPr>
            <a:xfrm>
              <a:off x="5008563" y="3601641"/>
              <a:ext cx="851515"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a:t>Workloads</a:t>
              </a:r>
            </a:p>
          </p:txBody>
        </p:sp>
        <p:sp>
          <p:nvSpPr>
            <p:cNvPr id="31" name="Textfeld 30">
              <a:extLst>
                <a:ext uri="{FF2B5EF4-FFF2-40B4-BE49-F238E27FC236}">
                  <a16:creationId xmlns:a16="http://schemas.microsoft.com/office/drawing/2014/main" id="{964C0EC8-7E0E-D942-8425-E8E2CC998340}"/>
                </a:ext>
              </a:extLst>
            </p:cNvPr>
            <p:cNvSpPr txBox="1"/>
            <p:nvPr/>
          </p:nvSpPr>
          <p:spPr>
            <a:xfrm>
              <a:off x="5011925" y="2987250"/>
              <a:ext cx="841897"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err="1"/>
                <a:t>Blueprints</a:t>
              </a:r>
              <a:endParaRPr lang="de-DE" dirty="0"/>
            </a:p>
          </p:txBody>
        </p:sp>
        <p:cxnSp>
          <p:nvCxnSpPr>
            <p:cNvPr id="32" name="Gerade Verbindung mit Pfeil 31">
              <a:extLst>
                <a:ext uri="{FF2B5EF4-FFF2-40B4-BE49-F238E27FC236}">
                  <a16:creationId xmlns:a16="http://schemas.microsoft.com/office/drawing/2014/main" id="{28CF199C-5026-114B-8850-066A1114BAF4}"/>
                </a:ext>
              </a:extLst>
            </p:cNvPr>
            <p:cNvCxnSpPr>
              <a:cxnSpLocks/>
              <a:endCxn id="33" idx="2"/>
            </p:cNvCxnSpPr>
            <p:nvPr/>
          </p:nvCxnSpPr>
          <p:spPr>
            <a:xfrm flipV="1">
              <a:off x="4929149" y="5427552"/>
              <a:ext cx="0" cy="317238"/>
            </a:xfrm>
            <a:prstGeom prst="straightConnector1">
              <a:avLst/>
            </a:prstGeom>
            <a:ln w="38100">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438FF8C4-1174-1349-B420-E49D811FE108}"/>
                </a:ext>
              </a:extLst>
            </p:cNvPr>
            <p:cNvSpPr/>
            <p:nvPr/>
          </p:nvSpPr>
          <p:spPr>
            <a:xfrm>
              <a:off x="4000253" y="5122752"/>
              <a:ext cx="1857792" cy="304800"/>
            </a:xfrm>
            <a:prstGeom prst="rect">
              <a:avLst/>
            </a:prstGeom>
            <a:solidFill>
              <a:schemeClr val="accent5">
                <a:lumMod val="40000"/>
                <a:lumOff val="6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t>Virtualisierung</a:t>
              </a:r>
            </a:p>
          </p:txBody>
        </p:sp>
        <p:sp>
          <p:nvSpPr>
            <p:cNvPr id="34" name="Rechteck 33">
              <a:extLst>
                <a:ext uri="{FF2B5EF4-FFF2-40B4-BE49-F238E27FC236}">
                  <a16:creationId xmlns:a16="http://schemas.microsoft.com/office/drawing/2014/main" id="{CA975AAF-82F4-D940-A7FE-5EE48ABA3083}"/>
                </a:ext>
              </a:extLst>
            </p:cNvPr>
            <p:cNvSpPr/>
            <p:nvPr/>
          </p:nvSpPr>
          <p:spPr>
            <a:xfrm>
              <a:off x="3996535" y="3891114"/>
              <a:ext cx="1857792" cy="304800"/>
            </a:xfrm>
            <a:prstGeom prst="rect">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t>Scheduling</a:t>
              </a:r>
            </a:p>
          </p:txBody>
        </p:sp>
        <p:sp>
          <p:nvSpPr>
            <p:cNvPr id="35" name="Rechteck 34">
              <a:extLst>
                <a:ext uri="{FF2B5EF4-FFF2-40B4-BE49-F238E27FC236}">
                  <a16:creationId xmlns:a16="http://schemas.microsoft.com/office/drawing/2014/main" id="{AD51606B-2E6E-964C-8A50-C2B846E7EF34}"/>
                </a:ext>
              </a:extLst>
            </p:cNvPr>
            <p:cNvSpPr/>
            <p:nvPr/>
          </p:nvSpPr>
          <p:spPr>
            <a:xfrm>
              <a:off x="3996535" y="3284369"/>
              <a:ext cx="1857792" cy="304800"/>
            </a:xfrm>
            <a:prstGeom prst="rect">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t>Orchestration</a:t>
              </a:r>
            </a:p>
          </p:txBody>
        </p:sp>
        <p:sp>
          <p:nvSpPr>
            <p:cNvPr id="36" name="Rechteck 35">
              <a:extLst>
                <a:ext uri="{FF2B5EF4-FFF2-40B4-BE49-F238E27FC236}">
                  <a16:creationId xmlns:a16="http://schemas.microsoft.com/office/drawing/2014/main" id="{ECD49075-9D70-B84E-A3E6-4848293F0282}"/>
                </a:ext>
              </a:extLst>
            </p:cNvPr>
            <p:cNvSpPr/>
            <p:nvPr/>
          </p:nvSpPr>
          <p:spPr>
            <a:xfrm>
              <a:off x="3996535" y="2674769"/>
              <a:ext cx="1857792" cy="304800"/>
            </a:xfrm>
            <a:prstGeom prst="rect">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err="1"/>
                <a:t>Platform</a:t>
              </a:r>
              <a:r>
                <a:rPr lang="de-DE" sz="1100" i="1" dirty="0"/>
                <a:t> </a:t>
              </a:r>
              <a:r>
                <a:rPr lang="de-DE" sz="1100" i="1" dirty="0" err="1"/>
                <a:t>as</a:t>
              </a:r>
              <a:r>
                <a:rPr lang="de-DE" sz="1100" i="1" dirty="0"/>
                <a:t> a Service</a:t>
              </a:r>
            </a:p>
          </p:txBody>
        </p:sp>
        <p:sp>
          <p:nvSpPr>
            <p:cNvPr id="37" name="Sechseck 36">
              <a:extLst>
                <a:ext uri="{FF2B5EF4-FFF2-40B4-BE49-F238E27FC236}">
                  <a16:creationId xmlns:a16="http://schemas.microsoft.com/office/drawing/2014/main" id="{C9EC58BA-A6D7-9A47-9B86-679122AAEEFF}"/>
                </a:ext>
              </a:extLst>
            </p:cNvPr>
            <p:cNvSpPr/>
            <p:nvPr/>
          </p:nvSpPr>
          <p:spPr>
            <a:xfrm>
              <a:off x="4521809" y="5720909"/>
              <a:ext cx="807244" cy="619031"/>
            </a:xfrm>
            <a:prstGeom prst="hexagon">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t>Hard-ware</a:t>
              </a:r>
            </a:p>
          </p:txBody>
        </p:sp>
        <p:sp>
          <p:nvSpPr>
            <p:cNvPr id="38" name="Rechteck 37">
              <a:extLst>
                <a:ext uri="{FF2B5EF4-FFF2-40B4-BE49-F238E27FC236}">
                  <a16:creationId xmlns:a16="http://schemas.microsoft.com/office/drawing/2014/main" id="{DB421B25-D7F8-3E49-92FE-267288B937D1}"/>
                </a:ext>
              </a:extLst>
            </p:cNvPr>
            <p:cNvSpPr/>
            <p:nvPr/>
          </p:nvSpPr>
          <p:spPr>
            <a:xfrm>
              <a:off x="3996535" y="4500714"/>
              <a:ext cx="1857792" cy="304800"/>
            </a:xfrm>
            <a:prstGeom prst="rect">
              <a:avLst/>
            </a:prstGeom>
            <a:solidFill>
              <a:schemeClr val="accent5">
                <a:lumMod val="40000"/>
                <a:lumOff val="6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t>Infrastructure </a:t>
              </a:r>
              <a:r>
                <a:rPr lang="de-DE" sz="1100" i="1" dirty="0" err="1"/>
                <a:t>as</a:t>
              </a:r>
              <a:r>
                <a:rPr lang="de-DE" sz="1100" i="1" dirty="0"/>
                <a:t> a Service</a:t>
              </a:r>
            </a:p>
          </p:txBody>
        </p:sp>
        <p:pic>
          <p:nvPicPr>
            <p:cNvPr id="39" name="Grafik 38">
              <a:extLst>
                <a:ext uri="{FF2B5EF4-FFF2-40B4-BE49-F238E27FC236}">
                  <a16:creationId xmlns:a16="http://schemas.microsoft.com/office/drawing/2014/main" id="{854C91D7-8F07-BD4E-82E6-C7555AFC1D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82781" y="1368000"/>
              <a:ext cx="1440044" cy="1325893"/>
            </a:xfrm>
            <a:prstGeom prst="rect">
              <a:avLst/>
            </a:prstGeom>
          </p:spPr>
        </p:pic>
        <p:sp>
          <p:nvSpPr>
            <p:cNvPr id="40" name="Textfeld 39">
              <a:extLst>
                <a:ext uri="{FF2B5EF4-FFF2-40B4-BE49-F238E27FC236}">
                  <a16:creationId xmlns:a16="http://schemas.microsoft.com/office/drawing/2014/main" id="{C4D89BF2-D4FD-844D-8340-1201A3524EB3}"/>
                </a:ext>
              </a:extLst>
            </p:cNvPr>
            <p:cNvSpPr txBox="1"/>
            <p:nvPr/>
          </p:nvSpPr>
          <p:spPr>
            <a:xfrm>
              <a:off x="4350493" y="1890965"/>
              <a:ext cx="1171575" cy="430887"/>
            </a:xfrm>
            <a:prstGeom prst="rect">
              <a:avLst/>
            </a:prstGeom>
            <a:noFill/>
          </p:spPr>
          <p:txBody>
            <a:bodyPr wrap="square" rtlCol="0">
              <a:spAutoFit/>
            </a:bodyPr>
            <a:lstStyle/>
            <a:p>
              <a:pPr algn="ctr"/>
              <a:r>
                <a:rPr lang="de-DE" sz="1100" dirty="0">
                  <a:solidFill>
                    <a:schemeClr val="bg1"/>
                  </a:solidFill>
                </a:rPr>
                <a:t>Cloud-native Anwendung</a:t>
              </a:r>
            </a:p>
          </p:txBody>
        </p:sp>
      </p:grpSp>
      <p:sp>
        <p:nvSpPr>
          <p:cNvPr id="5" name="Textfeld 4">
            <a:extLst>
              <a:ext uri="{FF2B5EF4-FFF2-40B4-BE49-F238E27FC236}">
                <a16:creationId xmlns:a16="http://schemas.microsoft.com/office/drawing/2014/main" id="{3EC04063-6230-68C8-7DB4-6E5F02BC07CF}"/>
              </a:ext>
            </a:extLst>
          </p:cNvPr>
          <p:cNvSpPr txBox="1"/>
          <p:nvPr/>
        </p:nvSpPr>
        <p:spPr>
          <a:xfrm>
            <a:off x="4285795" y="3034053"/>
            <a:ext cx="5344122" cy="677108"/>
          </a:xfrm>
          <a:prstGeom prst="rect">
            <a:avLst/>
          </a:prstGeom>
          <a:noFill/>
        </p:spPr>
        <p:txBody>
          <a:bodyPr wrap="square" rtlCol="0">
            <a:spAutoFit/>
          </a:bodyPr>
          <a:lstStyle/>
          <a:p>
            <a:r>
              <a:rPr lang="de-DE" sz="1400" b="1" dirty="0" err="1">
                <a:solidFill>
                  <a:schemeClr val="bg1">
                    <a:lumMod val="50000"/>
                  </a:schemeClr>
                </a:solidFill>
              </a:rPr>
              <a:t>Current</a:t>
            </a:r>
            <a:r>
              <a:rPr lang="de-DE" sz="1400" b="1" dirty="0">
                <a:solidFill>
                  <a:schemeClr val="bg1">
                    <a:lumMod val="50000"/>
                  </a:schemeClr>
                </a:solidFill>
              </a:rPr>
              <a:t> vs. </a:t>
            </a:r>
            <a:r>
              <a:rPr lang="de-DE" sz="1400" b="1" dirty="0" err="1">
                <a:solidFill>
                  <a:schemeClr val="bg1">
                    <a:lumMod val="50000"/>
                  </a:schemeClr>
                </a:solidFill>
              </a:rPr>
              <a:t>Desired</a:t>
            </a:r>
            <a:r>
              <a:rPr lang="de-DE" sz="1400" b="1" dirty="0">
                <a:solidFill>
                  <a:schemeClr val="bg1">
                    <a:lumMod val="50000"/>
                  </a:schemeClr>
                </a:solidFill>
              </a:rPr>
              <a:t> State Control Loops</a:t>
            </a:r>
            <a:br>
              <a:rPr lang="de-DE" sz="1400" dirty="0">
                <a:solidFill>
                  <a:schemeClr val="bg1">
                    <a:lumMod val="50000"/>
                  </a:schemeClr>
                </a:solidFill>
              </a:rPr>
            </a:br>
            <a:r>
              <a:rPr lang="de-DE" sz="1200" dirty="0">
                <a:solidFill>
                  <a:schemeClr val="bg1">
                    <a:lumMod val="50000"/>
                  </a:schemeClr>
                </a:solidFill>
              </a:rPr>
              <a:t>(</a:t>
            </a:r>
            <a:r>
              <a:rPr lang="de-DE" sz="1200" dirty="0" err="1">
                <a:solidFill>
                  <a:schemeClr val="bg1">
                    <a:lumMod val="50000"/>
                  </a:schemeClr>
                </a:solidFill>
              </a:rPr>
              <a:t>automat</a:t>
            </a:r>
            <a:r>
              <a:rPr lang="de-DE" sz="1200" dirty="0">
                <a:solidFill>
                  <a:schemeClr val="bg1">
                    <a:lumMod val="50000"/>
                  </a:schemeClr>
                </a:solidFill>
              </a:rPr>
              <a:t>. Erkennung und Kompensation von unbeabsichtigten Zuständen von Anwendungskomponenten)</a:t>
            </a:r>
            <a:endParaRPr lang="de-DE" sz="1400" dirty="0">
              <a:solidFill>
                <a:schemeClr val="bg1">
                  <a:lumMod val="50000"/>
                </a:schemeClr>
              </a:solidFill>
            </a:endParaRPr>
          </a:p>
        </p:txBody>
      </p:sp>
      <p:sp>
        <p:nvSpPr>
          <p:cNvPr id="6" name="Textfeld 5">
            <a:extLst>
              <a:ext uri="{FF2B5EF4-FFF2-40B4-BE49-F238E27FC236}">
                <a16:creationId xmlns:a16="http://schemas.microsoft.com/office/drawing/2014/main" id="{5A13704E-D554-30C9-3A34-80401D601E1F}"/>
              </a:ext>
            </a:extLst>
          </p:cNvPr>
          <p:cNvSpPr txBox="1"/>
          <p:nvPr/>
        </p:nvSpPr>
        <p:spPr>
          <a:xfrm>
            <a:off x="4249236" y="5004996"/>
            <a:ext cx="5865749" cy="307777"/>
          </a:xfrm>
          <a:prstGeom prst="rect">
            <a:avLst/>
          </a:prstGeom>
          <a:noFill/>
        </p:spPr>
        <p:txBody>
          <a:bodyPr wrap="square" rtlCol="0">
            <a:spAutoFit/>
          </a:bodyPr>
          <a:lstStyle/>
          <a:p>
            <a:r>
              <a:rPr lang="de-DE" sz="1400" b="1" dirty="0">
                <a:solidFill>
                  <a:schemeClr val="bg1">
                    <a:lumMod val="50000"/>
                  </a:schemeClr>
                </a:solidFill>
              </a:rPr>
              <a:t>Virtualisierung und Isolation von physischen Ressourcen</a:t>
            </a:r>
          </a:p>
        </p:txBody>
      </p:sp>
      <p:sp>
        <p:nvSpPr>
          <p:cNvPr id="7" name="Textfeld 6">
            <a:extLst>
              <a:ext uri="{FF2B5EF4-FFF2-40B4-BE49-F238E27FC236}">
                <a16:creationId xmlns:a16="http://schemas.microsoft.com/office/drawing/2014/main" id="{DD997977-DEB5-8BBB-4A34-9CFC87CDFC44}"/>
              </a:ext>
            </a:extLst>
          </p:cNvPr>
          <p:cNvSpPr txBox="1"/>
          <p:nvPr/>
        </p:nvSpPr>
        <p:spPr>
          <a:xfrm>
            <a:off x="4290625" y="5761756"/>
            <a:ext cx="5411980" cy="307777"/>
          </a:xfrm>
          <a:prstGeom prst="rect">
            <a:avLst/>
          </a:prstGeom>
          <a:noFill/>
        </p:spPr>
        <p:txBody>
          <a:bodyPr wrap="square" rtlCol="0">
            <a:spAutoFit/>
          </a:bodyPr>
          <a:lstStyle/>
          <a:p>
            <a:r>
              <a:rPr lang="de-DE" sz="1400" b="1" dirty="0">
                <a:solidFill>
                  <a:schemeClr val="bg1">
                    <a:lumMod val="50000"/>
                  </a:schemeClr>
                </a:solidFill>
              </a:rPr>
              <a:t>Bereitstellung und Betrieb physischer Ressourcen (Rechenzentrum)</a:t>
            </a:r>
          </a:p>
        </p:txBody>
      </p:sp>
      <p:sp>
        <p:nvSpPr>
          <p:cNvPr id="8" name="Textfeld 7">
            <a:extLst>
              <a:ext uri="{FF2B5EF4-FFF2-40B4-BE49-F238E27FC236}">
                <a16:creationId xmlns:a16="http://schemas.microsoft.com/office/drawing/2014/main" id="{4FF6CCC8-96E8-9838-DC78-E7E5ABB854EF}"/>
              </a:ext>
            </a:extLst>
          </p:cNvPr>
          <p:cNvSpPr txBox="1"/>
          <p:nvPr/>
        </p:nvSpPr>
        <p:spPr>
          <a:xfrm>
            <a:off x="4249236" y="4412126"/>
            <a:ext cx="5865750" cy="523220"/>
          </a:xfrm>
          <a:prstGeom prst="rect">
            <a:avLst/>
          </a:prstGeom>
          <a:noFill/>
        </p:spPr>
        <p:txBody>
          <a:bodyPr wrap="square" rtlCol="0">
            <a:spAutoFit/>
          </a:bodyPr>
          <a:lstStyle/>
          <a:p>
            <a:r>
              <a:rPr lang="de-DE" sz="1400" b="1" dirty="0">
                <a:solidFill>
                  <a:schemeClr val="bg1">
                    <a:lumMod val="50000"/>
                  </a:schemeClr>
                </a:solidFill>
              </a:rPr>
              <a:t>Bereitstellung virtueller Ressourcen (Self-Service, ggf. mittels </a:t>
            </a:r>
            <a:r>
              <a:rPr lang="de-DE" sz="1400" b="1" dirty="0" err="1">
                <a:solidFill>
                  <a:schemeClr val="bg1">
                    <a:lumMod val="50000"/>
                  </a:schemeClr>
                </a:solidFill>
              </a:rPr>
              <a:t>IaC</a:t>
            </a:r>
            <a:r>
              <a:rPr lang="de-DE" sz="1400" b="1" dirty="0">
                <a:solidFill>
                  <a:schemeClr val="bg1">
                    <a:lumMod val="50000"/>
                  </a:schemeClr>
                </a:solidFill>
              </a:rPr>
              <a:t> automatisiert)</a:t>
            </a:r>
          </a:p>
        </p:txBody>
      </p:sp>
      <p:sp>
        <p:nvSpPr>
          <p:cNvPr id="9" name="Textfeld 8">
            <a:extLst>
              <a:ext uri="{FF2B5EF4-FFF2-40B4-BE49-F238E27FC236}">
                <a16:creationId xmlns:a16="http://schemas.microsoft.com/office/drawing/2014/main" id="{77F14FA5-EBEB-7712-23D5-0E8E79823F82}"/>
              </a:ext>
            </a:extLst>
          </p:cNvPr>
          <p:cNvSpPr txBox="1"/>
          <p:nvPr/>
        </p:nvSpPr>
        <p:spPr>
          <a:xfrm>
            <a:off x="4248089" y="3697902"/>
            <a:ext cx="5454516" cy="523220"/>
          </a:xfrm>
          <a:prstGeom prst="rect">
            <a:avLst/>
          </a:prstGeom>
          <a:noFill/>
        </p:spPr>
        <p:txBody>
          <a:bodyPr wrap="square" rtlCol="0">
            <a:spAutoFit/>
          </a:bodyPr>
          <a:lstStyle/>
          <a:p>
            <a:r>
              <a:rPr lang="de-DE" sz="1400" b="1" i="1" dirty="0">
                <a:solidFill>
                  <a:schemeClr val="bg1">
                    <a:lumMod val="50000"/>
                  </a:schemeClr>
                </a:solidFill>
              </a:rPr>
              <a:t>Zuordnung von Workloads (Anwendungsinstanzen) zu virtuellen Ressourcen</a:t>
            </a:r>
          </a:p>
        </p:txBody>
      </p:sp>
      <p:sp>
        <p:nvSpPr>
          <p:cNvPr id="10" name="Textfeld 9">
            <a:extLst>
              <a:ext uri="{FF2B5EF4-FFF2-40B4-BE49-F238E27FC236}">
                <a16:creationId xmlns:a16="http://schemas.microsoft.com/office/drawing/2014/main" id="{5C695F9D-DD2B-B633-F779-2F949A3BD258}"/>
              </a:ext>
            </a:extLst>
          </p:cNvPr>
          <p:cNvSpPr txBox="1"/>
          <p:nvPr/>
        </p:nvSpPr>
        <p:spPr>
          <a:xfrm>
            <a:off x="4298072" y="2490951"/>
            <a:ext cx="5533386" cy="492443"/>
          </a:xfrm>
          <a:prstGeom prst="rect">
            <a:avLst/>
          </a:prstGeom>
          <a:noFill/>
        </p:spPr>
        <p:txBody>
          <a:bodyPr wrap="square" rtlCol="0">
            <a:spAutoFit/>
          </a:bodyPr>
          <a:lstStyle/>
          <a:p>
            <a:r>
              <a:rPr lang="de-DE" sz="1400" b="1" dirty="0">
                <a:solidFill>
                  <a:schemeClr val="bg1">
                    <a:lumMod val="50000"/>
                  </a:schemeClr>
                </a:solidFill>
              </a:rPr>
              <a:t>Bereitstellung einer Betriebsplattform für Anwendungskomponenten</a:t>
            </a:r>
            <a:br>
              <a:rPr lang="de-DE" sz="1400" b="1" dirty="0">
                <a:solidFill>
                  <a:schemeClr val="bg1">
                    <a:lumMod val="50000"/>
                  </a:schemeClr>
                </a:solidFill>
              </a:rPr>
            </a:br>
            <a:r>
              <a:rPr lang="de-DE" sz="1200" dirty="0">
                <a:solidFill>
                  <a:schemeClr val="bg1">
                    <a:lumMod val="50000"/>
                  </a:schemeClr>
                </a:solidFill>
              </a:rPr>
              <a:t>(zunehmend in Form von Containern standardisiert)</a:t>
            </a:r>
          </a:p>
        </p:txBody>
      </p:sp>
      <p:pic>
        <p:nvPicPr>
          <p:cNvPr id="11" name="Grafik 10">
            <a:extLst>
              <a:ext uri="{FF2B5EF4-FFF2-40B4-BE49-F238E27FC236}">
                <a16:creationId xmlns:a16="http://schemas.microsoft.com/office/drawing/2014/main" id="{CACA7500-66CD-6818-6708-2C784B3EAE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511" y="2942391"/>
            <a:ext cx="934509" cy="860431"/>
          </a:xfrm>
          <a:prstGeom prst="rect">
            <a:avLst/>
          </a:prstGeom>
        </p:spPr>
      </p:pic>
      <p:sp>
        <p:nvSpPr>
          <p:cNvPr id="12" name="Textfeld 11">
            <a:extLst>
              <a:ext uri="{FF2B5EF4-FFF2-40B4-BE49-F238E27FC236}">
                <a16:creationId xmlns:a16="http://schemas.microsoft.com/office/drawing/2014/main" id="{7D1D9974-1C1A-8E2C-71DA-BC19D59AE9A0}"/>
              </a:ext>
            </a:extLst>
          </p:cNvPr>
          <p:cNvSpPr txBox="1"/>
          <p:nvPr/>
        </p:nvSpPr>
        <p:spPr>
          <a:xfrm>
            <a:off x="493511" y="3164858"/>
            <a:ext cx="1057514" cy="461665"/>
          </a:xfrm>
          <a:prstGeom prst="rect">
            <a:avLst/>
          </a:prstGeom>
          <a:noFill/>
        </p:spPr>
        <p:txBody>
          <a:bodyPr wrap="square" rtlCol="0">
            <a:spAutoFit/>
          </a:bodyPr>
          <a:lstStyle/>
          <a:p>
            <a:pPr algn="ctr"/>
            <a:r>
              <a:rPr lang="de-DE" sz="1200" dirty="0">
                <a:solidFill>
                  <a:schemeClr val="bg2"/>
                </a:solidFill>
              </a:rPr>
              <a:t>Cloud-resilient</a:t>
            </a:r>
          </a:p>
        </p:txBody>
      </p:sp>
      <p:sp>
        <p:nvSpPr>
          <p:cNvPr id="14" name="Textfeld 13">
            <a:extLst>
              <a:ext uri="{FF2B5EF4-FFF2-40B4-BE49-F238E27FC236}">
                <a16:creationId xmlns:a16="http://schemas.microsoft.com/office/drawing/2014/main" id="{6784A03C-9F29-E3D1-26F5-978FD4F0A01D}"/>
              </a:ext>
            </a:extLst>
          </p:cNvPr>
          <p:cNvSpPr txBox="1"/>
          <p:nvPr/>
        </p:nvSpPr>
        <p:spPr>
          <a:xfrm>
            <a:off x="493511" y="4410771"/>
            <a:ext cx="1057514" cy="461665"/>
          </a:xfrm>
          <a:prstGeom prst="rect">
            <a:avLst/>
          </a:prstGeom>
          <a:noFill/>
        </p:spPr>
        <p:txBody>
          <a:bodyPr wrap="square" rtlCol="0">
            <a:spAutoFit/>
          </a:bodyPr>
          <a:lstStyle/>
          <a:p>
            <a:pPr algn="ctr"/>
            <a:r>
              <a:rPr lang="de-DE" sz="1200" dirty="0">
                <a:solidFill>
                  <a:schemeClr val="bg2"/>
                </a:solidFill>
              </a:rPr>
              <a:t>Cloud-</a:t>
            </a:r>
            <a:br>
              <a:rPr lang="de-DE" sz="1200" dirty="0">
                <a:solidFill>
                  <a:schemeClr val="bg2"/>
                </a:solidFill>
              </a:rPr>
            </a:br>
            <a:r>
              <a:rPr lang="de-DE" sz="1200" dirty="0" err="1">
                <a:solidFill>
                  <a:schemeClr val="bg2"/>
                </a:solidFill>
              </a:rPr>
              <a:t>friendly</a:t>
            </a:r>
            <a:endParaRPr lang="de-DE" sz="1200" dirty="0">
              <a:solidFill>
                <a:schemeClr val="bg2"/>
              </a:solidFill>
            </a:endParaRPr>
          </a:p>
        </p:txBody>
      </p:sp>
      <p:pic>
        <p:nvPicPr>
          <p:cNvPr id="17" name="Grafik 16">
            <a:extLst>
              <a:ext uri="{FF2B5EF4-FFF2-40B4-BE49-F238E27FC236}">
                <a16:creationId xmlns:a16="http://schemas.microsoft.com/office/drawing/2014/main" id="{7ABB146D-4A5A-FDC2-1D3F-680B386FA1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511" y="4756317"/>
            <a:ext cx="934509" cy="860431"/>
          </a:xfrm>
          <a:prstGeom prst="rect">
            <a:avLst/>
          </a:prstGeom>
        </p:spPr>
      </p:pic>
      <p:sp>
        <p:nvSpPr>
          <p:cNvPr id="18" name="Textfeld 17">
            <a:extLst>
              <a:ext uri="{FF2B5EF4-FFF2-40B4-BE49-F238E27FC236}">
                <a16:creationId xmlns:a16="http://schemas.microsoft.com/office/drawing/2014/main" id="{CE45F3DD-499C-FA4C-D320-11D247913C6C}"/>
              </a:ext>
            </a:extLst>
          </p:cNvPr>
          <p:cNvSpPr txBox="1"/>
          <p:nvPr/>
        </p:nvSpPr>
        <p:spPr>
          <a:xfrm>
            <a:off x="493511" y="4985063"/>
            <a:ext cx="1057514" cy="461665"/>
          </a:xfrm>
          <a:prstGeom prst="rect">
            <a:avLst/>
          </a:prstGeom>
          <a:noFill/>
        </p:spPr>
        <p:txBody>
          <a:bodyPr wrap="square" rtlCol="0">
            <a:spAutoFit/>
          </a:bodyPr>
          <a:lstStyle/>
          <a:p>
            <a:pPr algn="ctr"/>
            <a:r>
              <a:rPr lang="de-DE" sz="1200" dirty="0">
                <a:solidFill>
                  <a:schemeClr val="bg2"/>
                </a:solidFill>
              </a:rPr>
              <a:t>Cloud-</a:t>
            </a:r>
            <a:br>
              <a:rPr lang="de-DE" sz="1200" dirty="0">
                <a:solidFill>
                  <a:schemeClr val="bg2"/>
                </a:solidFill>
              </a:rPr>
            </a:br>
            <a:r>
              <a:rPr lang="de-DE" sz="1200" dirty="0" err="1">
                <a:solidFill>
                  <a:schemeClr val="bg2"/>
                </a:solidFill>
              </a:rPr>
              <a:t>ready</a:t>
            </a:r>
            <a:endParaRPr lang="de-DE" sz="1200" dirty="0">
              <a:solidFill>
                <a:schemeClr val="bg2"/>
              </a:solidFill>
            </a:endParaRPr>
          </a:p>
        </p:txBody>
      </p:sp>
      <p:pic>
        <p:nvPicPr>
          <p:cNvPr id="20" name="Grafik 19">
            <a:extLst>
              <a:ext uri="{FF2B5EF4-FFF2-40B4-BE49-F238E27FC236}">
                <a16:creationId xmlns:a16="http://schemas.microsoft.com/office/drawing/2014/main" id="{205A8A7C-C214-8E1D-5F8F-FD142391CE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511" y="5485428"/>
            <a:ext cx="934509" cy="860431"/>
          </a:xfrm>
          <a:prstGeom prst="rect">
            <a:avLst/>
          </a:prstGeom>
        </p:spPr>
      </p:pic>
      <p:sp>
        <p:nvSpPr>
          <p:cNvPr id="21" name="Textfeld 20">
            <a:extLst>
              <a:ext uri="{FF2B5EF4-FFF2-40B4-BE49-F238E27FC236}">
                <a16:creationId xmlns:a16="http://schemas.microsoft.com/office/drawing/2014/main" id="{460DC658-D0D3-5931-1738-F68F9C7EB120}"/>
              </a:ext>
            </a:extLst>
          </p:cNvPr>
          <p:cNvSpPr txBox="1"/>
          <p:nvPr/>
        </p:nvSpPr>
        <p:spPr>
          <a:xfrm>
            <a:off x="493511" y="5842804"/>
            <a:ext cx="1057514" cy="276999"/>
          </a:xfrm>
          <a:prstGeom prst="rect">
            <a:avLst/>
          </a:prstGeom>
          <a:noFill/>
        </p:spPr>
        <p:txBody>
          <a:bodyPr wrap="square" rtlCol="0">
            <a:spAutoFit/>
          </a:bodyPr>
          <a:lstStyle/>
          <a:p>
            <a:pPr algn="ctr"/>
            <a:r>
              <a:rPr lang="de-DE" sz="1200" dirty="0">
                <a:solidFill>
                  <a:schemeClr val="bg2"/>
                </a:solidFill>
              </a:rPr>
              <a:t>Legacy</a:t>
            </a:r>
          </a:p>
        </p:txBody>
      </p:sp>
      <p:grpSp>
        <p:nvGrpSpPr>
          <p:cNvPr id="49" name="Gruppieren 48">
            <a:extLst>
              <a:ext uri="{FF2B5EF4-FFF2-40B4-BE49-F238E27FC236}">
                <a16:creationId xmlns:a16="http://schemas.microsoft.com/office/drawing/2014/main" id="{447905F6-36AE-D2E5-E780-89DA2DFE500C}"/>
              </a:ext>
            </a:extLst>
          </p:cNvPr>
          <p:cNvGrpSpPr/>
          <p:nvPr/>
        </p:nvGrpSpPr>
        <p:grpSpPr>
          <a:xfrm>
            <a:off x="1459384" y="3301166"/>
            <a:ext cx="781920" cy="182880"/>
            <a:chOff x="1459384" y="3301166"/>
            <a:chExt cx="781920" cy="182880"/>
          </a:xfrm>
        </p:grpSpPr>
        <mc:AlternateContent xmlns:mc="http://schemas.openxmlformats.org/markup-compatibility/2006" xmlns:p14="http://schemas.microsoft.com/office/powerpoint/2010/main">
          <mc:Choice Requires="p14">
            <p:contentPart p14:bwMode="auto" r:id="rId8">
              <p14:nvContentPartPr>
                <p14:cNvPr id="44" name="Freihand 43">
                  <a:extLst>
                    <a:ext uri="{FF2B5EF4-FFF2-40B4-BE49-F238E27FC236}">
                      <a16:creationId xmlns:a16="http://schemas.microsoft.com/office/drawing/2014/main" id="{C228FBCD-27B6-C5B9-79AE-3729DC1F92B4}"/>
                    </a:ext>
                  </a:extLst>
                </p14:cNvPr>
                <p14:cNvContentPartPr/>
                <p14:nvPr/>
              </p14:nvContentPartPr>
              <p14:xfrm>
                <a:off x="1459384" y="3332126"/>
                <a:ext cx="672480" cy="90720"/>
              </p14:xfrm>
            </p:contentPart>
          </mc:Choice>
          <mc:Fallback xmlns="">
            <p:pic>
              <p:nvPicPr>
                <p:cNvPr id="44" name="Freihand 43">
                  <a:extLst>
                    <a:ext uri="{FF2B5EF4-FFF2-40B4-BE49-F238E27FC236}">
                      <a16:creationId xmlns:a16="http://schemas.microsoft.com/office/drawing/2014/main" id="{C228FBCD-27B6-C5B9-79AE-3729DC1F92B4}"/>
                    </a:ext>
                  </a:extLst>
                </p:cNvPr>
                <p:cNvPicPr/>
                <p:nvPr/>
              </p:nvPicPr>
              <p:blipFill>
                <a:blip r:embed="rId9"/>
                <a:stretch>
                  <a:fillRect/>
                </a:stretch>
              </p:blipFill>
              <p:spPr>
                <a:xfrm>
                  <a:off x="1441744" y="3314486"/>
                  <a:ext cx="70812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Freihand 44">
                  <a:extLst>
                    <a:ext uri="{FF2B5EF4-FFF2-40B4-BE49-F238E27FC236}">
                      <a16:creationId xmlns:a16="http://schemas.microsoft.com/office/drawing/2014/main" id="{17E08CD5-C555-4121-0317-B06ACD7B1D80}"/>
                    </a:ext>
                  </a:extLst>
                </p14:cNvPr>
                <p14:cNvContentPartPr/>
                <p14:nvPr/>
              </p14:nvContentPartPr>
              <p14:xfrm>
                <a:off x="2061664" y="3301166"/>
                <a:ext cx="179640" cy="182880"/>
              </p14:xfrm>
            </p:contentPart>
          </mc:Choice>
          <mc:Fallback xmlns="">
            <p:pic>
              <p:nvPicPr>
                <p:cNvPr id="45" name="Freihand 44">
                  <a:extLst>
                    <a:ext uri="{FF2B5EF4-FFF2-40B4-BE49-F238E27FC236}">
                      <a16:creationId xmlns:a16="http://schemas.microsoft.com/office/drawing/2014/main" id="{17E08CD5-C555-4121-0317-B06ACD7B1D80}"/>
                    </a:ext>
                  </a:extLst>
                </p:cNvPr>
                <p:cNvPicPr/>
                <p:nvPr/>
              </p:nvPicPr>
              <p:blipFill>
                <a:blip r:embed="rId11"/>
                <a:stretch>
                  <a:fillRect/>
                </a:stretch>
              </p:blipFill>
              <p:spPr>
                <a:xfrm>
                  <a:off x="2043664" y="3283166"/>
                  <a:ext cx="215280" cy="218520"/>
                </a:xfrm>
                <a:prstGeom prst="rect">
                  <a:avLst/>
                </a:prstGeom>
              </p:spPr>
            </p:pic>
          </mc:Fallback>
        </mc:AlternateContent>
      </p:grpSp>
      <p:grpSp>
        <p:nvGrpSpPr>
          <p:cNvPr id="48" name="Gruppieren 47">
            <a:extLst>
              <a:ext uri="{FF2B5EF4-FFF2-40B4-BE49-F238E27FC236}">
                <a16:creationId xmlns:a16="http://schemas.microsoft.com/office/drawing/2014/main" id="{DA0EBF77-279B-CA67-AD5F-02AEEF57FDC2}"/>
              </a:ext>
            </a:extLst>
          </p:cNvPr>
          <p:cNvGrpSpPr/>
          <p:nvPr/>
        </p:nvGrpSpPr>
        <p:grpSpPr>
          <a:xfrm>
            <a:off x="1486024" y="4353446"/>
            <a:ext cx="582120" cy="212760"/>
            <a:chOff x="1486024" y="4353446"/>
            <a:chExt cx="582120" cy="212760"/>
          </a:xfrm>
        </p:grpSpPr>
        <mc:AlternateContent xmlns:mc="http://schemas.openxmlformats.org/markup-compatibility/2006" xmlns:p14="http://schemas.microsoft.com/office/powerpoint/2010/main">
          <mc:Choice Requires="p14">
            <p:contentPart p14:bwMode="auto" r:id="rId12">
              <p14:nvContentPartPr>
                <p14:cNvPr id="46" name="Freihand 45">
                  <a:extLst>
                    <a:ext uri="{FF2B5EF4-FFF2-40B4-BE49-F238E27FC236}">
                      <a16:creationId xmlns:a16="http://schemas.microsoft.com/office/drawing/2014/main" id="{3E5ADCE5-465F-4E7A-4EA7-38AF5691EC2C}"/>
                    </a:ext>
                  </a:extLst>
                </p14:cNvPr>
                <p14:cNvContentPartPr/>
                <p14:nvPr/>
              </p14:nvContentPartPr>
              <p14:xfrm>
                <a:off x="1486024" y="4461446"/>
                <a:ext cx="540360" cy="104760"/>
              </p14:xfrm>
            </p:contentPart>
          </mc:Choice>
          <mc:Fallback xmlns="">
            <p:pic>
              <p:nvPicPr>
                <p:cNvPr id="46" name="Freihand 45">
                  <a:extLst>
                    <a:ext uri="{FF2B5EF4-FFF2-40B4-BE49-F238E27FC236}">
                      <a16:creationId xmlns:a16="http://schemas.microsoft.com/office/drawing/2014/main" id="{3E5ADCE5-465F-4E7A-4EA7-38AF5691EC2C}"/>
                    </a:ext>
                  </a:extLst>
                </p:cNvPr>
                <p:cNvPicPr/>
                <p:nvPr/>
              </p:nvPicPr>
              <p:blipFill>
                <a:blip r:embed="rId13"/>
                <a:stretch>
                  <a:fillRect/>
                </a:stretch>
              </p:blipFill>
              <p:spPr>
                <a:xfrm>
                  <a:off x="1468384" y="4443806"/>
                  <a:ext cx="5760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7" name="Freihand 46">
                  <a:extLst>
                    <a:ext uri="{FF2B5EF4-FFF2-40B4-BE49-F238E27FC236}">
                      <a16:creationId xmlns:a16="http://schemas.microsoft.com/office/drawing/2014/main" id="{74879C31-C752-F844-8C5D-403176CEBE5D}"/>
                    </a:ext>
                  </a:extLst>
                </p14:cNvPr>
                <p14:cNvContentPartPr/>
                <p14:nvPr/>
              </p14:nvContentPartPr>
              <p14:xfrm>
                <a:off x="1971664" y="4353446"/>
                <a:ext cx="96480" cy="176040"/>
              </p14:xfrm>
            </p:contentPart>
          </mc:Choice>
          <mc:Fallback xmlns="">
            <p:pic>
              <p:nvPicPr>
                <p:cNvPr id="47" name="Freihand 46">
                  <a:extLst>
                    <a:ext uri="{FF2B5EF4-FFF2-40B4-BE49-F238E27FC236}">
                      <a16:creationId xmlns:a16="http://schemas.microsoft.com/office/drawing/2014/main" id="{74879C31-C752-F844-8C5D-403176CEBE5D}"/>
                    </a:ext>
                  </a:extLst>
                </p:cNvPr>
                <p:cNvPicPr/>
                <p:nvPr/>
              </p:nvPicPr>
              <p:blipFill>
                <a:blip r:embed="rId15"/>
                <a:stretch>
                  <a:fillRect/>
                </a:stretch>
              </p:blipFill>
              <p:spPr>
                <a:xfrm>
                  <a:off x="1953664" y="4335806"/>
                  <a:ext cx="132120" cy="211680"/>
                </a:xfrm>
                <a:prstGeom prst="rect">
                  <a:avLst/>
                </a:prstGeom>
              </p:spPr>
            </p:pic>
          </mc:Fallback>
        </mc:AlternateContent>
      </p:grpSp>
      <p:grpSp>
        <p:nvGrpSpPr>
          <p:cNvPr id="52" name="Gruppieren 51">
            <a:extLst>
              <a:ext uri="{FF2B5EF4-FFF2-40B4-BE49-F238E27FC236}">
                <a16:creationId xmlns:a16="http://schemas.microsoft.com/office/drawing/2014/main" id="{6DCD1C96-7948-A5DF-E1ED-0FC49C00190B}"/>
              </a:ext>
            </a:extLst>
          </p:cNvPr>
          <p:cNvGrpSpPr/>
          <p:nvPr/>
        </p:nvGrpSpPr>
        <p:grpSpPr>
          <a:xfrm>
            <a:off x="1540744" y="5177846"/>
            <a:ext cx="607680" cy="177120"/>
            <a:chOff x="1540744" y="5177846"/>
            <a:chExt cx="607680" cy="177120"/>
          </a:xfrm>
        </p:grpSpPr>
        <mc:AlternateContent xmlns:mc="http://schemas.openxmlformats.org/markup-compatibility/2006" xmlns:p14="http://schemas.microsoft.com/office/powerpoint/2010/main">
          <mc:Choice Requires="p14">
            <p:contentPart p14:bwMode="auto" r:id="rId16">
              <p14:nvContentPartPr>
                <p14:cNvPr id="50" name="Freihand 49">
                  <a:extLst>
                    <a:ext uri="{FF2B5EF4-FFF2-40B4-BE49-F238E27FC236}">
                      <a16:creationId xmlns:a16="http://schemas.microsoft.com/office/drawing/2014/main" id="{31050E46-D0AE-1CE2-8758-A3C4CD620BB8}"/>
                    </a:ext>
                  </a:extLst>
                </p14:cNvPr>
                <p14:cNvContentPartPr/>
                <p14:nvPr/>
              </p14:nvContentPartPr>
              <p14:xfrm>
                <a:off x="1540744" y="5243366"/>
                <a:ext cx="512280" cy="111600"/>
              </p14:xfrm>
            </p:contentPart>
          </mc:Choice>
          <mc:Fallback xmlns="">
            <p:pic>
              <p:nvPicPr>
                <p:cNvPr id="50" name="Freihand 49">
                  <a:extLst>
                    <a:ext uri="{FF2B5EF4-FFF2-40B4-BE49-F238E27FC236}">
                      <a16:creationId xmlns:a16="http://schemas.microsoft.com/office/drawing/2014/main" id="{31050E46-D0AE-1CE2-8758-A3C4CD620BB8}"/>
                    </a:ext>
                  </a:extLst>
                </p:cNvPr>
                <p:cNvPicPr/>
                <p:nvPr/>
              </p:nvPicPr>
              <p:blipFill>
                <a:blip r:embed="rId17"/>
                <a:stretch>
                  <a:fillRect/>
                </a:stretch>
              </p:blipFill>
              <p:spPr>
                <a:xfrm>
                  <a:off x="1523104" y="5225726"/>
                  <a:ext cx="54792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1" name="Freihand 50">
                  <a:extLst>
                    <a:ext uri="{FF2B5EF4-FFF2-40B4-BE49-F238E27FC236}">
                      <a16:creationId xmlns:a16="http://schemas.microsoft.com/office/drawing/2014/main" id="{6CA32F5B-BA85-4301-FF1D-8C6B66F5933A}"/>
                    </a:ext>
                  </a:extLst>
                </p14:cNvPr>
                <p14:cNvContentPartPr/>
                <p14:nvPr/>
              </p14:nvContentPartPr>
              <p14:xfrm>
                <a:off x="1990744" y="5177846"/>
                <a:ext cx="157680" cy="86400"/>
              </p14:xfrm>
            </p:contentPart>
          </mc:Choice>
          <mc:Fallback xmlns="">
            <p:pic>
              <p:nvPicPr>
                <p:cNvPr id="51" name="Freihand 50">
                  <a:extLst>
                    <a:ext uri="{FF2B5EF4-FFF2-40B4-BE49-F238E27FC236}">
                      <a16:creationId xmlns:a16="http://schemas.microsoft.com/office/drawing/2014/main" id="{6CA32F5B-BA85-4301-FF1D-8C6B66F5933A}"/>
                    </a:ext>
                  </a:extLst>
                </p:cNvPr>
                <p:cNvPicPr/>
                <p:nvPr/>
              </p:nvPicPr>
              <p:blipFill>
                <a:blip r:embed="rId19"/>
                <a:stretch>
                  <a:fillRect/>
                </a:stretch>
              </p:blipFill>
              <p:spPr>
                <a:xfrm>
                  <a:off x="1972744" y="5160206"/>
                  <a:ext cx="193320" cy="122040"/>
                </a:xfrm>
                <a:prstGeom prst="rect">
                  <a:avLst/>
                </a:prstGeom>
              </p:spPr>
            </p:pic>
          </mc:Fallback>
        </mc:AlternateContent>
      </p:grpSp>
      <p:grpSp>
        <p:nvGrpSpPr>
          <p:cNvPr id="56" name="Gruppieren 55">
            <a:extLst>
              <a:ext uri="{FF2B5EF4-FFF2-40B4-BE49-F238E27FC236}">
                <a16:creationId xmlns:a16="http://schemas.microsoft.com/office/drawing/2014/main" id="{BCB98759-0FD6-EBE4-66C5-D385A0A2E722}"/>
              </a:ext>
            </a:extLst>
          </p:cNvPr>
          <p:cNvGrpSpPr/>
          <p:nvPr/>
        </p:nvGrpSpPr>
        <p:grpSpPr>
          <a:xfrm>
            <a:off x="1486384" y="6041846"/>
            <a:ext cx="1241280" cy="175320"/>
            <a:chOff x="1486384" y="6041846"/>
            <a:chExt cx="1241280" cy="175320"/>
          </a:xfrm>
        </p:grpSpPr>
        <mc:AlternateContent xmlns:mc="http://schemas.openxmlformats.org/markup-compatibility/2006" xmlns:p14="http://schemas.microsoft.com/office/powerpoint/2010/main">
          <mc:Choice Requires="p14">
            <p:contentPart p14:bwMode="auto" r:id="rId20">
              <p14:nvContentPartPr>
                <p14:cNvPr id="54" name="Freihand 53">
                  <a:extLst>
                    <a:ext uri="{FF2B5EF4-FFF2-40B4-BE49-F238E27FC236}">
                      <a16:creationId xmlns:a16="http://schemas.microsoft.com/office/drawing/2014/main" id="{93050440-131D-A86E-F473-E087B902184A}"/>
                    </a:ext>
                  </a:extLst>
                </p14:cNvPr>
                <p14:cNvContentPartPr/>
                <p14:nvPr/>
              </p14:nvContentPartPr>
              <p14:xfrm>
                <a:off x="1486384" y="6041846"/>
                <a:ext cx="1141920" cy="138600"/>
              </p14:xfrm>
            </p:contentPart>
          </mc:Choice>
          <mc:Fallback xmlns="">
            <p:pic>
              <p:nvPicPr>
                <p:cNvPr id="54" name="Freihand 53">
                  <a:extLst>
                    <a:ext uri="{FF2B5EF4-FFF2-40B4-BE49-F238E27FC236}">
                      <a16:creationId xmlns:a16="http://schemas.microsoft.com/office/drawing/2014/main" id="{93050440-131D-A86E-F473-E087B902184A}"/>
                    </a:ext>
                  </a:extLst>
                </p:cNvPr>
                <p:cNvPicPr/>
                <p:nvPr/>
              </p:nvPicPr>
              <p:blipFill>
                <a:blip r:embed="rId21"/>
                <a:stretch>
                  <a:fillRect/>
                </a:stretch>
              </p:blipFill>
              <p:spPr>
                <a:xfrm>
                  <a:off x="1468384" y="6023846"/>
                  <a:ext cx="117756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5" name="Freihand 54">
                  <a:extLst>
                    <a:ext uri="{FF2B5EF4-FFF2-40B4-BE49-F238E27FC236}">
                      <a16:creationId xmlns:a16="http://schemas.microsoft.com/office/drawing/2014/main" id="{06D22B46-C155-41F3-9A55-DBF369D966ED}"/>
                    </a:ext>
                  </a:extLst>
                </p14:cNvPr>
                <p14:cNvContentPartPr/>
                <p14:nvPr/>
              </p14:nvContentPartPr>
              <p14:xfrm>
                <a:off x="2549104" y="6090446"/>
                <a:ext cx="178560" cy="126720"/>
              </p14:xfrm>
            </p:contentPart>
          </mc:Choice>
          <mc:Fallback xmlns="">
            <p:pic>
              <p:nvPicPr>
                <p:cNvPr id="55" name="Freihand 54">
                  <a:extLst>
                    <a:ext uri="{FF2B5EF4-FFF2-40B4-BE49-F238E27FC236}">
                      <a16:creationId xmlns:a16="http://schemas.microsoft.com/office/drawing/2014/main" id="{06D22B46-C155-41F3-9A55-DBF369D966ED}"/>
                    </a:ext>
                  </a:extLst>
                </p:cNvPr>
                <p:cNvPicPr/>
                <p:nvPr/>
              </p:nvPicPr>
              <p:blipFill>
                <a:blip r:embed="rId23"/>
                <a:stretch>
                  <a:fillRect/>
                </a:stretch>
              </p:blipFill>
              <p:spPr>
                <a:xfrm>
                  <a:off x="2531104" y="6072446"/>
                  <a:ext cx="214200" cy="162360"/>
                </a:xfrm>
                <a:prstGeom prst="rect">
                  <a:avLst/>
                </a:prstGeom>
              </p:spPr>
            </p:pic>
          </mc:Fallback>
        </mc:AlternateContent>
      </p:grpSp>
      <p:pic>
        <p:nvPicPr>
          <p:cNvPr id="2050" name="Picture 2" descr="upload.wikimedia.org/wikipedia/commons/thumb/e/e6/...">
            <a:extLst>
              <a:ext uri="{FF2B5EF4-FFF2-40B4-BE49-F238E27FC236}">
                <a16:creationId xmlns:a16="http://schemas.microsoft.com/office/drawing/2014/main" id="{AF2311D1-4BC1-84C2-A465-3DFB15BE59A4}"/>
              </a:ext>
            </a:extLst>
          </p:cNvPr>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36016" y="4513826"/>
            <a:ext cx="1677388" cy="8051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ubernetes">
            <a:extLst>
              <a:ext uri="{FF2B5EF4-FFF2-40B4-BE49-F238E27FC236}">
                <a16:creationId xmlns:a16="http://schemas.microsoft.com/office/drawing/2014/main" id="{0AAC1210-21C2-0A99-95BD-003F3AE1703C}"/>
              </a:ext>
            </a:extLst>
          </p:cNvPr>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10787" y="3422846"/>
            <a:ext cx="1788473" cy="384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a:extLst>
              <a:ext uri="{FF2B5EF4-FFF2-40B4-BE49-F238E27FC236}">
                <a16:creationId xmlns:a16="http://schemas.microsoft.com/office/drawing/2014/main" id="{BDBB8F4F-2296-35F6-ED14-6B247A1F8C43}"/>
              </a:ext>
            </a:extLst>
          </p:cNvPr>
          <p:cNvSpPr txBox="1"/>
          <p:nvPr/>
        </p:nvSpPr>
        <p:spPr>
          <a:xfrm>
            <a:off x="10076087" y="1515563"/>
            <a:ext cx="1943161" cy="646331"/>
          </a:xfrm>
          <a:prstGeom prst="rect">
            <a:avLst/>
          </a:prstGeom>
          <a:noFill/>
        </p:spPr>
        <p:txBody>
          <a:bodyPr wrap="none" rtlCol="0">
            <a:spAutoFit/>
          </a:bodyPr>
          <a:lstStyle/>
          <a:p>
            <a:pPr algn="ctr"/>
            <a:r>
              <a:rPr lang="de-DE" i="1" dirty="0">
                <a:latin typeface="Bradley Hand" pitchFamily="2" charset="77"/>
              </a:rPr>
              <a:t>Beispiel-Produkte</a:t>
            </a:r>
            <a:br>
              <a:rPr lang="de-DE" i="1" dirty="0">
                <a:latin typeface="Bradley Hand" pitchFamily="2" charset="77"/>
              </a:rPr>
            </a:br>
            <a:r>
              <a:rPr lang="de-DE" i="1" dirty="0">
                <a:latin typeface="Bradley Hand" pitchFamily="2" charset="77"/>
              </a:rPr>
              <a:t>(Open Source)</a:t>
            </a:r>
          </a:p>
        </p:txBody>
      </p:sp>
    </p:spTree>
    <p:extLst>
      <p:ext uri="{BB962C8B-B14F-4D97-AF65-F5344CB8AC3E}">
        <p14:creationId xmlns:p14="http://schemas.microsoft.com/office/powerpoint/2010/main" val="261397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Effect transition="in" filter="fade">
                                      <p:cBhvr>
                                        <p:cTn id="49" dur="500"/>
                                        <p:tgtEl>
                                          <p:spTgt spid="56"/>
                                        </p:tgtEl>
                                      </p:cBhvr>
                                    </p:animEffect>
                                  </p:childTnLst>
                                </p:cTn>
                              </p:par>
                              <p:par>
                                <p:cTn id="50" presetID="53" presetClass="entr" presetSubtype="16"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p:cTn id="52" dur="500" fill="hold"/>
                                        <p:tgtEl>
                                          <p:spTgt spid="52"/>
                                        </p:tgtEl>
                                        <p:attrNameLst>
                                          <p:attrName>ppt_w</p:attrName>
                                        </p:attrNameLst>
                                      </p:cBhvr>
                                      <p:tavLst>
                                        <p:tav tm="0">
                                          <p:val>
                                            <p:fltVal val="0"/>
                                          </p:val>
                                        </p:tav>
                                        <p:tav tm="100000">
                                          <p:val>
                                            <p:strVal val="#ppt_w"/>
                                          </p:val>
                                        </p:tav>
                                      </p:tavLst>
                                    </p:anim>
                                    <p:anim calcmode="lin" valueType="num">
                                      <p:cBhvr>
                                        <p:cTn id="53" dur="500" fill="hold"/>
                                        <p:tgtEl>
                                          <p:spTgt spid="52"/>
                                        </p:tgtEl>
                                        <p:attrNameLst>
                                          <p:attrName>ppt_h</p:attrName>
                                        </p:attrNameLst>
                                      </p:cBhvr>
                                      <p:tavLst>
                                        <p:tav tm="0">
                                          <p:val>
                                            <p:fltVal val="0"/>
                                          </p:val>
                                        </p:tav>
                                        <p:tav tm="100000">
                                          <p:val>
                                            <p:strVal val="#ppt_h"/>
                                          </p:val>
                                        </p:tav>
                                      </p:tavLst>
                                    </p:anim>
                                    <p:animEffect transition="in" filter="fade">
                                      <p:cBhvr>
                                        <p:cTn id="54" dur="500"/>
                                        <p:tgtEl>
                                          <p:spTgt spid="52"/>
                                        </p:tgtEl>
                                      </p:cBhvr>
                                    </p:animEffect>
                                  </p:childTnLst>
                                </p:cTn>
                              </p:par>
                              <p:par>
                                <p:cTn id="55" presetID="53" presetClass="entr" presetSubtype="16"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p:cTn id="57" dur="500" fill="hold"/>
                                        <p:tgtEl>
                                          <p:spTgt spid="48"/>
                                        </p:tgtEl>
                                        <p:attrNameLst>
                                          <p:attrName>ppt_w</p:attrName>
                                        </p:attrNameLst>
                                      </p:cBhvr>
                                      <p:tavLst>
                                        <p:tav tm="0">
                                          <p:val>
                                            <p:fltVal val="0"/>
                                          </p:val>
                                        </p:tav>
                                        <p:tav tm="100000">
                                          <p:val>
                                            <p:strVal val="#ppt_w"/>
                                          </p:val>
                                        </p:tav>
                                      </p:tavLst>
                                    </p:anim>
                                    <p:anim calcmode="lin" valueType="num">
                                      <p:cBhvr>
                                        <p:cTn id="58" dur="500" fill="hold"/>
                                        <p:tgtEl>
                                          <p:spTgt spid="48"/>
                                        </p:tgtEl>
                                        <p:attrNameLst>
                                          <p:attrName>ppt_h</p:attrName>
                                        </p:attrNameLst>
                                      </p:cBhvr>
                                      <p:tavLst>
                                        <p:tav tm="0">
                                          <p:val>
                                            <p:fltVal val="0"/>
                                          </p:val>
                                        </p:tav>
                                        <p:tav tm="100000">
                                          <p:val>
                                            <p:strVal val="#ppt_h"/>
                                          </p:val>
                                        </p:tav>
                                      </p:tavLst>
                                    </p:anim>
                                    <p:animEffect transition="in" filter="fade">
                                      <p:cBhvr>
                                        <p:cTn id="59" dur="500"/>
                                        <p:tgtEl>
                                          <p:spTgt spid="48"/>
                                        </p:tgtEl>
                                      </p:cBhvr>
                                    </p:animEffect>
                                  </p:childTnLst>
                                </p:cTn>
                              </p:par>
                              <p:par>
                                <p:cTn id="60" presetID="53" presetClass="entr" presetSubtype="16"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A8317-3D07-D349-A638-0BD561608844}"/>
              </a:ext>
            </a:extLst>
          </p:cNvPr>
          <p:cNvSpPr>
            <a:spLocks noGrp="1"/>
          </p:cNvSpPr>
          <p:nvPr>
            <p:ph type="title"/>
          </p:nvPr>
        </p:nvSpPr>
        <p:spPr/>
        <p:txBody>
          <a:bodyPr/>
          <a:lstStyle/>
          <a:p>
            <a:r>
              <a:rPr lang="de-DE" dirty="0"/>
              <a:t>Cloud-native</a:t>
            </a:r>
          </a:p>
        </p:txBody>
      </p:sp>
      <p:sp>
        <p:nvSpPr>
          <p:cNvPr id="3" name="Textplatzhalter 2">
            <a:extLst>
              <a:ext uri="{FF2B5EF4-FFF2-40B4-BE49-F238E27FC236}">
                <a16:creationId xmlns:a16="http://schemas.microsoft.com/office/drawing/2014/main" id="{60054EBA-BA1E-8B47-A6A6-7F80D960C16D}"/>
              </a:ext>
            </a:extLst>
          </p:cNvPr>
          <p:cNvSpPr>
            <a:spLocks noGrp="1"/>
          </p:cNvSpPr>
          <p:nvPr>
            <p:ph type="body" sz="quarter" idx="32"/>
          </p:nvPr>
        </p:nvSpPr>
        <p:spPr/>
        <p:txBody>
          <a:bodyPr/>
          <a:lstStyle/>
          <a:p>
            <a:r>
              <a:rPr lang="de-DE" dirty="0"/>
              <a:t>Die Begriffsdefinition für dieses Modul</a:t>
            </a:r>
          </a:p>
        </p:txBody>
      </p:sp>
      <p:sp>
        <p:nvSpPr>
          <p:cNvPr id="5" name="Foliennummernplatzhalter 4">
            <a:extLst>
              <a:ext uri="{FF2B5EF4-FFF2-40B4-BE49-F238E27FC236}">
                <a16:creationId xmlns:a16="http://schemas.microsoft.com/office/drawing/2014/main" id="{ADD11796-640F-3247-BFB4-641354E0DC4A}"/>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7" name="Inhaltsplatzhalter 4">
            <a:extLst>
              <a:ext uri="{FF2B5EF4-FFF2-40B4-BE49-F238E27FC236}">
                <a16:creationId xmlns:a16="http://schemas.microsoft.com/office/drawing/2014/main" id="{6C9F8D81-6479-2C4C-B43E-DEE51E648025}"/>
              </a:ext>
            </a:extLst>
          </p:cNvPr>
          <p:cNvSpPr txBox="1">
            <a:spLocks/>
          </p:cNvSpPr>
          <p:nvPr/>
        </p:nvSpPr>
        <p:spPr>
          <a:xfrm>
            <a:off x="1795259" y="2115816"/>
            <a:ext cx="6962242" cy="3540266"/>
          </a:xfrm>
          <a:prstGeom prst="rect">
            <a:avLst/>
          </a:prstGeom>
          <a:solidFill>
            <a:schemeClr val="accent5"/>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solidFill>
                  <a:schemeClr val="bg1"/>
                </a:solidFill>
              </a:rPr>
              <a:t>Definition</a:t>
            </a:r>
          </a:p>
          <a:p>
            <a:pPr marL="0" indent="0">
              <a:buNone/>
            </a:pPr>
            <a:endParaRPr lang="de-DE" dirty="0">
              <a:solidFill>
                <a:schemeClr val="bg1"/>
              </a:solidFill>
            </a:endParaRPr>
          </a:p>
          <a:p>
            <a:pPr marL="0" indent="0">
              <a:buNone/>
            </a:pPr>
            <a:r>
              <a:rPr lang="de-DE" dirty="0">
                <a:solidFill>
                  <a:schemeClr val="bg1"/>
                </a:solidFill>
              </a:rPr>
              <a:t>Eine Cloud-native Anwendung (CNA) ist ein </a:t>
            </a:r>
            <a:r>
              <a:rPr lang="de-DE" b="1" dirty="0">
                <a:solidFill>
                  <a:schemeClr val="bg1"/>
                </a:solidFill>
              </a:rPr>
              <a:t>verteiltes</a:t>
            </a:r>
            <a:r>
              <a:rPr lang="de-DE" dirty="0">
                <a:solidFill>
                  <a:schemeClr val="bg1"/>
                </a:solidFill>
              </a:rPr>
              <a:t>, </a:t>
            </a:r>
            <a:r>
              <a:rPr lang="de-DE" b="1" dirty="0">
                <a:solidFill>
                  <a:schemeClr val="bg1"/>
                </a:solidFill>
              </a:rPr>
              <a:t>beobachtbares</a:t>
            </a:r>
            <a:r>
              <a:rPr lang="de-DE" dirty="0">
                <a:solidFill>
                  <a:schemeClr val="bg1"/>
                </a:solidFill>
              </a:rPr>
              <a:t>, </a:t>
            </a:r>
            <a:r>
              <a:rPr lang="de-DE" b="1" dirty="0">
                <a:solidFill>
                  <a:schemeClr val="bg1"/>
                </a:solidFill>
              </a:rPr>
              <a:t>elastisches</a:t>
            </a:r>
            <a:r>
              <a:rPr lang="de-DE" dirty="0">
                <a:solidFill>
                  <a:schemeClr val="bg1"/>
                </a:solidFill>
              </a:rPr>
              <a:t> und auf horizontale </a:t>
            </a:r>
            <a:r>
              <a:rPr lang="de-DE" b="1" dirty="0">
                <a:solidFill>
                  <a:schemeClr val="bg1"/>
                </a:solidFill>
              </a:rPr>
              <a:t>Skalierbarkeit</a:t>
            </a:r>
            <a:r>
              <a:rPr lang="de-DE" dirty="0">
                <a:solidFill>
                  <a:schemeClr val="bg1"/>
                </a:solidFill>
              </a:rPr>
              <a:t> optimiertes </a:t>
            </a:r>
            <a:r>
              <a:rPr lang="de-DE" b="1" dirty="0">
                <a:solidFill>
                  <a:schemeClr val="bg1"/>
                </a:solidFill>
              </a:rPr>
              <a:t>Service-</a:t>
            </a:r>
            <a:r>
              <a:rPr lang="de-DE" b="1" dirty="0" err="1">
                <a:solidFill>
                  <a:schemeClr val="bg1"/>
                </a:solidFill>
              </a:rPr>
              <a:t>of</a:t>
            </a:r>
            <a:r>
              <a:rPr lang="de-DE" b="1" dirty="0">
                <a:solidFill>
                  <a:schemeClr val="bg1"/>
                </a:solidFill>
              </a:rPr>
              <a:t>-Services</a:t>
            </a:r>
            <a:r>
              <a:rPr lang="de-DE" dirty="0">
                <a:solidFill>
                  <a:schemeClr val="bg1"/>
                </a:solidFill>
              </a:rPr>
              <a:t>-System, das seinen Zustand in (einem Minimum an) </a:t>
            </a:r>
            <a:r>
              <a:rPr lang="de-DE" b="1" dirty="0">
                <a:solidFill>
                  <a:schemeClr val="bg1"/>
                </a:solidFill>
              </a:rPr>
              <a:t>zustandsbehafteten Komponenten </a:t>
            </a:r>
            <a:r>
              <a:rPr lang="de-DE" dirty="0">
                <a:solidFill>
                  <a:schemeClr val="bg1"/>
                </a:solidFill>
              </a:rPr>
              <a:t>isoliert.</a:t>
            </a:r>
          </a:p>
          <a:p>
            <a:pPr marL="0" indent="0">
              <a:buNone/>
            </a:pPr>
            <a:endParaRPr lang="de-DE" dirty="0">
              <a:solidFill>
                <a:schemeClr val="bg1"/>
              </a:solidFill>
            </a:endParaRPr>
          </a:p>
          <a:p>
            <a:pPr marL="0" indent="0">
              <a:buNone/>
            </a:pPr>
            <a:r>
              <a:rPr lang="de-DE" dirty="0">
                <a:solidFill>
                  <a:schemeClr val="bg1"/>
                </a:solidFill>
              </a:rPr>
              <a:t>Die Anwendung und jede in sich geschlossene </a:t>
            </a:r>
            <a:r>
              <a:rPr lang="de-DE" b="1" dirty="0">
                <a:solidFill>
                  <a:schemeClr val="bg1"/>
                </a:solidFill>
              </a:rPr>
              <a:t>Bereitstellungseinheit</a:t>
            </a:r>
            <a:r>
              <a:rPr lang="de-DE" dirty="0">
                <a:solidFill>
                  <a:schemeClr val="bg1"/>
                </a:solidFill>
              </a:rPr>
              <a:t> dieser Anwendung wird nach Cloud-fokussierten Designmustern entworfen und auf elastischen </a:t>
            </a:r>
            <a:r>
              <a:rPr lang="de-DE" dirty="0" err="1">
                <a:solidFill>
                  <a:schemeClr val="bg1"/>
                </a:solidFill>
              </a:rPr>
              <a:t>Self</a:t>
            </a:r>
            <a:r>
              <a:rPr lang="de-DE" dirty="0">
                <a:solidFill>
                  <a:schemeClr val="bg1"/>
                </a:solidFill>
              </a:rPr>
              <a:t>-Service-Plattformen betrieben.</a:t>
            </a:r>
          </a:p>
        </p:txBody>
      </p:sp>
      <p:sp>
        <p:nvSpPr>
          <p:cNvPr id="9" name="Textfeld 8">
            <a:extLst>
              <a:ext uri="{FF2B5EF4-FFF2-40B4-BE49-F238E27FC236}">
                <a16:creationId xmlns:a16="http://schemas.microsoft.com/office/drawing/2014/main" id="{096A2280-478F-4D4D-80A0-00680B10B34D}"/>
              </a:ext>
            </a:extLst>
          </p:cNvPr>
          <p:cNvSpPr txBox="1"/>
          <p:nvPr/>
        </p:nvSpPr>
        <p:spPr>
          <a:xfrm>
            <a:off x="0" y="6550223"/>
            <a:ext cx="5018810" cy="307777"/>
          </a:xfrm>
          <a:prstGeom prst="rect">
            <a:avLst/>
          </a:prstGeom>
          <a:noFill/>
        </p:spPr>
        <p:txBody>
          <a:bodyPr wrap="none" rtlCol="0">
            <a:spAutoFit/>
          </a:bodyPr>
          <a:lstStyle/>
          <a:p>
            <a:r>
              <a:rPr lang="de-DE" sz="1400" dirty="0"/>
              <a:t>Quelle: Kratzke, N. Cloud-native Computing, 2021, Hanser Verlag.</a:t>
            </a:r>
          </a:p>
        </p:txBody>
      </p:sp>
    </p:spTree>
    <p:extLst>
      <p:ext uri="{BB962C8B-B14F-4D97-AF65-F5344CB8AC3E}">
        <p14:creationId xmlns:p14="http://schemas.microsoft.com/office/powerpoint/2010/main" val="2287065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A8317-3D07-D349-A638-0BD561608844}"/>
              </a:ext>
            </a:extLst>
          </p:cNvPr>
          <p:cNvSpPr>
            <a:spLocks noGrp="1"/>
          </p:cNvSpPr>
          <p:nvPr>
            <p:ph type="title"/>
          </p:nvPr>
        </p:nvSpPr>
        <p:spPr/>
        <p:txBody>
          <a:bodyPr/>
          <a:lstStyle/>
          <a:p>
            <a:r>
              <a:rPr lang="de-DE" dirty="0"/>
              <a:t>Cloud-native</a:t>
            </a:r>
          </a:p>
        </p:txBody>
      </p:sp>
      <p:sp>
        <p:nvSpPr>
          <p:cNvPr id="3" name="Textplatzhalter 2">
            <a:extLst>
              <a:ext uri="{FF2B5EF4-FFF2-40B4-BE49-F238E27FC236}">
                <a16:creationId xmlns:a16="http://schemas.microsoft.com/office/drawing/2014/main" id="{60054EBA-BA1E-8B47-A6A6-7F80D960C16D}"/>
              </a:ext>
            </a:extLst>
          </p:cNvPr>
          <p:cNvSpPr>
            <a:spLocks noGrp="1"/>
          </p:cNvSpPr>
          <p:nvPr>
            <p:ph type="body" sz="quarter" idx="32"/>
          </p:nvPr>
        </p:nvSpPr>
        <p:spPr/>
        <p:txBody>
          <a:bodyPr/>
          <a:lstStyle/>
          <a:p>
            <a:r>
              <a:rPr lang="de-DE" dirty="0"/>
              <a:t>Die Begriffsdefinition für dieses Modul</a:t>
            </a:r>
          </a:p>
        </p:txBody>
      </p:sp>
      <p:sp>
        <p:nvSpPr>
          <p:cNvPr id="5" name="Foliennummernplatzhalter 4">
            <a:extLst>
              <a:ext uri="{FF2B5EF4-FFF2-40B4-BE49-F238E27FC236}">
                <a16:creationId xmlns:a16="http://schemas.microsoft.com/office/drawing/2014/main" id="{ADD11796-640F-3247-BFB4-641354E0DC4A}"/>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6" name="Inhaltsplatzhalter 4">
            <a:extLst>
              <a:ext uri="{FF2B5EF4-FFF2-40B4-BE49-F238E27FC236}">
                <a16:creationId xmlns:a16="http://schemas.microsoft.com/office/drawing/2014/main" id="{F9FE8014-9E31-CA4E-B84E-07B7696D5B17}"/>
              </a:ext>
            </a:extLst>
          </p:cNvPr>
          <p:cNvSpPr txBox="1">
            <a:spLocks/>
          </p:cNvSpPr>
          <p:nvPr/>
        </p:nvSpPr>
        <p:spPr>
          <a:xfrm>
            <a:off x="5229758" y="1544892"/>
            <a:ext cx="4400159" cy="1516085"/>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b="1" dirty="0">
                <a:solidFill>
                  <a:schemeClr val="accent5"/>
                </a:solidFill>
              </a:rPr>
              <a:t>Elastizität</a:t>
            </a:r>
          </a:p>
          <a:p>
            <a:pPr marL="0" indent="0">
              <a:buNone/>
            </a:pPr>
            <a:r>
              <a:rPr lang="de-DE" sz="1200" dirty="0"/>
              <a:t>ist der Grad, in dem ein System in der Lage ist, sich an </a:t>
            </a:r>
            <a:r>
              <a:rPr lang="de-DE" sz="1200" dirty="0" err="1"/>
              <a:t>Workload</a:t>
            </a:r>
            <a:r>
              <a:rPr lang="de-DE" sz="1200" dirty="0"/>
              <a:t>-Änderungen anzupassen, indem es Ressourcen in einer autonomen Art und Weise </a:t>
            </a:r>
            <a:r>
              <a:rPr lang="de-DE" sz="1200" dirty="0" err="1"/>
              <a:t>provisioniert</a:t>
            </a:r>
            <a:r>
              <a:rPr lang="de-DE" sz="1200" dirty="0"/>
              <a:t> und </a:t>
            </a:r>
            <a:r>
              <a:rPr lang="de-DE" sz="1200" dirty="0" err="1"/>
              <a:t>deprovisioniert</a:t>
            </a:r>
            <a:r>
              <a:rPr lang="de-DE" sz="1200" dirty="0"/>
              <a:t>, sodass zu jedem Zeitpunkt die verfügbaren Ressourcen so gut wie möglich mit dem aktuellen Bedarf übereinstimmen. </a:t>
            </a:r>
          </a:p>
        </p:txBody>
      </p:sp>
      <p:sp>
        <p:nvSpPr>
          <p:cNvPr id="8" name="Inhaltsplatzhalter 4">
            <a:extLst>
              <a:ext uri="{FF2B5EF4-FFF2-40B4-BE49-F238E27FC236}">
                <a16:creationId xmlns:a16="http://schemas.microsoft.com/office/drawing/2014/main" id="{D5C7BA94-A249-8D44-9234-3DD6FF3C6FCA}"/>
              </a:ext>
            </a:extLst>
          </p:cNvPr>
          <p:cNvSpPr txBox="1">
            <a:spLocks/>
          </p:cNvSpPr>
          <p:nvPr/>
        </p:nvSpPr>
        <p:spPr>
          <a:xfrm>
            <a:off x="431801" y="3204902"/>
            <a:ext cx="4696380" cy="1429748"/>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b="1" dirty="0">
                <a:solidFill>
                  <a:schemeClr val="accent5"/>
                </a:solidFill>
              </a:rPr>
              <a:t>Skalierbarkeit</a:t>
            </a:r>
          </a:p>
          <a:p>
            <a:pPr marL="0" indent="0">
              <a:buNone/>
            </a:pPr>
            <a:r>
              <a:rPr lang="de-DE" sz="1200" b="1" dirty="0"/>
              <a:t>Strukturelle Skalierbarkeit </a:t>
            </a:r>
            <a:r>
              <a:rPr lang="de-DE" sz="1200" dirty="0"/>
              <a:t>ist die Fähigkeit eines Systems, sich in einer gewählten Dimension ohne größere Änderungen an seiner Architektur zu erweitern. Unter </a:t>
            </a:r>
            <a:r>
              <a:rPr lang="de-DE" sz="1200" b="1" dirty="0"/>
              <a:t>Lastskalierbarkeit</a:t>
            </a:r>
            <a:r>
              <a:rPr lang="de-DE" sz="1200" dirty="0"/>
              <a:t> ist die Fähigkeit eines Systems zu verstehen, auch steigenden Datenverkehr bewältigen zu können.</a:t>
            </a:r>
          </a:p>
        </p:txBody>
      </p:sp>
      <p:sp>
        <p:nvSpPr>
          <p:cNvPr id="9" name="Inhaltsplatzhalter 4">
            <a:extLst>
              <a:ext uri="{FF2B5EF4-FFF2-40B4-BE49-F238E27FC236}">
                <a16:creationId xmlns:a16="http://schemas.microsoft.com/office/drawing/2014/main" id="{EBFE67DF-0751-FB41-8BEF-B410272070A2}"/>
              </a:ext>
            </a:extLst>
          </p:cNvPr>
          <p:cNvSpPr txBox="1">
            <a:spLocks/>
          </p:cNvSpPr>
          <p:nvPr/>
        </p:nvSpPr>
        <p:spPr>
          <a:xfrm>
            <a:off x="5229758" y="3204902"/>
            <a:ext cx="4400159" cy="1429748"/>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b="1" dirty="0">
                <a:solidFill>
                  <a:schemeClr val="accent5"/>
                </a:solidFill>
              </a:rPr>
              <a:t>Service-</a:t>
            </a:r>
            <a:r>
              <a:rPr lang="de-DE" sz="1400" b="1" dirty="0" err="1">
                <a:solidFill>
                  <a:schemeClr val="accent5"/>
                </a:solidFill>
              </a:rPr>
              <a:t>of</a:t>
            </a:r>
            <a:r>
              <a:rPr lang="de-DE" sz="1400" b="1" dirty="0">
                <a:solidFill>
                  <a:schemeClr val="accent5"/>
                </a:solidFill>
              </a:rPr>
              <a:t>-Services</a:t>
            </a:r>
          </a:p>
          <a:p>
            <a:pPr marL="0" indent="0">
              <a:buNone/>
            </a:pPr>
            <a:r>
              <a:rPr lang="de-DE" sz="1200" dirty="0"/>
              <a:t>Bei Cloud-nativen Anwendungen werden einzelne Anwendungen als eine Suite kleiner loser gekoppelter Services (</a:t>
            </a:r>
            <a:r>
              <a:rPr lang="de-DE" sz="1200" b="1" dirty="0" err="1"/>
              <a:t>Microservices</a:t>
            </a:r>
            <a:r>
              <a:rPr lang="de-DE" sz="1200" dirty="0"/>
              <a:t>) dekomponiert, die jeweils in einem eigenen Prozess laufen. Diese Services können unabhängig voneinander </a:t>
            </a:r>
            <a:r>
              <a:rPr lang="de-DE" sz="1200" b="1" dirty="0"/>
              <a:t>vollautomatisch aktualisiert </a:t>
            </a:r>
            <a:r>
              <a:rPr lang="de-DE" sz="1200" dirty="0"/>
              <a:t>werden.</a:t>
            </a:r>
          </a:p>
        </p:txBody>
      </p:sp>
      <p:sp>
        <p:nvSpPr>
          <p:cNvPr id="10" name="Inhaltsplatzhalter 4">
            <a:extLst>
              <a:ext uri="{FF2B5EF4-FFF2-40B4-BE49-F238E27FC236}">
                <a16:creationId xmlns:a16="http://schemas.microsoft.com/office/drawing/2014/main" id="{7D9654FE-E078-AE45-BA99-5044A18D7577}"/>
              </a:ext>
            </a:extLst>
          </p:cNvPr>
          <p:cNvSpPr txBox="1">
            <a:spLocks/>
          </p:cNvSpPr>
          <p:nvPr/>
        </p:nvSpPr>
        <p:spPr>
          <a:xfrm>
            <a:off x="5229758" y="4778575"/>
            <a:ext cx="6619735" cy="1429749"/>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b="1" dirty="0">
                <a:solidFill>
                  <a:schemeClr val="bg1"/>
                </a:solidFill>
              </a:rPr>
              <a:t>Zustand (</a:t>
            </a:r>
            <a:r>
              <a:rPr lang="de-DE" sz="1400" b="1" dirty="0" err="1">
                <a:solidFill>
                  <a:schemeClr val="bg1"/>
                </a:solidFill>
              </a:rPr>
              <a:t>Statefulness</a:t>
            </a:r>
            <a:r>
              <a:rPr lang="de-DE" sz="1400" b="1" dirty="0">
                <a:solidFill>
                  <a:schemeClr val="bg1"/>
                </a:solidFill>
              </a:rPr>
              <a:t>)</a:t>
            </a:r>
          </a:p>
          <a:p>
            <a:pPr marL="0" indent="0">
              <a:buNone/>
            </a:pPr>
            <a:r>
              <a:rPr lang="de-DE" sz="1200" dirty="0">
                <a:solidFill>
                  <a:schemeClr val="bg1"/>
                </a:solidFill>
              </a:rPr>
              <a:t>Zustandsbehaftete Komponenten (</a:t>
            </a:r>
            <a:r>
              <a:rPr lang="de-DE" sz="1200" b="1" dirty="0">
                <a:solidFill>
                  <a:schemeClr val="bg1"/>
                </a:solidFill>
              </a:rPr>
              <a:t>Datenbanken</a:t>
            </a:r>
            <a:r>
              <a:rPr lang="de-DE" sz="1200" dirty="0">
                <a:solidFill>
                  <a:schemeClr val="bg1"/>
                </a:solidFill>
              </a:rPr>
              <a:t>) werden für mehrere Instanzen einer skalierten Anwendungskomponente verwendet, die ihren internen Zustand synchronisieren, um ein einheitliches Verhalten zu bieten. Da die Skalierung zustandsbehafteter Komponenten meist aufwendiger ist als die Skalierung zustandsloser Komponenten, versucht man, Zustände in möglichst wenigen zustandsbehafteten Komponenten zu </a:t>
            </a:r>
            <a:r>
              <a:rPr lang="de-DE" sz="1200" b="1" dirty="0">
                <a:solidFill>
                  <a:schemeClr val="bg1"/>
                </a:solidFill>
              </a:rPr>
              <a:t>isolieren</a:t>
            </a:r>
            <a:r>
              <a:rPr lang="de-DE" sz="1200" dirty="0">
                <a:solidFill>
                  <a:schemeClr val="bg1"/>
                </a:solidFill>
              </a:rPr>
              <a:t>.</a:t>
            </a:r>
          </a:p>
        </p:txBody>
      </p:sp>
      <p:sp>
        <p:nvSpPr>
          <p:cNvPr id="11" name="Inhaltsplatzhalter 4">
            <a:extLst>
              <a:ext uri="{FF2B5EF4-FFF2-40B4-BE49-F238E27FC236}">
                <a16:creationId xmlns:a16="http://schemas.microsoft.com/office/drawing/2014/main" id="{139E4F56-A253-3A40-A5F6-0713E0EC48E5}"/>
              </a:ext>
            </a:extLst>
          </p:cNvPr>
          <p:cNvSpPr txBox="1">
            <a:spLocks/>
          </p:cNvSpPr>
          <p:nvPr/>
        </p:nvSpPr>
        <p:spPr>
          <a:xfrm>
            <a:off x="431801" y="4778575"/>
            <a:ext cx="4696380" cy="1429748"/>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b="1" dirty="0">
                <a:solidFill>
                  <a:schemeClr val="accent5"/>
                </a:solidFill>
              </a:rPr>
              <a:t>Standardisierte Bereitstellungseinheiten (Container)</a:t>
            </a:r>
          </a:p>
          <a:p>
            <a:pPr marL="0" indent="0">
              <a:buNone/>
            </a:pPr>
            <a:r>
              <a:rPr lang="de-DE" sz="1200" dirty="0"/>
              <a:t>Container können eine Softwarekomponente und alle ihre Abhängigkeiten in einem Format kapseln, das </a:t>
            </a:r>
            <a:r>
              <a:rPr lang="de-DE" sz="1200" b="1" dirty="0"/>
              <a:t>selbstbeschreibend</a:t>
            </a:r>
            <a:r>
              <a:rPr lang="de-DE" sz="1200" dirty="0"/>
              <a:t> und portabel ist, sodass jede konforme Laufzeitumgebung sie </a:t>
            </a:r>
            <a:r>
              <a:rPr lang="de-DE" sz="1200" b="1" dirty="0"/>
              <a:t>ohne zusätzliche Abhängigkeiten</a:t>
            </a:r>
            <a:r>
              <a:rPr lang="de-DE" sz="1200" dirty="0"/>
              <a:t> ausführen kann.</a:t>
            </a:r>
          </a:p>
        </p:txBody>
      </p:sp>
      <p:sp>
        <p:nvSpPr>
          <p:cNvPr id="7" name="Inhaltsplatzhalter 4">
            <a:extLst>
              <a:ext uri="{FF2B5EF4-FFF2-40B4-BE49-F238E27FC236}">
                <a16:creationId xmlns:a16="http://schemas.microsoft.com/office/drawing/2014/main" id="{6C9F8D81-6479-2C4C-B43E-DEE51E648025}"/>
              </a:ext>
            </a:extLst>
          </p:cNvPr>
          <p:cNvSpPr txBox="1">
            <a:spLocks/>
          </p:cNvSpPr>
          <p:nvPr/>
        </p:nvSpPr>
        <p:spPr>
          <a:xfrm>
            <a:off x="431801" y="1544892"/>
            <a:ext cx="4696380" cy="1516085"/>
          </a:xfrm>
          <a:prstGeom prst="rect">
            <a:avLst/>
          </a:prstGeom>
          <a:solidFill>
            <a:schemeClr val="bg1"/>
          </a:solidFill>
          <a:effectLst>
            <a:outerShdw blurRad="50800" dist="38100" dir="2700000" algn="tl" rotWithShape="0">
              <a:prstClr val="black">
                <a:alpha val="40000"/>
              </a:prstClr>
            </a:outerShdw>
          </a:effectLst>
        </p:spPr>
        <p:txBody>
          <a:bodyPr vert="horz" lIns="180000" tIns="180000" rIns="180000" bIns="18000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b="1" dirty="0">
                <a:solidFill>
                  <a:schemeClr val="accent5"/>
                </a:solidFill>
              </a:rPr>
              <a:t>Beobachtbarkeit</a:t>
            </a:r>
          </a:p>
          <a:p>
            <a:pPr marL="0" indent="0">
              <a:buNone/>
            </a:pPr>
            <a:r>
              <a:rPr lang="de-DE" sz="1200" dirty="0"/>
              <a:t>Beobachtbarkeit bei Softwaresystemen bezieht sich typischerweise auf Telemetriedaten, die meist in drei Aspekte unterteilt werden: </a:t>
            </a:r>
            <a:r>
              <a:rPr lang="de-DE" sz="1200" b="1" dirty="0"/>
              <a:t>Tracing</a:t>
            </a:r>
            <a:r>
              <a:rPr lang="de-DE" sz="1200" dirty="0"/>
              <a:t> (verteilte Ablaufverfolgung von Transaktionen) ,</a:t>
            </a:r>
            <a:r>
              <a:rPr lang="de-DE" sz="1200" b="1" dirty="0"/>
              <a:t>Monitoring</a:t>
            </a:r>
            <a:r>
              <a:rPr lang="de-DE" sz="1200" dirty="0"/>
              <a:t> (Metriken, quantitative Informationen zu Prozessen) </a:t>
            </a:r>
            <a:r>
              <a:rPr lang="de-DE" sz="1200" b="1" dirty="0" err="1"/>
              <a:t>Logging</a:t>
            </a:r>
            <a:r>
              <a:rPr lang="de-DE" sz="1200" dirty="0"/>
              <a:t> (Protokollierung von Systemereignissen).</a:t>
            </a:r>
          </a:p>
        </p:txBody>
      </p:sp>
      <p:pic>
        <p:nvPicPr>
          <p:cNvPr id="12" name="Grafik 11">
            <a:extLst>
              <a:ext uri="{FF2B5EF4-FFF2-40B4-BE49-F238E27FC236}">
                <a16:creationId xmlns:a16="http://schemas.microsoft.com/office/drawing/2014/main" id="{B42CA5FF-C3DB-274F-8CD7-4AE9A72A4F96}"/>
              </a:ext>
            </a:extLst>
          </p:cNvPr>
          <p:cNvPicPr>
            <a:picLocks noChangeAspect="1"/>
          </p:cNvPicPr>
          <p:nvPr/>
        </p:nvPicPr>
        <p:blipFill>
          <a:blip r:embed="rId2"/>
          <a:stretch>
            <a:fillRect/>
          </a:stretch>
        </p:blipFill>
        <p:spPr>
          <a:xfrm>
            <a:off x="10455923" y="4077411"/>
            <a:ext cx="1305559" cy="561390"/>
          </a:xfrm>
          <a:prstGeom prst="rect">
            <a:avLst/>
          </a:prstGeom>
        </p:spPr>
      </p:pic>
      <p:pic>
        <p:nvPicPr>
          <p:cNvPr id="13" name="Grafik 12">
            <a:extLst>
              <a:ext uri="{FF2B5EF4-FFF2-40B4-BE49-F238E27FC236}">
                <a16:creationId xmlns:a16="http://schemas.microsoft.com/office/drawing/2014/main" id="{E8598AFB-F2B0-AE46-82F8-228F4F2F89B4}"/>
              </a:ext>
            </a:extLst>
          </p:cNvPr>
          <p:cNvPicPr>
            <a:picLocks noChangeAspect="1"/>
          </p:cNvPicPr>
          <p:nvPr/>
        </p:nvPicPr>
        <p:blipFill>
          <a:blip r:embed="rId3"/>
          <a:stretch>
            <a:fillRect/>
          </a:stretch>
        </p:blipFill>
        <p:spPr>
          <a:xfrm>
            <a:off x="10799019" y="3452798"/>
            <a:ext cx="619369" cy="592672"/>
          </a:xfrm>
          <a:prstGeom prst="rect">
            <a:avLst/>
          </a:prstGeom>
        </p:spPr>
      </p:pic>
      <p:pic>
        <p:nvPicPr>
          <p:cNvPr id="14" name="Grafik 13">
            <a:extLst>
              <a:ext uri="{FF2B5EF4-FFF2-40B4-BE49-F238E27FC236}">
                <a16:creationId xmlns:a16="http://schemas.microsoft.com/office/drawing/2014/main" id="{4D812C33-B4C9-9D4F-9138-200A9770076E}"/>
              </a:ext>
            </a:extLst>
          </p:cNvPr>
          <p:cNvPicPr>
            <a:picLocks noChangeAspect="1"/>
          </p:cNvPicPr>
          <p:nvPr/>
        </p:nvPicPr>
        <p:blipFill>
          <a:blip r:embed="rId4"/>
          <a:stretch>
            <a:fillRect/>
          </a:stretch>
        </p:blipFill>
        <p:spPr>
          <a:xfrm>
            <a:off x="10586930" y="2777648"/>
            <a:ext cx="1043549" cy="566658"/>
          </a:xfrm>
          <a:prstGeom prst="rect">
            <a:avLst/>
          </a:prstGeom>
        </p:spPr>
      </p:pic>
      <p:pic>
        <p:nvPicPr>
          <p:cNvPr id="15" name="Grafik 14">
            <a:extLst>
              <a:ext uri="{FF2B5EF4-FFF2-40B4-BE49-F238E27FC236}">
                <a16:creationId xmlns:a16="http://schemas.microsoft.com/office/drawing/2014/main" id="{CE0A0051-E553-484D-B258-5CE4312537F1}"/>
              </a:ext>
            </a:extLst>
          </p:cNvPr>
          <p:cNvPicPr>
            <a:picLocks noChangeAspect="1"/>
          </p:cNvPicPr>
          <p:nvPr/>
        </p:nvPicPr>
        <p:blipFill>
          <a:blip r:embed="rId5"/>
          <a:stretch>
            <a:fillRect/>
          </a:stretch>
        </p:blipFill>
        <p:spPr>
          <a:xfrm>
            <a:off x="10418607" y="1959700"/>
            <a:ext cx="1380190" cy="676695"/>
          </a:xfrm>
          <a:prstGeom prst="rect">
            <a:avLst/>
          </a:prstGeom>
        </p:spPr>
      </p:pic>
      <p:pic>
        <p:nvPicPr>
          <p:cNvPr id="16" name="Grafik 15">
            <a:extLst>
              <a:ext uri="{FF2B5EF4-FFF2-40B4-BE49-F238E27FC236}">
                <a16:creationId xmlns:a16="http://schemas.microsoft.com/office/drawing/2014/main" id="{B6FBCB70-887F-A14C-A063-CA568D4E0E33}"/>
              </a:ext>
            </a:extLst>
          </p:cNvPr>
          <p:cNvPicPr>
            <a:picLocks noChangeAspect="1"/>
          </p:cNvPicPr>
          <p:nvPr/>
        </p:nvPicPr>
        <p:blipFill>
          <a:blip r:embed="rId6"/>
          <a:stretch>
            <a:fillRect/>
          </a:stretch>
        </p:blipFill>
        <p:spPr>
          <a:xfrm>
            <a:off x="10614491" y="1270143"/>
            <a:ext cx="966720" cy="547200"/>
          </a:xfrm>
          <a:prstGeom prst="rect">
            <a:avLst/>
          </a:prstGeom>
        </p:spPr>
      </p:pic>
    </p:spTree>
    <p:extLst>
      <p:ext uri="{BB962C8B-B14F-4D97-AF65-F5344CB8AC3E}">
        <p14:creationId xmlns:p14="http://schemas.microsoft.com/office/powerpoint/2010/main" val="3985763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9234A-6C62-B24B-BAF3-91DE9183267E}"/>
              </a:ext>
            </a:extLst>
          </p:cNvPr>
          <p:cNvSpPr>
            <a:spLocks noGrp="1"/>
          </p:cNvSpPr>
          <p:nvPr>
            <p:ph type="title"/>
          </p:nvPr>
        </p:nvSpPr>
        <p:spPr/>
        <p:txBody>
          <a:bodyPr/>
          <a:lstStyle/>
          <a:p>
            <a:r>
              <a:rPr lang="de-DE" dirty="0"/>
              <a:t>Anmerkungen für </a:t>
            </a:r>
            <a:r>
              <a:rPr lang="de-DE" dirty="0" err="1"/>
              <a:t>Entwickler:innen</a:t>
            </a:r>
            <a:r>
              <a:rPr lang="de-DE" dirty="0"/>
              <a:t> + Admins</a:t>
            </a:r>
          </a:p>
        </p:txBody>
      </p:sp>
      <p:sp>
        <p:nvSpPr>
          <p:cNvPr id="3" name="Textplatzhalter 2">
            <a:extLst>
              <a:ext uri="{FF2B5EF4-FFF2-40B4-BE49-F238E27FC236}">
                <a16:creationId xmlns:a16="http://schemas.microsoft.com/office/drawing/2014/main" id="{4E29FD73-8C77-9B4E-8AE8-0373815C2247}"/>
              </a:ext>
            </a:extLst>
          </p:cNvPr>
          <p:cNvSpPr>
            <a:spLocks noGrp="1"/>
          </p:cNvSpPr>
          <p:nvPr>
            <p:ph type="body" sz="quarter" idx="32"/>
          </p:nvPr>
        </p:nvSpPr>
        <p:spPr/>
        <p:txBody>
          <a:bodyPr/>
          <a:lstStyle/>
          <a:p>
            <a:r>
              <a:rPr lang="de-DE" dirty="0"/>
              <a:t>Cloud Computing </a:t>
            </a:r>
            <a:r>
              <a:rPr lang="de-DE" dirty="0" err="1"/>
              <a:t>is</a:t>
            </a:r>
            <a:r>
              <a:rPr lang="de-DE" dirty="0"/>
              <a:t> a Mindset Change: PETS  vs.  </a:t>
            </a:r>
            <a:r>
              <a:rPr lang="de-DE" dirty="0" err="1"/>
              <a:t>Cattle</a:t>
            </a:r>
            <a:endParaRPr lang="de-DE" dirty="0"/>
          </a:p>
        </p:txBody>
      </p:sp>
      <p:sp>
        <p:nvSpPr>
          <p:cNvPr id="7" name="Foliennummernplatzhalter 6">
            <a:extLst>
              <a:ext uri="{FF2B5EF4-FFF2-40B4-BE49-F238E27FC236}">
                <a16:creationId xmlns:a16="http://schemas.microsoft.com/office/drawing/2014/main" id="{8F9B272E-4F77-B24A-AC35-F338147CDF9E}"/>
              </a:ext>
            </a:extLst>
          </p:cNvPr>
          <p:cNvSpPr>
            <a:spLocks noGrp="1"/>
          </p:cNvSpPr>
          <p:nvPr>
            <p:ph type="sldNum" sz="quarter" idx="15"/>
          </p:nvPr>
        </p:nvSpPr>
        <p:spPr/>
        <p:txBody>
          <a:bodyPr/>
          <a:lstStyle/>
          <a:p>
            <a:pPr rtl="0"/>
            <a:fld id="{19B51A1E-902D-48AF-9020-955120F399B6}" type="slidenum">
              <a:rPr lang="de-DE" noProof="0" smtClean="0"/>
              <a:pPr rtl="0"/>
              <a:t>14</a:t>
            </a:fld>
            <a:endParaRPr lang="de-DE" noProof="0"/>
          </a:p>
        </p:txBody>
      </p:sp>
      <p:sp>
        <p:nvSpPr>
          <p:cNvPr id="13" name="Textfeld 12">
            <a:extLst>
              <a:ext uri="{FF2B5EF4-FFF2-40B4-BE49-F238E27FC236}">
                <a16:creationId xmlns:a16="http://schemas.microsoft.com/office/drawing/2014/main" id="{3E7AE934-161F-4840-AEB5-5CBD7BBC19C3}"/>
              </a:ext>
            </a:extLst>
          </p:cNvPr>
          <p:cNvSpPr txBox="1"/>
          <p:nvPr/>
        </p:nvSpPr>
        <p:spPr>
          <a:xfrm>
            <a:off x="10128904" y="1843208"/>
            <a:ext cx="2055446" cy="3816429"/>
          </a:xfrm>
          <a:prstGeom prst="rect">
            <a:avLst/>
          </a:prstGeom>
          <a:noFill/>
        </p:spPr>
        <p:txBody>
          <a:bodyPr wrap="square" rtlCol="0">
            <a:spAutoFit/>
          </a:bodyPr>
          <a:lstStyle/>
          <a:p>
            <a:r>
              <a:rPr lang="de-DE" sz="1600" b="1" i="1" dirty="0">
                <a:latin typeface="Bradley Hand" pitchFamily="2" charset="77"/>
              </a:rPr>
              <a:t>Alte Informatiker-Weisheit:</a:t>
            </a:r>
          </a:p>
          <a:p>
            <a:r>
              <a:rPr lang="de-DE" sz="1400" i="1" dirty="0">
                <a:latin typeface="Bradley Hand" pitchFamily="2" charset="77"/>
              </a:rPr>
              <a:t>Ausschalten, Einschalten, geht wieder.</a:t>
            </a:r>
          </a:p>
          <a:p>
            <a:endParaRPr lang="de-DE" sz="1600" i="1" dirty="0">
              <a:latin typeface="Bradley Hand" pitchFamily="2" charset="77"/>
            </a:endParaRPr>
          </a:p>
          <a:p>
            <a:r>
              <a:rPr lang="de-DE" sz="1600" b="1" i="1" dirty="0">
                <a:latin typeface="Bradley Hand" pitchFamily="2" charset="77"/>
              </a:rPr>
              <a:t>Server sind Wegwerf-Artikel! </a:t>
            </a:r>
            <a:endParaRPr lang="de-DE" sz="1600" i="1" dirty="0">
              <a:latin typeface="Bradley Hand" pitchFamily="2" charset="77"/>
            </a:endParaRPr>
          </a:p>
          <a:p>
            <a:r>
              <a:rPr lang="de-DE" sz="1400" i="1" dirty="0">
                <a:latin typeface="Bradley Hand" pitchFamily="2" charset="77"/>
              </a:rPr>
              <a:t>Wegschmeißen - neu machen, ist schneller als Problem suchen, Problem beheben.</a:t>
            </a:r>
          </a:p>
          <a:p>
            <a:endParaRPr lang="de-DE" sz="1600" i="1" dirty="0">
              <a:latin typeface="Bradley Hand" pitchFamily="2" charset="77"/>
            </a:endParaRPr>
          </a:p>
          <a:p>
            <a:r>
              <a:rPr lang="de-DE" sz="1600" b="1" i="1" dirty="0">
                <a:latin typeface="Bradley Hand" pitchFamily="2" charset="77"/>
              </a:rPr>
              <a:t>Mehr Power, </a:t>
            </a:r>
          </a:p>
          <a:p>
            <a:r>
              <a:rPr lang="de-DE" sz="1400" i="1" dirty="0">
                <a:latin typeface="Bradley Hand" pitchFamily="2" charset="77"/>
              </a:rPr>
              <a:t>kommt durch mehr Server.</a:t>
            </a:r>
          </a:p>
        </p:txBody>
      </p:sp>
      <p:pic>
        <p:nvPicPr>
          <p:cNvPr id="4" name="Grafik 3">
            <a:extLst>
              <a:ext uri="{FF2B5EF4-FFF2-40B4-BE49-F238E27FC236}">
                <a16:creationId xmlns:a16="http://schemas.microsoft.com/office/drawing/2014/main" id="{77007767-5577-CAD5-1A78-8892EA7949C4}"/>
              </a:ext>
            </a:extLst>
          </p:cNvPr>
          <p:cNvPicPr>
            <a:picLocks noChangeAspect="1"/>
          </p:cNvPicPr>
          <p:nvPr/>
        </p:nvPicPr>
        <p:blipFill>
          <a:blip r:embed="rId2"/>
          <a:stretch>
            <a:fillRect/>
          </a:stretch>
        </p:blipFill>
        <p:spPr>
          <a:xfrm>
            <a:off x="291669" y="1581671"/>
            <a:ext cx="3013924" cy="4016611"/>
          </a:xfrm>
          <a:prstGeom prst="rect">
            <a:avLst/>
          </a:prstGeom>
        </p:spPr>
      </p:pic>
      <p:pic>
        <p:nvPicPr>
          <p:cNvPr id="8" name="Grafik 7">
            <a:extLst>
              <a:ext uri="{FF2B5EF4-FFF2-40B4-BE49-F238E27FC236}">
                <a16:creationId xmlns:a16="http://schemas.microsoft.com/office/drawing/2014/main" id="{C0CDD6BB-953D-27F7-710D-A965A339EFD9}"/>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3804697" y="1909153"/>
            <a:ext cx="5825103" cy="4016611"/>
          </a:xfrm>
          <a:prstGeom prst="rect">
            <a:avLst/>
          </a:prstGeom>
        </p:spPr>
      </p:pic>
      <p:pic>
        <p:nvPicPr>
          <p:cNvPr id="14" name="Grafik 13">
            <a:extLst>
              <a:ext uri="{FF2B5EF4-FFF2-40B4-BE49-F238E27FC236}">
                <a16:creationId xmlns:a16="http://schemas.microsoft.com/office/drawing/2014/main" id="{9BE50F5D-A4BB-AFA3-9D06-DAF77EEBA037}"/>
              </a:ext>
            </a:extLst>
          </p:cNvPr>
          <p:cNvPicPr>
            <a:picLocks noChangeAspect="1"/>
          </p:cNvPicPr>
          <p:nvPr/>
        </p:nvPicPr>
        <p:blipFill>
          <a:blip r:embed="rId4"/>
          <a:stretch>
            <a:fillRect/>
          </a:stretch>
        </p:blipFill>
        <p:spPr>
          <a:xfrm>
            <a:off x="3511550" y="1701800"/>
            <a:ext cx="5168900" cy="3454400"/>
          </a:xfrm>
          <a:prstGeom prst="rect">
            <a:avLst/>
          </a:prstGeom>
        </p:spPr>
      </p:pic>
      <p:pic>
        <p:nvPicPr>
          <p:cNvPr id="16" name="Grafik 15">
            <a:extLst>
              <a:ext uri="{FF2B5EF4-FFF2-40B4-BE49-F238E27FC236}">
                <a16:creationId xmlns:a16="http://schemas.microsoft.com/office/drawing/2014/main" id="{6639E5E1-F9D4-47D9-6CC2-FB9A447DA5EE}"/>
              </a:ext>
            </a:extLst>
          </p:cNvPr>
          <p:cNvPicPr>
            <a:picLocks noChangeAspect="1"/>
          </p:cNvPicPr>
          <p:nvPr/>
        </p:nvPicPr>
        <p:blipFill>
          <a:blip r:embed="rId5">
            <a:duotone>
              <a:schemeClr val="accent3">
                <a:shade val="45000"/>
                <a:satMod val="135000"/>
              </a:schemeClr>
              <a:prstClr val="white"/>
            </a:duotone>
          </a:blip>
          <a:stretch>
            <a:fillRect/>
          </a:stretch>
        </p:blipFill>
        <p:spPr>
          <a:xfrm>
            <a:off x="6096000" y="1909153"/>
            <a:ext cx="1749273" cy="1749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4889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A8EFE-AFBF-BEB8-82E8-6D2B7469DA30}"/>
              </a:ext>
            </a:extLst>
          </p:cNvPr>
          <p:cNvSpPr>
            <a:spLocks noGrp="1"/>
          </p:cNvSpPr>
          <p:nvPr>
            <p:ph type="title"/>
          </p:nvPr>
        </p:nvSpPr>
        <p:spPr/>
        <p:txBody>
          <a:bodyPr/>
          <a:lstStyle/>
          <a:p>
            <a:r>
              <a:rPr lang="de-DE" dirty="0"/>
              <a:t>Anmerkungen  für  </a:t>
            </a:r>
            <a:r>
              <a:rPr lang="de-DE" dirty="0" err="1"/>
              <a:t>IT-Manager:Innen</a:t>
            </a:r>
            <a:endParaRPr lang="de-DE" dirty="0"/>
          </a:p>
        </p:txBody>
      </p:sp>
      <p:sp>
        <p:nvSpPr>
          <p:cNvPr id="3" name="Textplatzhalter 2">
            <a:extLst>
              <a:ext uri="{FF2B5EF4-FFF2-40B4-BE49-F238E27FC236}">
                <a16:creationId xmlns:a16="http://schemas.microsoft.com/office/drawing/2014/main" id="{27144388-F72B-BD6C-A945-68E286E9EDAE}"/>
              </a:ext>
            </a:extLst>
          </p:cNvPr>
          <p:cNvSpPr>
            <a:spLocks noGrp="1"/>
          </p:cNvSpPr>
          <p:nvPr>
            <p:ph type="body" sz="quarter" idx="32"/>
          </p:nvPr>
        </p:nvSpPr>
        <p:spPr/>
        <p:txBody>
          <a:bodyPr/>
          <a:lstStyle/>
          <a:p>
            <a:r>
              <a:rPr lang="de-DE" dirty="0"/>
              <a:t>Cloud-natives Denken</a:t>
            </a:r>
          </a:p>
        </p:txBody>
      </p:sp>
      <p:sp>
        <p:nvSpPr>
          <p:cNvPr id="4" name="Inhaltsplatzhalter 3">
            <a:extLst>
              <a:ext uri="{FF2B5EF4-FFF2-40B4-BE49-F238E27FC236}">
                <a16:creationId xmlns:a16="http://schemas.microsoft.com/office/drawing/2014/main" id="{29C09403-38EC-AC0A-1C31-214F18A6E6B9}"/>
              </a:ext>
            </a:extLst>
          </p:cNvPr>
          <p:cNvSpPr>
            <a:spLocks noGrp="1"/>
          </p:cNvSpPr>
          <p:nvPr>
            <p:ph idx="1"/>
          </p:nvPr>
        </p:nvSpPr>
        <p:spPr>
          <a:xfrm>
            <a:off x="431800" y="1722500"/>
            <a:ext cx="6425373" cy="4679250"/>
          </a:xfrm>
        </p:spPr>
        <p:txBody>
          <a:bodyPr/>
          <a:lstStyle/>
          <a:p>
            <a:pPr>
              <a:spcAft>
                <a:spcPts val="600"/>
              </a:spcAft>
              <a:buFont typeface="Courier New" panose="02070309020205020404" pitchFamily="49" charset="0"/>
              <a:buChar char="o"/>
            </a:pPr>
            <a:r>
              <a:rPr lang="de-DE" sz="2000" b="1" dirty="0"/>
              <a:t>… fokussiert nicht das Bereitstellungsmodell</a:t>
            </a:r>
            <a:br>
              <a:rPr lang="de-DE" sz="2000" b="1" dirty="0"/>
            </a:br>
            <a:r>
              <a:rPr lang="de-DE" i="1" dirty="0">
                <a:solidFill>
                  <a:schemeClr val="bg1">
                    <a:lumMod val="50000"/>
                  </a:schemeClr>
                </a:solidFill>
              </a:rPr>
              <a:t>(und funktioniert daher sowohl mit Private, Community, Hybrid oder Public Clouds)</a:t>
            </a:r>
          </a:p>
          <a:p>
            <a:pPr>
              <a:spcAft>
                <a:spcPts val="600"/>
              </a:spcAft>
              <a:buFont typeface="Courier New" panose="02070309020205020404" pitchFamily="49" charset="0"/>
              <a:buChar char="o"/>
            </a:pPr>
            <a:r>
              <a:rPr lang="de-DE" sz="2000" b="1" dirty="0"/>
              <a:t>… standardisiert den Betrieb von Anwendungen</a:t>
            </a:r>
            <a:br>
              <a:rPr lang="de-DE" sz="2000" dirty="0"/>
            </a:br>
            <a:r>
              <a:rPr lang="de-DE" i="1" dirty="0">
                <a:solidFill>
                  <a:schemeClr val="bg1">
                    <a:lumMod val="50000"/>
                  </a:schemeClr>
                </a:solidFill>
              </a:rPr>
              <a:t>(mittels Plattformen, Containern und Self-Healing fähigen automatisierten Betriebsprozessen, Orchestrierung)</a:t>
            </a:r>
            <a:endParaRPr lang="de-DE" sz="2000" b="1" dirty="0"/>
          </a:p>
          <a:p>
            <a:pPr>
              <a:spcAft>
                <a:spcPts val="600"/>
              </a:spcAft>
              <a:buFont typeface="Courier New" panose="02070309020205020404" pitchFamily="49" charset="0"/>
              <a:buChar char="o"/>
            </a:pPr>
            <a:r>
              <a:rPr lang="de-DE" sz="2000" b="1" dirty="0"/>
              <a:t>… fördert die Agilität und </a:t>
            </a:r>
            <a:r>
              <a:rPr lang="de-DE" sz="2000" b="1" dirty="0" err="1"/>
              <a:t>You</a:t>
            </a:r>
            <a:r>
              <a:rPr lang="de-DE" sz="2000" b="1" dirty="0"/>
              <a:t>-</a:t>
            </a:r>
            <a:r>
              <a:rPr lang="de-DE" sz="2000" b="1" dirty="0" err="1"/>
              <a:t>Build</a:t>
            </a:r>
            <a:r>
              <a:rPr lang="de-DE" sz="2000" b="1" dirty="0"/>
              <a:t>-</a:t>
            </a:r>
            <a:r>
              <a:rPr lang="de-DE" sz="2000" b="1" dirty="0" err="1"/>
              <a:t>It</a:t>
            </a:r>
            <a:r>
              <a:rPr lang="de-DE" sz="2000" b="1" dirty="0"/>
              <a:t>-</a:t>
            </a:r>
            <a:r>
              <a:rPr lang="de-DE" sz="2000" b="1" dirty="0" err="1"/>
              <a:t>You</a:t>
            </a:r>
            <a:r>
              <a:rPr lang="de-DE" sz="2000" b="1" dirty="0"/>
              <a:t>-Run-</a:t>
            </a:r>
            <a:r>
              <a:rPr lang="de-DE" sz="2000" b="1" dirty="0" err="1"/>
              <a:t>It</a:t>
            </a:r>
            <a:r>
              <a:rPr lang="de-DE" sz="2000" b="1" dirty="0"/>
              <a:t> Ansätze</a:t>
            </a:r>
            <a:br>
              <a:rPr lang="de-DE" sz="2000" dirty="0"/>
            </a:br>
            <a:r>
              <a:rPr lang="de-DE" i="1" dirty="0">
                <a:solidFill>
                  <a:schemeClr val="bg1">
                    <a:lumMod val="50000"/>
                  </a:schemeClr>
                </a:solidFill>
              </a:rPr>
              <a:t>(mittels einer Self-Service Philosophie, Entkopplung von Anwendungs- und Plattform-IT, sowie stärkerer Einbindung von Fachabteilungen in die Service-Leistungserbringung)</a:t>
            </a:r>
          </a:p>
          <a:p>
            <a:pPr>
              <a:spcAft>
                <a:spcPts val="600"/>
              </a:spcAft>
              <a:buFont typeface="Courier New" panose="02070309020205020404" pitchFamily="49" charset="0"/>
              <a:buChar char="o"/>
            </a:pPr>
            <a:r>
              <a:rPr lang="de-DE" sz="2000" b="1" dirty="0"/>
              <a:t>… harmoniert besser mit einem produkt- als mit einem projektorientierten Management</a:t>
            </a:r>
            <a:r>
              <a:rPr lang="de-DE" sz="1600" b="1" dirty="0"/>
              <a:t>!</a:t>
            </a:r>
            <a:endParaRPr lang="de-DE" sz="2000" b="1" dirty="0"/>
          </a:p>
        </p:txBody>
      </p:sp>
      <p:sp>
        <p:nvSpPr>
          <p:cNvPr id="7" name="Foliennummernplatzhalter 6">
            <a:extLst>
              <a:ext uri="{FF2B5EF4-FFF2-40B4-BE49-F238E27FC236}">
                <a16:creationId xmlns:a16="http://schemas.microsoft.com/office/drawing/2014/main" id="{46112F26-5195-128F-AF04-A413CA993971}"/>
              </a:ext>
            </a:extLst>
          </p:cNvPr>
          <p:cNvSpPr>
            <a:spLocks noGrp="1"/>
          </p:cNvSpPr>
          <p:nvPr>
            <p:ph type="sldNum" sz="quarter" idx="15"/>
          </p:nvPr>
        </p:nvSpPr>
        <p:spPr/>
        <p:txBody>
          <a:bodyPr/>
          <a:lstStyle/>
          <a:p>
            <a:pPr rtl="0"/>
            <a:fld id="{19B51A1E-902D-48AF-9020-955120F399B6}" type="slidenum">
              <a:rPr lang="de-DE" noProof="0" smtClean="0"/>
              <a:pPr rtl="0"/>
              <a:t>15</a:t>
            </a:fld>
            <a:endParaRPr lang="de-DE" noProof="0"/>
          </a:p>
        </p:txBody>
      </p:sp>
      <p:sp>
        <p:nvSpPr>
          <p:cNvPr id="5" name="Abgerundetes Rechteck 4">
            <a:extLst>
              <a:ext uri="{FF2B5EF4-FFF2-40B4-BE49-F238E27FC236}">
                <a16:creationId xmlns:a16="http://schemas.microsoft.com/office/drawing/2014/main" id="{51C6C228-C022-6B62-72CC-A7F2FD78B109}"/>
              </a:ext>
            </a:extLst>
          </p:cNvPr>
          <p:cNvSpPr/>
          <p:nvPr/>
        </p:nvSpPr>
        <p:spPr>
          <a:xfrm>
            <a:off x="7675602" y="3919817"/>
            <a:ext cx="3771900" cy="927847"/>
          </a:xfrm>
          <a:custGeom>
            <a:avLst/>
            <a:gdLst>
              <a:gd name="connsiteX0" fmla="*/ 0 w 3771900"/>
              <a:gd name="connsiteY0" fmla="*/ 154644 h 927847"/>
              <a:gd name="connsiteX1" fmla="*/ 154644 w 3771900"/>
              <a:gd name="connsiteY1" fmla="*/ 0 h 927847"/>
              <a:gd name="connsiteX2" fmla="*/ 812540 w 3771900"/>
              <a:gd name="connsiteY2" fmla="*/ 0 h 927847"/>
              <a:gd name="connsiteX3" fmla="*/ 1401184 w 3771900"/>
              <a:gd name="connsiteY3" fmla="*/ 0 h 927847"/>
              <a:gd name="connsiteX4" fmla="*/ 2162959 w 3771900"/>
              <a:gd name="connsiteY4" fmla="*/ 0 h 927847"/>
              <a:gd name="connsiteX5" fmla="*/ 2820855 w 3771900"/>
              <a:gd name="connsiteY5" fmla="*/ 0 h 927847"/>
              <a:gd name="connsiteX6" fmla="*/ 3617256 w 3771900"/>
              <a:gd name="connsiteY6" fmla="*/ 0 h 927847"/>
              <a:gd name="connsiteX7" fmla="*/ 3771900 w 3771900"/>
              <a:gd name="connsiteY7" fmla="*/ 154644 h 927847"/>
              <a:gd name="connsiteX8" fmla="*/ 3771900 w 3771900"/>
              <a:gd name="connsiteY8" fmla="*/ 773203 h 927847"/>
              <a:gd name="connsiteX9" fmla="*/ 3617256 w 3771900"/>
              <a:gd name="connsiteY9" fmla="*/ 927847 h 927847"/>
              <a:gd name="connsiteX10" fmla="*/ 2993986 w 3771900"/>
              <a:gd name="connsiteY10" fmla="*/ 927847 h 927847"/>
              <a:gd name="connsiteX11" fmla="*/ 2232211 w 3771900"/>
              <a:gd name="connsiteY11" fmla="*/ 927847 h 927847"/>
              <a:gd name="connsiteX12" fmla="*/ 1539689 w 3771900"/>
              <a:gd name="connsiteY12" fmla="*/ 927847 h 927847"/>
              <a:gd name="connsiteX13" fmla="*/ 951045 w 3771900"/>
              <a:gd name="connsiteY13" fmla="*/ 927847 h 927847"/>
              <a:gd name="connsiteX14" fmla="*/ 154644 w 3771900"/>
              <a:gd name="connsiteY14" fmla="*/ 927847 h 927847"/>
              <a:gd name="connsiteX15" fmla="*/ 0 w 3771900"/>
              <a:gd name="connsiteY15" fmla="*/ 773203 h 927847"/>
              <a:gd name="connsiteX16" fmla="*/ 0 w 3771900"/>
              <a:gd name="connsiteY16" fmla="*/ 154644 h 92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900" h="927847" fill="none" extrusionOk="0">
                <a:moveTo>
                  <a:pt x="0" y="154644"/>
                </a:moveTo>
                <a:cubicBezTo>
                  <a:pt x="-12366" y="71458"/>
                  <a:pt x="81079" y="5802"/>
                  <a:pt x="154644" y="0"/>
                </a:cubicBezTo>
                <a:cubicBezTo>
                  <a:pt x="447702" y="6247"/>
                  <a:pt x="550949" y="-26734"/>
                  <a:pt x="812540" y="0"/>
                </a:cubicBezTo>
                <a:cubicBezTo>
                  <a:pt x="1074131" y="26734"/>
                  <a:pt x="1158633" y="28886"/>
                  <a:pt x="1401184" y="0"/>
                </a:cubicBezTo>
                <a:cubicBezTo>
                  <a:pt x="1643735" y="-28886"/>
                  <a:pt x="1783845" y="-17836"/>
                  <a:pt x="2162959" y="0"/>
                </a:cubicBezTo>
                <a:cubicBezTo>
                  <a:pt x="2542074" y="17836"/>
                  <a:pt x="2577429" y="32714"/>
                  <a:pt x="2820855" y="0"/>
                </a:cubicBezTo>
                <a:cubicBezTo>
                  <a:pt x="3064281" y="-32714"/>
                  <a:pt x="3264654" y="-21444"/>
                  <a:pt x="3617256" y="0"/>
                </a:cubicBezTo>
                <a:cubicBezTo>
                  <a:pt x="3696964" y="338"/>
                  <a:pt x="3763182" y="65139"/>
                  <a:pt x="3771900" y="154644"/>
                </a:cubicBezTo>
                <a:cubicBezTo>
                  <a:pt x="3771226" y="383032"/>
                  <a:pt x="3795703" y="531412"/>
                  <a:pt x="3771900" y="773203"/>
                </a:cubicBezTo>
                <a:cubicBezTo>
                  <a:pt x="3769014" y="864296"/>
                  <a:pt x="3693011" y="910228"/>
                  <a:pt x="3617256" y="927847"/>
                </a:cubicBezTo>
                <a:cubicBezTo>
                  <a:pt x="3481484" y="903991"/>
                  <a:pt x="3245184" y="905391"/>
                  <a:pt x="2993986" y="927847"/>
                </a:cubicBezTo>
                <a:cubicBezTo>
                  <a:pt x="2742788" y="950304"/>
                  <a:pt x="2483997" y="925046"/>
                  <a:pt x="2232211" y="927847"/>
                </a:cubicBezTo>
                <a:cubicBezTo>
                  <a:pt x="1980425" y="930648"/>
                  <a:pt x="1868847" y="934192"/>
                  <a:pt x="1539689" y="927847"/>
                </a:cubicBezTo>
                <a:cubicBezTo>
                  <a:pt x="1210531" y="921502"/>
                  <a:pt x="1106393" y="922636"/>
                  <a:pt x="951045" y="927847"/>
                </a:cubicBezTo>
                <a:cubicBezTo>
                  <a:pt x="795697" y="933058"/>
                  <a:pt x="327628" y="903768"/>
                  <a:pt x="154644" y="927847"/>
                </a:cubicBezTo>
                <a:cubicBezTo>
                  <a:pt x="70155" y="931064"/>
                  <a:pt x="-3454" y="877126"/>
                  <a:pt x="0" y="773203"/>
                </a:cubicBezTo>
                <a:cubicBezTo>
                  <a:pt x="12343" y="534496"/>
                  <a:pt x="-17667" y="427215"/>
                  <a:pt x="0" y="154644"/>
                </a:cubicBezTo>
                <a:close/>
              </a:path>
              <a:path w="3771900" h="927847" stroke="0" extrusionOk="0">
                <a:moveTo>
                  <a:pt x="0" y="154644"/>
                </a:moveTo>
                <a:cubicBezTo>
                  <a:pt x="3258" y="82461"/>
                  <a:pt x="58530" y="-6907"/>
                  <a:pt x="154644" y="0"/>
                </a:cubicBezTo>
                <a:cubicBezTo>
                  <a:pt x="341456" y="-10610"/>
                  <a:pt x="599798" y="19598"/>
                  <a:pt x="743288" y="0"/>
                </a:cubicBezTo>
                <a:cubicBezTo>
                  <a:pt x="886778" y="-19598"/>
                  <a:pt x="1122997" y="-19723"/>
                  <a:pt x="1331932" y="0"/>
                </a:cubicBezTo>
                <a:cubicBezTo>
                  <a:pt x="1540867" y="19723"/>
                  <a:pt x="1698917" y="20136"/>
                  <a:pt x="1955202" y="0"/>
                </a:cubicBezTo>
                <a:cubicBezTo>
                  <a:pt x="2211487" y="-20136"/>
                  <a:pt x="2383910" y="-3203"/>
                  <a:pt x="2682351" y="0"/>
                </a:cubicBezTo>
                <a:cubicBezTo>
                  <a:pt x="2980792" y="3203"/>
                  <a:pt x="3168639" y="-38446"/>
                  <a:pt x="3617256" y="0"/>
                </a:cubicBezTo>
                <a:cubicBezTo>
                  <a:pt x="3703238" y="-9704"/>
                  <a:pt x="3769690" y="69015"/>
                  <a:pt x="3771900" y="154644"/>
                </a:cubicBezTo>
                <a:cubicBezTo>
                  <a:pt x="3770895" y="281871"/>
                  <a:pt x="3767199" y="483735"/>
                  <a:pt x="3771900" y="773203"/>
                </a:cubicBezTo>
                <a:cubicBezTo>
                  <a:pt x="3780720" y="856979"/>
                  <a:pt x="3714143" y="939913"/>
                  <a:pt x="3617256" y="927847"/>
                </a:cubicBezTo>
                <a:cubicBezTo>
                  <a:pt x="3383607" y="951743"/>
                  <a:pt x="3127507" y="932882"/>
                  <a:pt x="2959360" y="927847"/>
                </a:cubicBezTo>
                <a:cubicBezTo>
                  <a:pt x="2791213" y="922812"/>
                  <a:pt x="2544308" y="905894"/>
                  <a:pt x="2232211" y="927847"/>
                </a:cubicBezTo>
                <a:cubicBezTo>
                  <a:pt x="1920114" y="949800"/>
                  <a:pt x="1898647" y="910795"/>
                  <a:pt x="1608941" y="927847"/>
                </a:cubicBezTo>
                <a:cubicBezTo>
                  <a:pt x="1319235" y="944900"/>
                  <a:pt x="1071385" y="900198"/>
                  <a:pt x="847166" y="927847"/>
                </a:cubicBezTo>
                <a:cubicBezTo>
                  <a:pt x="622948" y="955496"/>
                  <a:pt x="463862" y="915966"/>
                  <a:pt x="154644" y="927847"/>
                </a:cubicBezTo>
                <a:cubicBezTo>
                  <a:pt x="81716" y="938930"/>
                  <a:pt x="7745" y="862936"/>
                  <a:pt x="0" y="773203"/>
                </a:cubicBezTo>
                <a:cubicBezTo>
                  <a:pt x="16732" y="508150"/>
                  <a:pt x="6549" y="364660"/>
                  <a:pt x="0" y="154644"/>
                </a:cubicBezTo>
                <a:close/>
              </a:path>
            </a:pathLst>
          </a:custGeom>
          <a:solidFill>
            <a:schemeClr val="accent5">
              <a:lumMod val="60000"/>
              <a:lumOff val="40000"/>
            </a:schemeClr>
          </a:solidFill>
          <a:ln>
            <a:solidFill>
              <a:schemeClr val="tx1"/>
            </a:solidFill>
            <a:extLst>
              <a:ext uri="{C807C97D-BFC1-408E-A445-0C87EB9F89A2}">
                <ask:lineSketchStyleProps xmlns:ask="http://schemas.microsoft.com/office/drawing/2018/sketchyshapes" sd="42402140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Plattform</a:t>
            </a:r>
          </a:p>
        </p:txBody>
      </p:sp>
      <p:sp>
        <p:nvSpPr>
          <p:cNvPr id="6" name="Abgerundetes Rechteck 5">
            <a:extLst>
              <a:ext uri="{FF2B5EF4-FFF2-40B4-BE49-F238E27FC236}">
                <a16:creationId xmlns:a16="http://schemas.microsoft.com/office/drawing/2014/main" id="{99BBBBA0-BD34-D1AA-7BA7-2602CA10C32B}"/>
              </a:ext>
            </a:extLst>
          </p:cNvPr>
          <p:cNvSpPr/>
          <p:nvPr/>
        </p:nvSpPr>
        <p:spPr>
          <a:xfrm>
            <a:off x="7675602" y="1827849"/>
            <a:ext cx="3771900" cy="927847"/>
          </a:xfrm>
          <a:custGeom>
            <a:avLst/>
            <a:gdLst>
              <a:gd name="connsiteX0" fmla="*/ 0 w 3771900"/>
              <a:gd name="connsiteY0" fmla="*/ 154644 h 927847"/>
              <a:gd name="connsiteX1" fmla="*/ 154644 w 3771900"/>
              <a:gd name="connsiteY1" fmla="*/ 0 h 927847"/>
              <a:gd name="connsiteX2" fmla="*/ 881793 w 3771900"/>
              <a:gd name="connsiteY2" fmla="*/ 0 h 927847"/>
              <a:gd name="connsiteX3" fmla="*/ 1574315 w 3771900"/>
              <a:gd name="connsiteY3" fmla="*/ 0 h 927847"/>
              <a:gd name="connsiteX4" fmla="*/ 2162959 w 3771900"/>
              <a:gd name="connsiteY4" fmla="*/ 0 h 927847"/>
              <a:gd name="connsiteX5" fmla="*/ 2855481 w 3771900"/>
              <a:gd name="connsiteY5" fmla="*/ 0 h 927847"/>
              <a:gd name="connsiteX6" fmla="*/ 3617256 w 3771900"/>
              <a:gd name="connsiteY6" fmla="*/ 0 h 927847"/>
              <a:gd name="connsiteX7" fmla="*/ 3771900 w 3771900"/>
              <a:gd name="connsiteY7" fmla="*/ 154644 h 927847"/>
              <a:gd name="connsiteX8" fmla="*/ 3771900 w 3771900"/>
              <a:gd name="connsiteY8" fmla="*/ 773203 h 927847"/>
              <a:gd name="connsiteX9" fmla="*/ 3617256 w 3771900"/>
              <a:gd name="connsiteY9" fmla="*/ 927847 h 927847"/>
              <a:gd name="connsiteX10" fmla="*/ 2924734 w 3771900"/>
              <a:gd name="connsiteY10" fmla="*/ 927847 h 927847"/>
              <a:gd name="connsiteX11" fmla="*/ 2301463 w 3771900"/>
              <a:gd name="connsiteY11" fmla="*/ 927847 h 927847"/>
              <a:gd name="connsiteX12" fmla="*/ 1712819 w 3771900"/>
              <a:gd name="connsiteY12" fmla="*/ 927847 h 927847"/>
              <a:gd name="connsiteX13" fmla="*/ 1124175 w 3771900"/>
              <a:gd name="connsiteY13" fmla="*/ 927847 h 927847"/>
              <a:gd name="connsiteX14" fmla="*/ 154644 w 3771900"/>
              <a:gd name="connsiteY14" fmla="*/ 927847 h 927847"/>
              <a:gd name="connsiteX15" fmla="*/ 0 w 3771900"/>
              <a:gd name="connsiteY15" fmla="*/ 773203 h 927847"/>
              <a:gd name="connsiteX16" fmla="*/ 0 w 3771900"/>
              <a:gd name="connsiteY16" fmla="*/ 154644 h 92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900" h="927847" fill="none" extrusionOk="0">
                <a:moveTo>
                  <a:pt x="0" y="154644"/>
                </a:moveTo>
                <a:cubicBezTo>
                  <a:pt x="-4492" y="68105"/>
                  <a:pt x="78811" y="-17206"/>
                  <a:pt x="154644" y="0"/>
                </a:cubicBezTo>
                <a:cubicBezTo>
                  <a:pt x="504617" y="-28702"/>
                  <a:pt x="618491" y="4015"/>
                  <a:pt x="881793" y="0"/>
                </a:cubicBezTo>
                <a:cubicBezTo>
                  <a:pt x="1145095" y="-4015"/>
                  <a:pt x="1421305" y="27650"/>
                  <a:pt x="1574315" y="0"/>
                </a:cubicBezTo>
                <a:cubicBezTo>
                  <a:pt x="1727325" y="-27650"/>
                  <a:pt x="2002046" y="-7753"/>
                  <a:pt x="2162959" y="0"/>
                </a:cubicBezTo>
                <a:cubicBezTo>
                  <a:pt x="2323872" y="7753"/>
                  <a:pt x="2609297" y="32874"/>
                  <a:pt x="2855481" y="0"/>
                </a:cubicBezTo>
                <a:cubicBezTo>
                  <a:pt x="3101665" y="-32874"/>
                  <a:pt x="3302924" y="34625"/>
                  <a:pt x="3617256" y="0"/>
                </a:cubicBezTo>
                <a:cubicBezTo>
                  <a:pt x="3717696" y="6810"/>
                  <a:pt x="3767885" y="80871"/>
                  <a:pt x="3771900" y="154644"/>
                </a:cubicBezTo>
                <a:cubicBezTo>
                  <a:pt x="3753238" y="342932"/>
                  <a:pt x="3786117" y="521334"/>
                  <a:pt x="3771900" y="773203"/>
                </a:cubicBezTo>
                <a:cubicBezTo>
                  <a:pt x="3784529" y="854753"/>
                  <a:pt x="3706582" y="935947"/>
                  <a:pt x="3617256" y="927847"/>
                </a:cubicBezTo>
                <a:cubicBezTo>
                  <a:pt x="3435231" y="924980"/>
                  <a:pt x="3206201" y="906455"/>
                  <a:pt x="2924734" y="927847"/>
                </a:cubicBezTo>
                <a:cubicBezTo>
                  <a:pt x="2643267" y="949239"/>
                  <a:pt x="2447609" y="922749"/>
                  <a:pt x="2301463" y="927847"/>
                </a:cubicBezTo>
                <a:cubicBezTo>
                  <a:pt x="2155317" y="932945"/>
                  <a:pt x="1839610" y="921407"/>
                  <a:pt x="1712819" y="927847"/>
                </a:cubicBezTo>
                <a:cubicBezTo>
                  <a:pt x="1586028" y="934287"/>
                  <a:pt x="1302223" y="949926"/>
                  <a:pt x="1124175" y="927847"/>
                </a:cubicBezTo>
                <a:cubicBezTo>
                  <a:pt x="946127" y="905768"/>
                  <a:pt x="358019" y="942656"/>
                  <a:pt x="154644" y="927847"/>
                </a:cubicBezTo>
                <a:cubicBezTo>
                  <a:pt x="80171" y="931462"/>
                  <a:pt x="-15592" y="844996"/>
                  <a:pt x="0" y="773203"/>
                </a:cubicBezTo>
                <a:cubicBezTo>
                  <a:pt x="286" y="644259"/>
                  <a:pt x="-3333" y="299178"/>
                  <a:pt x="0" y="154644"/>
                </a:cubicBezTo>
                <a:close/>
              </a:path>
              <a:path w="3771900" h="927847" stroke="0" extrusionOk="0">
                <a:moveTo>
                  <a:pt x="0" y="154644"/>
                </a:moveTo>
                <a:cubicBezTo>
                  <a:pt x="-5795" y="74421"/>
                  <a:pt x="89759" y="726"/>
                  <a:pt x="154644" y="0"/>
                </a:cubicBezTo>
                <a:cubicBezTo>
                  <a:pt x="345458" y="-3538"/>
                  <a:pt x="495482" y="20579"/>
                  <a:pt x="777914" y="0"/>
                </a:cubicBezTo>
                <a:cubicBezTo>
                  <a:pt x="1060346" y="-20579"/>
                  <a:pt x="1178589" y="12830"/>
                  <a:pt x="1505063" y="0"/>
                </a:cubicBezTo>
                <a:cubicBezTo>
                  <a:pt x="1831537" y="-12830"/>
                  <a:pt x="1916211" y="28807"/>
                  <a:pt x="2197585" y="0"/>
                </a:cubicBezTo>
                <a:cubicBezTo>
                  <a:pt x="2478959" y="-28807"/>
                  <a:pt x="2643373" y="36599"/>
                  <a:pt x="2959360" y="0"/>
                </a:cubicBezTo>
                <a:cubicBezTo>
                  <a:pt x="3275348" y="-36599"/>
                  <a:pt x="3447727" y="32401"/>
                  <a:pt x="3617256" y="0"/>
                </a:cubicBezTo>
                <a:cubicBezTo>
                  <a:pt x="3696912" y="-3055"/>
                  <a:pt x="3786115" y="78461"/>
                  <a:pt x="3771900" y="154644"/>
                </a:cubicBezTo>
                <a:cubicBezTo>
                  <a:pt x="3752343" y="330037"/>
                  <a:pt x="3770332" y="562592"/>
                  <a:pt x="3771900" y="773203"/>
                </a:cubicBezTo>
                <a:cubicBezTo>
                  <a:pt x="3759349" y="866972"/>
                  <a:pt x="3698146" y="928865"/>
                  <a:pt x="3617256" y="927847"/>
                </a:cubicBezTo>
                <a:cubicBezTo>
                  <a:pt x="3340946" y="946562"/>
                  <a:pt x="3234021" y="904808"/>
                  <a:pt x="2993986" y="927847"/>
                </a:cubicBezTo>
                <a:cubicBezTo>
                  <a:pt x="2753951" y="950887"/>
                  <a:pt x="2672397" y="926287"/>
                  <a:pt x="2405342" y="927847"/>
                </a:cubicBezTo>
                <a:cubicBezTo>
                  <a:pt x="2138287" y="929407"/>
                  <a:pt x="1989358" y="918889"/>
                  <a:pt x="1643567" y="927847"/>
                </a:cubicBezTo>
                <a:cubicBezTo>
                  <a:pt x="1297776" y="936805"/>
                  <a:pt x="1298410" y="937800"/>
                  <a:pt x="985671" y="927847"/>
                </a:cubicBezTo>
                <a:cubicBezTo>
                  <a:pt x="672932" y="917894"/>
                  <a:pt x="453486" y="957455"/>
                  <a:pt x="154644" y="927847"/>
                </a:cubicBezTo>
                <a:cubicBezTo>
                  <a:pt x="60885" y="921165"/>
                  <a:pt x="9228" y="843808"/>
                  <a:pt x="0" y="773203"/>
                </a:cubicBezTo>
                <a:cubicBezTo>
                  <a:pt x="13216" y="615513"/>
                  <a:pt x="-511" y="285952"/>
                  <a:pt x="0" y="154644"/>
                </a:cubicBezTo>
                <a:close/>
              </a:path>
            </a:pathLst>
          </a:custGeom>
          <a:solidFill>
            <a:schemeClr val="accent5">
              <a:lumMod val="75000"/>
            </a:schemeClr>
          </a:solidFill>
          <a:ln>
            <a:solidFill>
              <a:schemeClr val="tx1"/>
            </a:solidFill>
            <a:extLst>
              <a:ext uri="{C807C97D-BFC1-408E-A445-0C87EB9F89A2}">
                <ask:lineSketchStyleProps xmlns:ask="http://schemas.microsoft.com/office/drawing/2018/sketchyshapes" sd="17718172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Bradley Hand" pitchFamily="2" charset="77"/>
              </a:rPr>
              <a:t>Anwendung / Dienst</a:t>
            </a:r>
          </a:p>
        </p:txBody>
      </p:sp>
      <p:sp>
        <p:nvSpPr>
          <p:cNvPr id="8" name="Pfeil nach unten 7">
            <a:extLst>
              <a:ext uri="{FF2B5EF4-FFF2-40B4-BE49-F238E27FC236}">
                <a16:creationId xmlns:a16="http://schemas.microsoft.com/office/drawing/2014/main" id="{0BC74335-F66F-D810-790A-30D7B6AF1CB3}"/>
              </a:ext>
            </a:extLst>
          </p:cNvPr>
          <p:cNvSpPr/>
          <p:nvPr/>
        </p:nvSpPr>
        <p:spPr>
          <a:xfrm>
            <a:off x="8256494" y="2755696"/>
            <a:ext cx="484094" cy="1164121"/>
          </a:xfrm>
          <a:custGeom>
            <a:avLst/>
            <a:gdLst>
              <a:gd name="connsiteX0" fmla="*/ 0 w 484094"/>
              <a:gd name="connsiteY0" fmla="*/ 922074 h 1164121"/>
              <a:gd name="connsiteX1" fmla="*/ 121024 w 484094"/>
              <a:gd name="connsiteY1" fmla="*/ 922074 h 1164121"/>
              <a:gd name="connsiteX2" fmla="*/ 121024 w 484094"/>
              <a:gd name="connsiteY2" fmla="*/ 442596 h 1164121"/>
              <a:gd name="connsiteX3" fmla="*/ 121024 w 484094"/>
              <a:gd name="connsiteY3" fmla="*/ 0 h 1164121"/>
              <a:gd name="connsiteX4" fmla="*/ 363071 w 484094"/>
              <a:gd name="connsiteY4" fmla="*/ 0 h 1164121"/>
              <a:gd name="connsiteX5" fmla="*/ 363071 w 484094"/>
              <a:gd name="connsiteY5" fmla="*/ 479478 h 1164121"/>
              <a:gd name="connsiteX6" fmla="*/ 363071 w 484094"/>
              <a:gd name="connsiteY6" fmla="*/ 922074 h 1164121"/>
              <a:gd name="connsiteX7" fmla="*/ 484094 w 484094"/>
              <a:gd name="connsiteY7" fmla="*/ 922074 h 1164121"/>
              <a:gd name="connsiteX8" fmla="*/ 242047 w 484094"/>
              <a:gd name="connsiteY8" fmla="*/ 1164121 h 1164121"/>
              <a:gd name="connsiteX9" fmla="*/ 0 w 484094"/>
              <a:gd name="connsiteY9" fmla="*/ 922074 h 116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94" h="1164121" fill="none" extrusionOk="0">
                <a:moveTo>
                  <a:pt x="0" y="922074"/>
                </a:moveTo>
                <a:cubicBezTo>
                  <a:pt x="39849" y="916500"/>
                  <a:pt x="62340" y="916264"/>
                  <a:pt x="121024" y="922074"/>
                </a:cubicBezTo>
                <a:cubicBezTo>
                  <a:pt x="114906" y="792921"/>
                  <a:pt x="134873" y="544519"/>
                  <a:pt x="121024" y="442596"/>
                </a:cubicBezTo>
                <a:cubicBezTo>
                  <a:pt x="107175" y="340673"/>
                  <a:pt x="99302" y="114492"/>
                  <a:pt x="121024" y="0"/>
                </a:cubicBezTo>
                <a:cubicBezTo>
                  <a:pt x="194835" y="-7110"/>
                  <a:pt x="305758" y="11802"/>
                  <a:pt x="363071" y="0"/>
                </a:cubicBezTo>
                <a:cubicBezTo>
                  <a:pt x="341050" y="170418"/>
                  <a:pt x="372462" y="332143"/>
                  <a:pt x="363071" y="479478"/>
                </a:cubicBezTo>
                <a:cubicBezTo>
                  <a:pt x="353680" y="626813"/>
                  <a:pt x="343723" y="783401"/>
                  <a:pt x="363071" y="922074"/>
                </a:cubicBezTo>
                <a:cubicBezTo>
                  <a:pt x="400284" y="923535"/>
                  <a:pt x="442009" y="925397"/>
                  <a:pt x="484094" y="922074"/>
                </a:cubicBezTo>
                <a:cubicBezTo>
                  <a:pt x="430860" y="988347"/>
                  <a:pt x="296038" y="1093310"/>
                  <a:pt x="242047" y="1164121"/>
                </a:cubicBezTo>
                <a:cubicBezTo>
                  <a:pt x="154880" y="1073124"/>
                  <a:pt x="73291" y="1001701"/>
                  <a:pt x="0" y="922074"/>
                </a:cubicBezTo>
                <a:close/>
              </a:path>
              <a:path w="484094" h="1164121" stroke="0" extrusionOk="0">
                <a:moveTo>
                  <a:pt x="0" y="922074"/>
                </a:moveTo>
                <a:cubicBezTo>
                  <a:pt x="59443" y="921284"/>
                  <a:pt x="65662" y="916181"/>
                  <a:pt x="121024" y="922074"/>
                </a:cubicBezTo>
                <a:cubicBezTo>
                  <a:pt x="122323" y="797850"/>
                  <a:pt x="141144" y="620548"/>
                  <a:pt x="121024" y="442596"/>
                </a:cubicBezTo>
                <a:cubicBezTo>
                  <a:pt x="100904" y="264644"/>
                  <a:pt x="106773" y="123792"/>
                  <a:pt x="121024" y="0"/>
                </a:cubicBezTo>
                <a:cubicBezTo>
                  <a:pt x="192325" y="-6102"/>
                  <a:pt x="294519" y="3322"/>
                  <a:pt x="363071" y="0"/>
                </a:cubicBezTo>
                <a:cubicBezTo>
                  <a:pt x="366429" y="96306"/>
                  <a:pt x="381456" y="267435"/>
                  <a:pt x="363071" y="451816"/>
                </a:cubicBezTo>
                <a:cubicBezTo>
                  <a:pt x="344686" y="636197"/>
                  <a:pt x="376621" y="695417"/>
                  <a:pt x="363071" y="922074"/>
                </a:cubicBezTo>
                <a:cubicBezTo>
                  <a:pt x="410776" y="921423"/>
                  <a:pt x="457556" y="922848"/>
                  <a:pt x="484094" y="922074"/>
                </a:cubicBezTo>
                <a:cubicBezTo>
                  <a:pt x="404838" y="1014745"/>
                  <a:pt x="347886" y="1070493"/>
                  <a:pt x="242047" y="1164121"/>
                </a:cubicBezTo>
                <a:cubicBezTo>
                  <a:pt x="172280" y="1104725"/>
                  <a:pt x="71402" y="972237"/>
                  <a:pt x="0" y="922074"/>
                </a:cubicBezTo>
                <a:close/>
              </a:path>
            </a:pathLst>
          </a:custGeom>
          <a:solidFill>
            <a:schemeClr val="accent5">
              <a:lumMod val="75000"/>
            </a:schemeClr>
          </a:solidFill>
          <a:ln>
            <a:solidFill>
              <a:schemeClr val="tx1"/>
            </a:solidFill>
            <a:extLst>
              <a:ext uri="{C807C97D-BFC1-408E-A445-0C87EB9F89A2}">
                <ask:lineSketchStyleProps xmlns:ask="http://schemas.microsoft.com/office/drawing/2018/sketchyshapes" sd="440990785">
                  <a:prstGeom prst="down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Pfeil nach unten 8">
            <a:extLst>
              <a:ext uri="{FF2B5EF4-FFF2-40B4-BE49-F238E27FC236}">
                <a16:creationId xmlns:a16="http://schemas.microsoft.com/office/drawing/2014/main" id="{CACEF003-3556-6EDC-462A-C5B187C3CA36}"/>
              </a:ext>
            </a:extLst>
          </p:cNvPr>
          <p:cNvSpPr/>
          <p:nvPr/>
        </p:nvSpPr>
        <p:spPr>
          <a:xfrm rot="10800000">
            <a:off x="10340359" y="2755696"/>
            <a:ext cx="484094" cy="1164121"/>
          </a:xfrm>
          <a:custGeom>
            <a:avLst/>
            <a:gdLst>
              <a:gd name="connsiteX0" fmla="*/ 0 w 484094"/>
              <a:gd name="connsiteY0" fmla="*/ 922074 h 1164121"/>
              <a:gd name="connsiteX1" fmla="*/ 121024 w 484094"/>
              <a:gd name="connsiteY1" fmla="*/ 922074 h 1164121"/>
              <a:gd name="connsiteX2" fmla="*/ 121024 w 484094"/>
              <a:gd name="connsiteY2" fmla="*/ 442596 h 1164121"/>
              <a:gd name="connsiteX3" fmla="*/ 121024 w 484094"/>
              <a:gd name="connsiteY3" fmla="*/ 0 h 1164121"/>
              <a:gd name="connsiteX4" fmla="*/ 363071 w 484094"/>
              <a:gd name="connsiteY4" fmla="*/ 0 h 1164121"/>
              <a:gd name="connsiteX5" fmla="*/ 363071 w 484094"/>
              <a:gd name="connsiteY5" fmla="*/ 479478 h 1164121"/>
              <a:gd name="connsiteX6" fmla="*/ 363071 w 484094"/>
              <a:gd name="connsiteY6" fmla="*/ 922074 h 1164121"/>
              <a:gd name="connsiteX7" fmla="*/ 484094 w 484094"/>
              <a:gd name="connsiteY7" fmla="*/ 922074 h 1164121"/>
              <a:gd name="connsiteX8" fmla="*/ 242047 w 484094"/>
              <a:gd name="connsiteY8" fmla="*/ 1164121 h 1164121"/>
              <a:gd name="connsiteX9" fmla="*/ 0 w 484094"/>
              <a:gd name="connsiteY9" fmla="*/ 922074 h 116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94" h="1164121" fill="none" extrusionOk="0">
                <a:moveTo>
                  <a:pt x="0" y="922074"/>
                </a:moveTo>
                <a:cubicBezTo>
                  <a:pt x="53443" y="916899"/>
                  <a:pt x="67048" y="923685"/>
                  <a:pt x="121024" y="922074"/>
                </a:cubicBezTo>
                <a:cubicBezTo>
                  <a:pt x="103172" y="795175"/>
                  <a:pt x="102845" y="648750"/>
                  <a:pt x="121024" y="442596"/>
                </a:cubicBezTo>
                <a:cubicBezTo>
                  <a:pt x="139203" y="236442"/>
                  <a:pt x="114094" y="134342"/>
                  <a:pt x="121024" y="0"/>
                </a:cubicBezTo>
                <a:cubicBezTo>
                  <a:pt x="233120" y="-1011"/>
                  <a:pt x="268997" y="10544"/>
                  <a:pt x="363071" y="0"/>
                </a:cubicBezTo>
                <a:cubicBezTo>
                  <a:pt x="339287" y="134403"/>
                  <a:pt x="376619" y="328822"/>
                  <a:pt x="363071" y="479478"/>
                </a:cubicBezTo>
                <a:cubicBezTo>
                  <a:pt x="349523" y="630134"/>
                  <a:pt x="356965" y="701637"/>
                  <a:pt x="363071" y="922074"/>
                </a:cubicBezTo>
                <a:cubicBezTo>
                  <a:pt x="408781" y="919289"/>
                  <a:pt x="432706" y="926302"/>
                  <a:pt x="484094" y="922074"/>
                </a:cubicBezTo>
                <a:cubicBezTo>
                  <a:pt x="374140" y="1019073"/>
                  <a:pt x="322996" y="1067626"/>
                  <a:pt x="242047" y="1164121"/>
                </a:cubicBezTo>
                <a:cubicBezTo>
                  <a:pt x="120596" y="1050448"/>
                  <a:pt x="97851" y="1020796"/>
                  <a:pt x="0" y="922074"/>
                </a:cubicBezTo>
                <a:close/>
              </a:path>
              <a:path w="484094" h="1164121" stroke="0" extrusionOk="0">
                <a:moveTo>
                  <a:pt x="0" y="922074"/>
                </a:moveTo>
                <a:cubicBezTo>
                  <a:pt x="48496" y="924592"/>
                  <a:pt x="91971" y="920042"/>
                  <a:pt x="121024" y="922074"/>
                </a:cubicBezTo>
                <a:cubicBezTo>
                  <a:pt x="139310" y="768108"/>
                  <a:pt x="111344" y="580883"/>
                  <a:pt x="121024" y="479478"/>
                </a:cubicBezTo>
                <a:cubicBezTo>
                  <a:pt x="130704" y="378073"/>
                  <a:pt x="144067" y="190216"/>
                  <a:pt x="121024" y="0"/>
                </a:cubicBezTo>
                <a:cubicBezTo>
                  <a:pt x="201358" y="455"/>
                  <a:pt x="304084" y="9616"/>
                  <a:pt x="363071" y="0"/>
                </a:cubicBezTo>
                <a:cubicBezTo>
                  <a:pt x="340907" y="181451"/>
                  <a:pt x="359976" y="365062"/>
                  <a:pt x="363071" y="479478"/>
                </a:cubicBezTo>
                <a:cubicBezTo>
                  <a:pt x="366166" y="593894"/>
                  <a:pt x="358628" y="761207"/>
                  <a:pt x="363071" y="922074"/>
                </a:cubicBezTo>
                <a:cubicBezTo>
                  <a:pt x="418097" y="922618"/>
                  <a:pt x="435750" y="920442"/>
                  <a:pt x="484094" y="922074"/>
                </a:cubicBezTo>
                <a:cubicBezTo>
                  <a:pt x="404075" y="995874"/>
                  <a:pt x="287911" y="1094063"/>
                  <a:pt x="242047" y="1164121"/>
                </a:cubicBezTo>
                <a:cubicBezTo>
                  <a:pt x="193930" y="1109822"/>
                  <a:pt x="61660" y="972509"/>
                  <a:pt x="0" y="922074"/>
                </a:cubicBezTo>
                <a:close/>
              </a:path>
            </a:pathLst>
          </a:custGeom>
          <a:solidFill>
            <a:schemeClr val="accent5">
              <a:lumMod val="60000"/>
              <a:lumOff val="40000"/>
            </a:schemeClr>
          </a:solidFill>
          <a:ln>
            <a:solidFill>
              <a:schemeClr val="tx1"/>
            </a:solidFill>
            <a:extLst>
              <a:ext uri="{C807C97D-BFC1-408E-A445-0C87EB9F89A2}">
                <ask:lineSketchStyleProps xmlns:ask="http://schemas.microsoft.com/office/drawing/2018/sketchyshapes" sd="361127057">
                  <a:prstGeom prst="down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E4B6C8AF-14C8-461E-15D2-C20AA768BEEE}"/>
              </a:ext>
            </a:extLst>
          </p:cNvPr>
          <p:cNvSpPr txBox="1"/>
          <p:nvPr/>
        </p:nvSpPr>
        <p:spPr>
          <a:xfrm>
            <a:off x="7229654" y="3072911"/>
            <a:ext cx="1138453" cy="523220"/>
          </a:xfrm>
          <a:prstGeom prst="rect">
            <a:avLst/>
          </a:prstGeom>
          <a:noFill/>
        </p:spPr>
        <p:txBody>
          <a:bodyPr wrap="none" rtlCol="0">
            <a:spAutoFit/>
          </a:bodyPr>
          <a:lstStyle/>
          <a:p>
            <a:pPr algn="r"/>
            <a:r>
              <a:rPr lang="de-DE" sz="1400" dirty="0">
                <a:latin typeface="Bradley Hand" pitchFamily="2" charset="77"/>
              </a:rPr>
              <a:t>Ressourcen-</a:t>
            </a:r>
          </a:p>
          <a:p>
            <a:pPr algn="r"/>
            <a:r>
              <a:rPr lang="de-DE" sz="1400" dirty="0">
                <a:latin typeface="Bradley Hand" pitchFamily="2" charset="77"/>
              </a:rPr>
              <a:t>bedarf</a:t>
            </a:r>
          </a:p>
        </p:txBody>
      </p:sp>
      <p:sp>
        <p:nvSpPr>
          <p:cNvPr id="11" name="Textfeld 10">
            <a:extLst>
              <a:ext uri="{FF2B5EF4-FFF2-40B4-BE49-F238E27FC236}">
                <a16:creationId xmlns:a16="http://schemas.microsoft.com/office/drawing/2014/main" id="{CB1640A3-9022-950C-249D-37E7D7DB2E48}"/>
              </a:ext>
            </a:extLst>
          </p:cNvPr>
          <p:cNvSpPr txBox="1"/>
          <p:nvPr/>
        </p:nvSpPr>
        <p:spPr>
          <a:xfrm>
            <a:off x="10728557" y="3057382"/>
            <a:ext cx="1266693" cy="523220"/>
          </a:xfrm>
          <a:prstGeom prst="rect">
            <a:avLst/>
          </a:prstGeom>
          <a:noFill/>
        </p:spPr>
        <p:txBody>
          <a:bodyPr wrap="none" rtlCol="0">
            <a:spAutoFit/>
          </a:bodyPr>
          <a:lstStyle/>
          <a:p>
            <a:r>
              <a:rPr lang="de-DE" sz="1400" dirty="0">
                <a:latin typeface="Bradley Hand" pitchFamily="2" charset="77"/>
              </a:rPr>
              <a:t>Ressourcen-</a:t>
            </a:r>
          </a:p>
          <a:p>
            <a:r>
              <a:rPr lang="de-DE" sz="1400" dirty="0" err="1">
                <a:latin typeface="Bradley Hand" pitchFamily="2" charset="77"/>
              </a:rPr>
              <a:t>bereitstellung</a:t>
            </a:r>
            <a:endParaRPr lang="de-DE" sz="1400" dirty="0">
              <a:latin typeface="Bradley Hand" pitchFamily="2" charset="77"/>
            </a:endParaRPr>
          </a:p>
        </p:txBody>
      </p:sp>
      <p:sp>
        <p:nvSpPr>
          <p:cNvPr id="12" name="Pfeil nach unten 11">
            <a:extLst>
              <a:ext uri="{FF2B5EF4-FFF2-40B4-BE49-F238E27FC236}">
                <a16:creationId xmlns:a16="http://schemas.microsoft.com/office/drawing/2014/main" id="{EFC8E0ED-7B8F-13E3-CAAB-A645492F7C45}"/>
              </a:ext>
            </a:extLst>
          </p:cNvPr>
          <p:cNvSpPr/>
          <p:nvPr/>
        </p:nvSpPr>
        <p:spPr>
          <a:xfrm rot="10800000">
            <a:off x="9725831" y="2569970"/>
            <a:ext cx="484094" cy="1349846"/>
          </a:xfrm>
          <a:custGeom>
            <a:avLst/>
            <a:gdLst>
              <a:gd name="connsiteX0" fmla="*/ 0 w 484094"/>
              <a:gd name="connsiteY0" fmla="*/ 1107799 h 1349846"/>
              <a:gd name="connsiteX1" fmla="*/ 121024 w 484094"/>
              <a:gd name="connsiteY1" fmla="*/ 1107799 h 1349846"/>
              <a:gd name="connsiteX2" fmla="*/ 121024 w 484094"/>
              <a:gd name="connsiteY2" fmla="*/ 553900 h 1349846"/>
              <a:gd name="connsiteX3" fmla="*/ 121024 w 484094"/>
              <a:gd name="connsiteY3" fmla="*/ 0 h 1349846"/>
              <a:gd name="connsiteX4" fmla="*/ 363071 w 484094"/>
              <a:gd name="connsiteY4" fmla="*/ 0 h 1349846"/>
              <a:gd name="connsiteX5" fmla="*/ 363071 w 484094"/>
              <a:gd name="connsiteY5" fmla="*/ 520666 h 1349846"/>
              <a:gd name="connsiteX6" fmla="*/ 363071 w 484094"/>
              <a:gd name="connsiteY6" fmla="*/ 1107799 h 1349846"/>
              <a:gd name="connsiteX7" fmla="*/ 484094 w 484094"/>
              <a:gd name="connsiteY7" fmla="*/ 1107799 h 1349846"/>
              <a:gd name="connsiteX8" fmla="*/ 242047 w 484094"/>
              <a:gd name="connsiteY8" fmla="*/ 1349846 h 1349846"/>
              <a:gd name="connsiteX9" fmla="*/ 0 w 484094"/>
              <a:gd name="connsiteY9" fmla="*/ 1107799 h 134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94" h="1349846" fill="none" extrusionOk="0">
                <a:moveTo>
                  <a:pt x="0" y="1107799"/>
                </a:moveTo>
                <a:cubicBezTo>
                  <a:pt x="28861" y="1105291"/>
                  <a:pt x="77700" y="1112158"/>
                  <a:pt x="121024" y="1107799"/>
                </a:cubicBezTo>
                <a:cubicBezTo>
                  <a:pt x="126053" y="982471"/>
                  <a:pt x="112602" y="812343"/>
                  <a:pt x="121024" y="553900"/>
                </a:cubicBezTo>
                <a:cubicBezTo>
                  <a:pt x="129446" y="295457"/>
                  <a:pt x="123332" y="225406"/>
                  <a:pt x="121024" y="0"/>
                </a:cubicBezTo>
                <a:cubicBezTo>
                  <a:pt x="192106" y="-10618"/>
                  <a:pt x="251721" y="-9656"/>
                  <a:pt x="363071" y="0"/>
                </a:cubicBezTo>
                <a:cubicBezTo>
                  <a:pt x="380452" y="142083"/>
                  <a:pt x="373261" y="305309"/>
                  <a:pt x="363071" y="520666"/>
                </a:cubicBezTo>
                <a:cubicBezTo>
                  <a:pt x="352881" y="736023"/>
                  <a:pt x="367725" y="820487"/>
                  <a:pt x="363071" y="1107799"/>
                </a:cubicBezTo>
                <a:cubicBezTo>
                  <a:pt x="414114" y="1109233"/>
                  <a:pt x="436799" y="1103626"/>
                  <a:pt x="484094" y="1107799"/>
                </a:cubicBezTo>
                <a:cubicBezTo>
                  <a:pt x="368846" y="1208443"/>
                  <a:pt x="358215" y="1225866"/>
                  <a:pt x="242047" y="1349846"/>
                </a:cubicBezTo>
                <a:cubicBezTo>
                  <a:pt x="152281" y="1261432"/>
                  <a:pt x="71286" y="1164811"/>
                  <a:pt x="0" y="1107799"/>
                </a:cubicBezTo>
                <a:close/>
              </a:path>
              <a:path w="484094" h="1349846" stroke="0" extrusionOk="0">
                <a:moveTo>
                  <a:pt x="0" y="1107799"/>
                </a:moveTo>
                <a:cubicBezTo>
                  <a:pt x="41557" y="1106064"/>
                  <a:pt x="77434" y="1102493"/>
                  <a:pt x="121024" y="1107799"/>
                </a:cubicBezTo>
                <a:cubicBezTo>
                  <a:pt x="114827" y="850716"/>
                  <a:pt x="104417" y="735557"/>
                  <a:pt x="121024" y="587133"/>
                </a:cubicBezTo>
                <a:cubicBezTo>
                  <a:pt x="137631" y="438709"/>
                  <a:pt x="117057" y="175074"/>
                  <a:pt x="121024" y="0"/>
                </a:cubicBezTo>
                <a:cubicBezTo>
                  <a:pt x="180075" y="-308"/>
                  <a:pt x="298351" y="-9774"/>
                  <a:pt x="363071" y="0"/>
                </a:cubicBezTo>
                <a:cubicBezTo>
                  <a:pt x="378847" y="152450"/>
                  <a:pt x="353234" y="284044"/>
                  <a:pt x="363071" y="542822"/>
                </a:cubicBezTo>
                <a:cubicBezTo>
                  <a:pt x="372908" y="801600"/>
                  <a:pt x="345073" y="920539"/>
                  <a:pt x="363071" y="1107799"/>
                </a:cubicBezTo>
                <a:cubicBezTo>
                  <a:pt x="388680" y="1112594"/>
                  <a:pt x="424189" y="1105365"/>
                  <a:pt x="484094" y="1107799"/>
                </a:cubicBezTo>
                <a:cubicBezTo>
                  <a:pt x="424710" y="1176499"/>
                  <a:pt x="329891" y="1260620"/>
                  <a:pt x="242047" y="1349846"/>
                </a:cubicBezTo>
                <a:cubicBezTo>
                  <a:pt x="109242" y="1240705"/>
                  <a:pt x="62852" y="1170833"/>
                  <a:pt x="0" y="1107799"/>
                </a:cubicBezTo>
                <a:close/>
              </a:path>
            </a:pathLst>
          </a:custGeom>
          <a:solidFill>
            <a:schemeClr val="bg1"/>
          </a:solidFill>
          <a:ln>
            <a:solidFill>
              <a:srgbClr val="00B0F0"/>
            </a:solidFill>
            <a:prstDash val="dash"/>
            <a:extLst>
              <a:ext uri="{C807C97D-BFC1-408E-A445-0C87EB9F89A2}">
                <ask:lineSketchStyleProps xmlns:ask="http://schemas.microsoft.com/office/drawing/2018/sketchyshapes" sd="1219033472">
                  <a:prstGeom prst="down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1200" dirty="0">
                <a:solidFill>
                  <a:srgbClr val="00B0F0"/>
                </a:solidFill>
                <a:latin typeface="Bradley Hand" pitchFamily="2" charset="77"/>
              </a:rPr>
              <a:t>Support</a:t>
            </a:r>
          </a:p>
        </p:txBody>
      </p:sp>
      <p:sp>
        <p:nvSpPr>
          <p:cNvPr id="15" name="Ecken des Rechtecks auf der gleichen Seite abrunden 14">
            <a:extLst>
              <a:ext uri="{FF2B5EF4-FFF2-40B4-BE49-F238E27FC236}">
                <a16:creationId xmlns:a16="http://schemas.microsoft.com/office/drawing/2014/main" id="{5AE7FD09-6CF7-F782-73DA-334BF58878E2}"/>
              </a:ext>
            </a:extLst>
          </p:cNvPr>
          <p:cNvSpPr/>
          <p:nvPr/>
        </p:nvSpPr>
        <p:spPr>
          <a:xfrm>
            <a:off x="7675602" y="4991327"/>
            <a:ext cx="3771900" cy="671233"/>
          </a:xfrm>
          <a:custGeom>
            <a:avLst/>
            <a:gdLst>
              <a:gd name="connsiteX0" fmla="*/ 111874 w 3771900"/>
              <a:gd name="connsiteY0" fmla="*/ 0 h 671233"/>
              <a:gd name="connsiteX1" fmla="*/ 596788 w 3771900"/>
              <a:gd name="connsiteY1" fmla="*/ 0 h 671233"/>
              <a:gd name="connsiteX2" fmla="*/ 1259110 w 3771900"/>
              <a:gd name="connsiteY2" fmla="*/ 0 h 671233"/>
              <a:gd name="connsiteX3" fmla="*/ 1850468 w 3771900"/>
              <a:gd name="connsiteY3" fmla="*/ 0 h 671233"/>
              <a:gd name="connsiteX4" fmla="*/ 2370864 w 3771900"/>
              <a:gd name="connsiteY4" fmla="*/ 0 h 671233"/>
              <a:gd name="connsiteX5" fmla="*/ 2962223 w 3771900"/>
              <a:gd name="connsiteY5" fmla="*/ 0 h 671233"/>
              <a:gd name="connsiteX6" fmla="*/ 3660026 w 3771900"/>
              <a:gd name="connsiteY6" fmla="*/ 0 h 671233"/>
              <a:gd name="connsiteX7" fmla="*/ 3771900 w 3771900"/>
              <a:gd name="connsiteY7" fmla="*/ 111874 h 671233"/>
              <a:gd name="connsiteX8" fmla="*/ 3771900 w 3771900"/>
              <a:gd name="connsiteY8" fmla="*/ 671233 h 671233"/>
              <a:gd name="connsiteX9" fmla="*/ 3771900 w 3771900"/>
              <a:gd name="connsiteY9" fmla="*/ 671233 h 671233"/>
              <a:gd name="connsiteX10" fmla="*/ 3195338 w 3771900"/>
              <a:gd name="connsiteY10" fmla="*/ 671233 h 671233"/>
              <a:gd name="connsiteX11" fmla="*/ 2694214 w 3771900"/>
              <a:gd name="connsiteY11" fmla="*/ 671233 h 671233"/>
              <a:gd name="connsiteX12" fmla="*/ 2268528 w 3771900"/>
              <a:gd name="connsiteY12" fmla="*/ 671233 h 671233"/>
              <a:gd name="connsiteX13" fmla="*/ 1691967 w 3771900"/>
              <a:gd name="connsiteY13" fmla="*/ 671233 h 671233"/>
              <a:gd name="connsiteX14" fmla="*/ 1228562 w 3771900"/>
              <a:gd name="connsiteY14" fmla="*/ 671233 h 671233"/>
              <a:gd name="connsiteX15" fmla="*/ 652000 w 3771900"/>
              <a:gd name="connsiteY15" fmla="*/ 671233 h 671233"/>
              <a:gd name="connsiteX16" fmla="*/ 0 w 3771900"/>
              <a:gd name="connsiteY16" fmla="*/ 671233 h 671233"/>
              <a:gd name="connsiteX17" fmla="*/ 0 w 3771900"/>
              <a:gd name="connsiteY17" fmla="*/ 671233 h 671233"/>
              <a:gd name="connsiteX18" fmla="*/ 0 w 3771900"/>
              <a:gd name="connsiteY18" fmla="*/ 111874 h 671233"/>
              <a:gd name="connsiteX19" fmla="*/ 111874 w 3771900"/>
              <a:gd name="connsiteY19" fmla="*/ 0 h 67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71900" h="671233" fill="none" extrusionOk="0">
                <a:moveTo>
                  <a:pt x="111874" y="0"/>
                </a:moveTo>
                <a:cubicBezTo>
                  <a:pt x="218684" y="-32137"/>
                  <a:pt x="433398" y="3640"/>
                  <a:pt x="596788" y="0"/>
                </a:cubicBezTo>
                <a:cubicBezTo>
                  <a:pt x="760178" y="-3640"/>
                  <a:pt x="938049" y="61466"/>
                  <a:pt x="1259110" y="0"/>
                </a:cubicBezTo>
                <a:cubicBezTo>
                  <a:pt x="1580171" y="-61466"/>
                  <a:pt x="1712714" y="12655"/>
                  <a:pt x="1850468" y="0"/>
                </a:cubicBezTo>
                <a:cubicBezTo>
                  <a:pt x="1988222" y="-12655"/>
                  <a:pt x="2200910" y="27396"/>
                  <a:pt x="2370864" y="0"/>
                </a:cubicBezTo>
                <a:cubicBezTo>
                  <a:pt x="2540818" y="-27396"/>
                  <a:pt x="2766469" y="10200"/>
                  <a:pt x="2962223" y="0"/>
                </a:cubicBezTo>
                <a:cubicBezTo>
                  <a:pt x="3157977" y="-10200"/>
                  <a:pt x="3462646" y="13818"/>
                  <a:pt x="3660026" y="0"/>
                </a:cubicBezTo>
                <a:cubicBezTo>
                  <a:pt x="3722900" y="-3346"/>
                  <a:pt x="3780765" y="59673"/>
                  <a:pt x="3771900" y="111874"/>
                </a:cubicBezTo>
                <a:cubicBezTo>
                  <a:pt x="3812457" y="342933"/>
                  <a:pt x="3744774" y="461200"/>
                  <a:pt x="3771900" y="671233"/>
                </a:cubicBezTo>
                <a:lnTo>
                  <a:pt x="3771900" y="671233"/>
                </a:lnTo>
                <a:cubicBezTo>
                  <a:pt x="3490585" y="681311"/>
                  <a:pt x="3394756" y="663405"/>
                  <a:pt x="3195338" y="671233"/>
                </a:cubicBezTo>
                <a:cubicBezTo>
                  <a:pt x="2995920" y="679061"/>
                  <a:pt x="2843204" y="669104"/>
                  <a:pt x="2694214" y="671233"/>
                </a:cubicBezTo>
                <a:cubicBezTo>
                  <a:pt x="2545224" y="673362"/>
                  <a:pt x="2379211" y="663905"/>
                  <a:pt x="2268528" y="671233"/>
                </a:cubicBezTo>
                <a:cubicBezTo>
                  <a:pt x="2157845" y="678561"/>
                  <a:pt x="1833470" y="630296"/>
                  <a:pt x="1691967" y="671233"/>
                </a:cubicBezTo>
                <a:cubicBezTo>
                  <a:pt x="1550464" y="712170"/>
                  <a:pt x="1418039" y="637914"/>
                  <a:pt x="1228562" y="671233"/>
                </a:cubicBezTo>
                <a:cubicBezTo>
                  <a:pt x="1039086" y="704552"/>
                  <a:pt x="928479" y="632067"/>
                  <a:pt x="652000" y="671233"/>
                </a:cubicBezTo>
                <a:cubicBezTo>
                  <a:pt x="375521" y="710399"/>
                  <a:pt x="218670" y="632144"/>
                  <a:pt x="0" y="671233"/>
                </a:cubicBezTo>
                <a:lnTo>
                  <a:pt x="0" y="671233"/>
                </a:lnTo>
                <a:cubicBezTo>
                  <a:pt x="-28907" y="471041"/>
                  <a:pt x="6122" y="325648"/>
                  <a:pt x="0" y="111874"/>
                </a:cubicBezTo>
                <a:cubicBezTo>
                  <a:pt x="-393" y="48807"/>
                  <a:pt x="66314" y="516"/>
                  <a:pt x="111874" y="0"/>
                </a:cubicBezTo>
                <a:close/>
              </a:path>
              <a:path w="3771900" h="671233" stroke="0" extrusionOk="0">
                <a:moveTo>
                  <a:pt x="111874" y="0"/>
                </a:moveTo>
                <a:cubicBezTo>
                  <a:pt x="242698" y="-52689"/>
                  <a:pt x="456998" y="64717"/>
                  <a:pt x="667751" y="0"/>
                </a:cubicBezTo>
                <a:cubicBezTo>
                  <a:pt x="878504" y="-64717"/>
                  <a:pt x="1028401" y="14240"/>
                  <a:pt x="1152665" y="0"/>
                </a:cubicBezTo>
                <a:cubicBezTo>
                  <a:pt x="1276929" y="-14240"/>
                  <a:pt x="1631613" y="30313"/>
                  <a:pt x="1814987" y="0"/>
                </a:cubicBezTo>
                <a:cubicBezTo>
                  <a:pt x="1998361" y="-30313"/>
                  <a:pt x="2103790" y="16975"/>
                  <a:pt x="2370864" y="0"/>
                </a:cubicBezTo>
                <a:cubicBezTo>
                  <a:pt x="2637938" y="-16975"/>
                  <a:pt x="2762974" y="17808"/>
                  <a:pt x="2926741" y="0"/>
                </a:cubicBezTo>
                <a:cubicBezTo>
                  <a:pt x="3090508" y="-17808"/>
                  <a:pt x="3336647" y="76151"/>
                  <a:pt x="3660026" y="0"/>
                </a:cubicBezTo>
                <a:cubicBezTo>
                  <a:pt x="3704205" y="-2696"/>
                  <a:pt x="3759036" y="62200"/>
                  <a:pt x="3771900" y="111874"/>
                </a:cubicBezTo>
                <a:cubicBezTo>
                  <a:pt x="3818098" y="248445"/>
                  <a:pt x="3718263" y="484699"/>
                  <a:pt x="3771900" y="671233"/>
                </a:cubicBezTo>
                <a:lnTo>
                  <a:pt x="3771900" y="671233"/>
                </a:lnTo>
                <a:cubicBezTo>
                  <a:pt x="3601205" y="732693"/>
                  <a:pt x="3460906" y="644705"/>
                  <a:pt x="3233057" y="671233"/>
                </a:cubicBezTo>
                <a:cubicBezTo>
                  <a:pt x="3005208" y="697761"/>
                  <a:pt x="2920437" y="652192"/>
                  <a:pt x="2694214" y="671233"/>
                </a:cubicBezTo>
                <a:cubicBezTo>
                  <a:pt x="2467991" y="690274"/>
                  <a:pt x="2345029" y="615309"/>
                  <a:pt x="2117652" y="671233"/>
                </a:cubicBezTo>
                <a:cubicBezTo>
                  <a:pt x="1890275" y="727157"/>
                  <a:pt x="1848099" y="638380"/>
                  <a:pt x="1691967" y="671233"/>
                </a:cubicBezTo>
                <a:cubicBezTo>
                  <a:pt x="1535835" y="704086"/>
                  <a:pt x="1360226" y="611371"/>
                  <a:pt x="1153124" y="671233"/>
                </a:cubicBezTo>
                <a:cubicBezTo>
                  <a:pt x="946022" y="731095"/>
                  <a:pt x="790467" y="610087"/>
                  <a:pt x="614281" y="671233"/>
                </a:cubicBezTo>
                <a:cubicBezTo>
                  <a:pt x="438095" y="732379"/>
                  <a:pt x="198385" y="606291"/>
                  <a:pt x="0" y="671233"/>
                </a:cubicBezTo>
                <a:lnTo>
                  <a:pt x="0" y="671233"/>
                </a:lnTo>
                <a:cubicBezTo>
                  <a:pt x="-51541" y="512294"/>
                  <a:pt x="14057" y="306030"/>
                  <a:pt x="0" y="111874"/>
                </a:cubicBezTo>
                <a:cubicBezTo>
                  <a:pt x="-1271" y="46265"/>
                  <a:pt x="58447" y="-1698"/>
                  <a:pt x="111874" y="0"/>
                </a:cubicBezTo>
                <a:close/>
              </a:path>
            </a:pathLst>
          </a:custGeom>
          <a:solidFill>
            <a:schemeClr val="accent5">
              <a:lumMod val="20000"/>
              <a:lumOff val="80000"/>
            </a:schemeClr>
          </a:solidFill>
          <a:ln>
            <a:solidFill>
              <a:schemeClr val="tx1"/>
            </a:solidFill>
            <a:prstDash val="sysDot"/>
            <a:extLst>
              <a:ext uri="{C807C97D-BFC1-408E-A445-0C87EB9F89A2}">
                <ask:lineSketchStyleProps xmlns:ask="http://schemas.microsoft.com/office/drawing/2018/sketchyshapes" sd="1219033472">
                  <a:prstGeom prst="round2Same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Bradley Hand" pitchFamily="2" charset="77"/>
              </a:rPr>
              <a:t>Infrastruktur, …</a:t>
            </a:r>
          </a:p>
        </p:txBody>
      </p:sp>
      <p:sp>
        <p:nvSpPr>
          <p:cNvPr id="16" name="Pfeil nach unten 15">
            <a:extLst>
              <a:ext uri="{FF2B5EF4-FFF2-40B4-BE49-F238E27FC236}">
                <a16:creationId xmlns:a16="http://schemas.microsoft.com/office/drawing/2014/main" id="{1E424D46-965E-6CCC-5094-47B81250DD2C}"/>
              </a:ext>
            </a:extLst>
          </p:cNvPr>
          <p:cNvSpPr/>
          <p:nvPr/>
        </p:nvSpPr>
        <p:spPr>
          <a:xfrm>
            <a:off x="8944804" y="2752460"/>
            <a:ext cx="484094" cy="1349845"/>
          </a:xfrm>
          <a:custGeom>
            <a:avLst/>
            <a:gdLst>
              <a:gd name="connsiteX0" fmla="*/ 0 w 484094"/>
              <a:gd name="connsiteY0" fmla="*/ 1107798 h 1349845"/>
              <a:gd name="connsiteX1" fmla="*/ 121024 w 484094"/>
              <a:gd name="connsiteY1" fmla="*/ 1107798 h 1349845"/>
              <a:gd name="connsiteX2" fmla="*/ 121024 w 484094"/>
              <a:gd name="connsiteY2" fmla="*/ 553899 h 1349845"/>
              <a:gd name="connsiteX3" fmla="*/ 121024 w 484094"/>
              <a:gd name="connsiteY3" fmla="*/ 0 h 1349845"/>
              <a:gd name="connsiteX4" fmla="*/ 363071 w 484094"/>
              <a:gd name="connsiteY4" fmla="*/ 0 h 1349845"/>
              <a:gd name="connsiteX5" fmla="*/ 363071 w 484094"/>
              <a:gd name="connsiteY5" fmla="*/ 520665 h 1349845"/>
              <a:gd name="connsiteX6" fmla="*/ 363071 w 484094"/>
              <a:gd name="connsiteY6" fmla="*/ 1107798 h 1349845"/>
              <a:gd name="connsiteX7" fmla="*/ 484094 w 484094"/>
              <a:gd name="connsiteY7" fmla="*/ 1107798 h 1349845"/>
              <a:gd name="connsiteX8" fmla="*/ 242047 w 484094"/>
              <a:gd name="connsiteY8" fmla="*/ 1349845 h 1349845"/>
              <a:gd name="connsiteX9" fmla="*/ 0 w 484094"/>
              <a:gd name="connsiteY9" fmla="*/ 1107798 h 13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94" h="1349845" fill="none" extrusionOk="0">
                <a:moveTo>
                  <a:pt x="0" y="1107798"/>
                </a:moveTo>
                <a:cubicBezTo>
                  <a:pt x="28861" y="1105290"/>
                  <a:pt x="77700" y="1112157"/>
                  <a:pt x="121024" y="1107798"/>
                </a:cubicBezTo>
                <a:cubicBezTo>
                  <a:pt x="126053" y="982470"/>
                  <a:pt x="112602" y="812342"/>
                  <a:pt x="121024" y="553899"/>
                </a:cubicBezTo>
                <a:cubicBezTo>
                  <a:pt x="129446" y="295456"/>
                  <a:pt x="130364" y="218717"/>
                  <a:pt x="121024" y="0"/>
                </a:cubicBezTo>
                <a:cubicBezTo>
                  <a:pt x="192106" y="-10618"/>
                  <a:pt x="251721" y="-9656"/>
                  <a:pt x="363071" y="0"/>
                </a:cubicBezTo>
                <a:cubicBezTo>
                  <a:pt x="378256" y="147518"/>
                  <a:pt x="372786" y="309564"/>
                  <a:pt x="363071" y="520665"/>
                </a:cubicBezTo>
                <a:cubicBezTo>
                  <a:pt x="353356" y="731767"/>
                  <a:pt x="367725" y="820486"/>
                  <a:pt x="363071" y="1107798"/>
                </a:cubicBezTo>
                <a:cubicBezTo>
                  <a:pt x="414114" y="1109232"/>
                  <a:pt x="436799" y="1103625"/>
                  <a:pt x="484094" y="1107798"/>
                </a:cubicBezTo>
                <a:cubicBezTo>
                  <a:pt x="368846" y="1208442"/>
                  <a:pt x="358215" y="1225865"/>
                  <a:pt x="242047" y="1349845"/>
                </a:cubicBezTo>
                <a:cubicBezTo>
                  <a:pt x="152281" y="1261431"/>
                  <a:pt x="71286" y="1164810"/>
                  <a:pt x="0" y="1107798"/>
                </a:cubicBezTo>
                <a:close/>
              </a:path>
              <a:path w="484094" h="1349845" stroke="0" extrusionOk="0">
                <a:moveTo>
                  <a:pt x="0" y="1107798"/>
                </a:moveTo>
                <a:cubicBezTo>
                  <a:pt x="41557" y="1106063"/>
                  <a:pt x="77434" y="1102492"/>
                  <a:pt x="121024" y="1107798"/>
                </a:cubicBezTo>
                <a:cubicBezTo>
                  <a:pt x="120409" y="1000768"/>
                  <a:pt x="107357" y="731492"/>
                  <a:pt x="121024" y="587133"/>
                </a:cubicBezTo>
                <a:cubicBezTo>
                  <a:pt x="134691" y="442775"/>
                  <a:pt x="117057" y="175074"/>
                  <a:pt x="121024" y="0"/>
                </a:cubicBezTo>
                <a:cubicBezTo>
                  <a:pt x="180075" y="-308"/>
                  <a:pt x="298351" y="-9774"/>
                  <a:pt x="363071" y="0"/>
                </a:cubicBezTo>
                <a:cubicBezTo>
                  <a:pt x="374068" y="157843"/>
                  <a:pt x="351042" y="286971"/>
                  <a:pt x="363071" y="542821"/>
                </a:cubicBezTo>
                <a:cubicBezTo>
                  <a:pt x="375100" y="798671"/>
                  <a:pt x="345073" y="920538"/>
                  <a:pt x="363071" y="1107798"/>
                </a:cubicBezTo>
                <a:cubicBezTo>
                  <a:pt x="388680" y="1112593"/>
                  <a:pt x="424189" y="1105364"/>
                  <a:pt x="484094" y="1107798"/>
                </a:cubicBezTo>
                <a:cubicBezTo>
                  <a:pt x="424710" y="1176498"/>
                  <a:pt x="329891" y="1260619"/>
                  <a:pt x="242047" y="1349845"/>
                </a:cubicBezTo>
                <a:cubicBezTo>
                  <a:pt x="109242" y="1240704"/>
                  <a:pt x="62852" y="1170832"/>
                  <a:pt x="0" y="1107798"/>
                </a:cubicBezTo>
                <a:close/>
              </a:path>
            </a:pathLst>
          </a:custGeom>
          <a:solidFill>
            <a:schemeClr val="bg1"/>
          </a:solidFill>
          <a:ln>
            <a:solidFill>
              <a:schemeClr val="accent5"/>
            </a:solidFill>
            <a:prstDash val="dash"/>
            <a:extLst>
              <a:ext uri="{C807C97D-BFC1-408E-A445-0C87EB9F89A2}">
                <ask:lineSketchStyleProps xmlns:ask="http://schemas.microsoft.com/office/drawing/2018/sketchyshapes" sd="1219033472">
                  <a:prstGeom prst="down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sz="1200" dirty="0">
                <a:solidFill>
                  <a:schemeClr val="accent5"/>
                </a:solidFill>
                <a:latin typeface="Bradley Hand" pitchFamily="2" charset="77"/>
              </a:rPr>
              <a:t>Feedback</a:t>
            </a:r>
          </a:p>
        </p:txBody>
      </p:sp>
    </p:spTree>
    <p:extLst>
      <p:ext uri="{BB962C8B-B14F-4D97-AF65-F5344CB8AC3E}">
        <p14:creationId xmlns:p14="http://schemas.microsoft.com/office/powerpoint/2010/main" val="2152613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359C1-4DD1-A34C-A300-BCFF4B78A0F7}"/>
              </a:ext>
            </a:extLst>
          </p:cNvPr>
          <p:cNvSpPr>
            <a:spLocks noGrp="1"/>
          </p:cNvSpPr>
          <p:nvPr>
            <p:ph type="title"/>
          </p:nvPr>
        </p:nvSpPr>
        <p:spPr/>
        <p:txBody>
          <a:bodyPr/>
          <a:lstStyle/>
          <a:p>
            <a:r>
              <a:rPr lang="de-DE" dirty="0"/>
              <a:t>Ausblick</a:t>
            </a:r>
          </a:p>
        </p:txBody>
      </p:sp>
      <p:sp>
        <p:nvSpPr>
          <p:cNvPr id="3" name="Textplatzhalter 2">
            <a:extLst>
              <a:ext uri="{FF2B5EF4-FFF2-40B4-BE49-F238E27FC236}">
                <a16:creationId xmlns:a16="http://schemas.microsoft.com/office/drawing/2014/main" id="{96ED9DF5-7336-9448-A520-2456EEDCCEE4}"/>
              </a:ext>
            </a:extLst>
          </p:cNvPr>
          <p:cNvSpPr>
            <a:spLocks noGrp="1"/>
          </p:cNvSpPr>
          <p:nvPr>
            <p:ph type="body" sz="quarter" idx="32"/>
          </p:nvPr>
        </p:nvSpPr>
        <p:spPr/>
        <p:txBody>
          <a:bodyPr/>
          <a:lstStyle/>
          <a:p>
            <a:r>
              <a:rPr lang="de-DE" dirty="0"/>
              <a:t>Auf die Module Cloud-native Programmierung und Cloud-native Architekturen</a:t>
            </a:r>
          </a:p>
        </p:txBody>
      </p:sp>
      <p:graphicFrame>
        <p:nvGraphicFramePr>
          <p:cNvPr id="6" name="Inhaltsplatzhalter 5">
            <a:extLst>
              <a:ext uri="{FF2B5EF4-FFF2-40B4-BE49-F238E27FC236}">
                <a16:creationId xmlns:a16="http://schemas.microsoft.com/office/drawing/2014/main" id="{5944F489-078C-C142-AA0E-CB6BC4B11144}"/>
              </a:ext>
            </a:extLst>
          </p:cNvPr>
          <p:cNvGraphicFramePr>
            <a:graphicFrameLocks noGrp="1"/>
          </p:cNvGraphicFramePr>
          <p:nvPr>
            <p:ph idx="1"/>
            <p:extLst>
              <p:ext uri="{D42A27DB-BD31-4B8C-83A1-F6EECF244321}">
                <p14:modId xmlns:p14="http://schemas.microsoft.com/office/powerpoint/2010/main" val="927353048"/>
              </p:ext>
            </p:extLst>
          </p:nvPr>
        </p:nvGraphicFramePr>
        <p:xfrm>
          <a:off x="766299" y="2177968"/>
          <a:ext cx="8529120" cy="4223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liennummernplatzhalter 4">
            <a:extLst>
              <a:ext uri="{FF2B5EF4-FFF2-40B4-BE49-F238E27FC236}">
                <a16:creationId xmlns:a16="http://schemas.microsoft.com/office/drawing/2014/main" id="{3057FF66-05D9-6B4C-BDD9-70BB920EB18F}"/>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7" name="Textfeld 6">
            <a:extLst>
              <a:ext uri="{FF2B5EF4-FFF2-40B4-BE49-F238E27FC236}">
                <a16:creationId xmlns:a16="http://schemas.microsoft.com/office/drawing/2014/main" id="{A6DF5A16-CC39-934D-A9C5-42668DC111AC}"/>
              </a:ext>
            </a:extLst>
          </p:cNvPr>
          <p:cNvSpPr txBox="1"/>
          <p:nvPr/>
        </p:nvSpPr>
        <p:spPr>
          <a:xfrm>
            <a:off x="-19285" y="5080559"/>
            <a:ext cx="1571167" cy="769441"/>
          </a:xfrm>
          <a:prstGeom prst="rect">
            <a:avLst/>
          </a:prstGeom>
          <a:noFill/>
        </p:spPr>
        <p:txBody>
          <a:bodyPr wrap="square" rtlCol="0">
            <a:spAutoFit/>
          </a:bodyPr>
          <a:lstStyle/>
          <a:p>
            <a:pPr algn="r"/>
            <a:r>
              <a:rPr lang="de-DE" sz="1600" b="1" dirty="0">
                <a:latin typeface="Bradley Hand" pitchFamily="2" charset="77"/>
              </a:rPr>
              <a:t>Unit 02</a:t>
            </a:r>
          </a:p>
          <a:p>
            <a:pPr algn="r"/>
            <a:r>
              <a:rPr lang="de-DE" sz="1400" dirty="0">
                <a:latin typeface="Bradley Hand" pitchFamily="2" charset="77"/>
              </a:rPr>
              <a:t>(u.a. </a:t>
            </a:r>
            <a:r>
              <a:rPr lang="de-DE" sz="1400" dirty="0" err="1">
                <a:latin typeface="Bradley Hand" pitchFamily="2" charset="77"/>
              </a:rPr>
              <a:t>Deployment</a:t>
            </a:r>
            <a:endParaRPr lang="de-DE" sz="1400" dirty="0">
              <a:latin typeface="Bradley Hand" pitchFamily="2" charset="77"/>
            </a:endParaRPr>
          </a:p>
          <a:p>
            <a:pPr algn="r"/>
            <a:r>
              <a:rPr lang="de-DE" sz="1400" dirty="0">
                <a:latin typeface="Bradley Hand" pitchFamily="2" charset="77"/>
              </a:rPr>
              <a:t>Pipelines)</a:t>
            </a:r>
          </a:p>
        </p:txBody>
      </p:sp>
      <p:sp>
        <p:nvSpPr>
          <p:cNvPr id="8" name="Textfeld 7">
            <a:extLst>
              <a:ext uri="{FF2B5EF4-FFF2-40B4-BE49-F238E27FC236}">
                <a16:creationId xmlns:a16="http://schemas.microsoft.com/office/drawing/2014/main" id="{C0AFDD82-579C-704B-8E4B-C4D575C98349}"/>
              </a:ext>
            </a:extLst>
          </p:cNvPr>
          <p:cNvSpPr txBox="1"/>
          <p:nvPr/>
        </p:nvSpPr>
        <p:spPr>
          <a:xfrm>
            <a:off x="833920" y="3274196"/>
            <a:ext cx="1354975" cy="769441"/>
          </a:xfrm>
          <a:prstGeom prst="rect">
            <a:avLst/>
          </a:prstGeom>
          <a:noFill/>
        </p:spPr>
        <p:txBody>
          <a:bodyPr wrap="square" rtlCol="0">
            <a:spAutoFit/>
          </a:bodyPr>
          <a:lstStyle/>
          <a:p>
            <a:pPr algn="r"/>
            <a:r>
              <a:rPr lang="de-DE" sz="1600" b="1" dirty="0">
                <a:latin typeface="Bradley Hand" pitchFamily="2" charset="77"/>
              </a:rPr>
              <a:t>Unit 03</a:t>
            </a:r>
          </a:p>
          <a:p>
            <a:pPr algn="r"/>
            <a:r>
              <a:rPr lang="de-DE" sz="1400" dirty="0">
                <a:latin typeface="Bradley Hand" pitchFamily="2" charset="77"/>
              </a:rPr>
              <a:t>(u.a. </a:t>
            </a:r>
            <a:r>
              <a:rPr lang="de-DE" sz="1400" dirty="0" err="1">
                <a:latin typeface="Bradley Hand" pitchFamily="2" charset="77"/>
              </a:rPr>
              <a:t>IaaS</a:t>
            </a:r>
            <a:r>
              <a:rPr lang="de-DE" sz="1400" dirty="0">
                <a:latin typeface="Bradley Hand" pitchFamily="2" charset="77"/>
              </a:rPr>
              <a:t> </a:t>
            </a:r>
            <a:r>
              <a:rPr lang="de-DE" sz="1400" dirty="0" err="1">
                <a:latin typeface="Bradley Hand" pitchFamily="2" charset="77"/>
              </a:rPr>
              <a:t>Provisioning</a:t>
            </a:r>
            <a:r>
              <a:rPr lang="de-DE" sz="1400" dirty="0">
                <a:latin typeface="Bradley Hand" pitchFamily="2" charset="77"/>
              </a:rPr>
              <a:t>)</a:t>
            </a:r>
          </a:p>
        </p:txBody>
      </p:sp>
      <p:sp>
        <p:nvSpPr>
          <p:cNvPr id="9" name="Textfeld 8">
            <a:extLst>
              <a:ext uri="{FF2B5EF4-FFF2-40B4-BE49-F238E27FC236}">
                <a16:creationId xmlns:a16="http://schemas.microsoft.com/office/drawing/2014/main" id="{EC8080F1-170B-0841-BE92-064354152DDB}"/>
              </a:ext>
            </a:extLst>
          </p:cNvPr>
          <p:cNvSpPr txBox="1"/>
          <p:nvPr/>
        </p:nvSpPr>
        <p:spPr>
          <a:xfrm>
            <a:off x="3832706" y="1595297"/>
            <a:ext cx="2396305" cy="553998"/>
          </a:xfrm>
          <a:prstGeom prst="rect">
            <a:avLst/>
          </a:prstGeom>
          <a:noFill/>
        </p:spPr>
        <p:txBody>
          <a:bodyPr wrap="square" rtlCol="0">
            <a:spAutoFit/>
          </a:bodyPr>
          <a:lstStyle/>
          <a:p>
            <a:pPr algn="ctr"/>
            <a:r>
              <a:rPr lang="de-DE" sz="1600" b="1" dirty="0">
                <a:latin typeface="Bradley Hand" pitchFamily="2" charset="77"/>
              </a:rPr>
              <a:t>Unit 04 und 06</a:t>
            </a:r>
          </a:p>
          <a:p>
            <a:pPr algn="ctr"/>
            <a:r>
              <a:rPr lang="de-DE" sz="1400" dirty="0">
                <a:latin typeface="Bradley Hand" pitchFamily="2" charset="77"/>
              </a:rPr>
              <a:t>(u.a. Container und </a:t>
            </a:r>
            <a:r>
              <a:rPr lang="de-DE" sz="1400" dirty="0" err="1">
                <a:latin typeface="Bradley Hand" pitchFamily="2" charset="77"/>
              </a:rPr>
              <a:t>FaaS</a:t>
            </a:r>
            <a:r>
              <a:rPr lang="de-DE" sz="1400" dirty="0">
                <a:latin typeface="Bradley Hand" pitchFamily="2" charset="77"/>
              </a:rPr>
              <a:t>)</a:t>
            </a:r>
          </a:p>
        </p:txBody>
      </p:sp>
      <p:sp>
        <p:nvSpPr>
          <p:cNvPr id="10" name="Textfeld 9">
            <a:extLst>
              <a:ext uri="{FF2B5EF4-FFF2-40B4-BE49-F238E27FC236}">
                <a16:creationId xmlns:a16="http://schemas.microsoft.com/office/drawing/2014/main" id="{B69C762E-B324-7246-AE82-99C2CAA6CA43}"/>
              </a:ext>
            </a:extLst>
          </p:cNvPr>
          <p:cNvSpPr txBox="1"/>
          <p:nvPr/>
        </p:nvSpPr>
        <p:spPr>
          <a:xfrm>
            <a:off x="7915244" y="3381918"/>
            <a:ext cx="1546168" cy="553998"/>
          </a:xfrm>
          <a:prstGeom prst="rect">
            <a:avLst/>
          </a:prstGeom>
          <a:noFill/>
        </p:spPr>
        <p:txBody>
          <a:bodyPr wrap="square" rtlCol="0">
            <a:spAutoFit/>
          </a:bodyPr>
          <a:lstStyle/>
          <a:p>
            <a:r>
              <a:rPr lang="de-DE" sz="1600" b="1" dirty="0">
                <a:latin typeface="Bradley Hand" pitchFamily="2" charset="77"/>
              </a:rPr>
              <a:t>Unit 05</a:t>
            </a:r>
          </a:p>
          <a:p>
            <a:r>
              <a:rPr lang="de-DE" sz="1400" dirty="0">
                <a:latin typeface="Bradley Hand" pitchFamily="2" charset="77"/>
              </a:rPr>
              <a:t>(u.a. </a:t>
            </a:r>
            <a:r>
              <a:rPr lang="de-DE" sz="1400" dirty="0" err="1">
                <a:latin typeface="Bradley Hand" pitchFamily="2" charset="77"/>
              </a:rPr>
              <a:t>Kubernetes</a:t>
            </a:r>
            <a:r>
              <a:rPr lang="de-DE" sz="1400" dirty="0">
                <a:latin typeface="Bradley Hand" pitchFamily="2" charset="77"/>
              </a:rPr>
              <a:t>)</a:t>
            </a:r>
          </a:p>
        </p:txBody>
      </p:sp>
      <p:sp>
        <p:nvSpPr>
          <p:cNvPr id="12" name="Textfeld 11">
            <a:extLst>
              <a:ext uri="{FF2B5EF4-FFF2-40B4-BE49-F238E27FC236}">
                <a16:creationId xmlns:a16="http://schemas.microsoft.com/office/drawing/2014/main" id="{65C125A7-845D-0A4F-9239-9602237614F4}"/>
              </a:ext>
            </a:extLst>
          </p:cNvPr>
          <p:cNvSpPr txBox="1"/>
          <p:nvPr/>
        </p:nvSpPr>
        <p:spPr>
          <a:xfrm>
            <a:off x="8655079" y="4999871"/>
            <a:ext cx="1612666" cy="738664"/>
          </a:xfrm>
          <a:prstGeom prst="rect">
            <a:avLst/>
          </a:prstGeom>
          <a:noFill/>
        </p:spPr>
        <p:txBody>
          <a:bodyPr wrap="square" rtlCol="0">
            <a:spAutoFit/>
          </a:bodyPr>
          <a:lstStyle/>
          <a:p>
            <a:r>
              <a:rPr lang="de-DE" sz="1400" b="1" i="1" dirty="0">
                <a:solidFill>
                  <a:schemeClr val="tx1">
                    <a:lumMod val="50000"/>
                    <a:lumOff val="50000"/>
                  </a:schemeClr>
                </a:solidFill>
                <a:latin typeface="Bradley Hand" pitchFamily="2" charset="77"/>
              </a:rPr>
              <a:t>Modul</a:t>
            </a:r>
          </a:p>
          <a:p>
            <a:r>
              <a:rPr lang="de-DE" sz="1400" i="1" dirty="0">
                <a:solidFill>
                  <a:schemeClr val="tx1">
                    <a:lumMod val="50000"/>
                    <a:lumOff val="50000"/>
                  </a:schemeClr>
                </a:solidFill>
                <a:latin typeface="Bradley Hand" pitchFamily="2" charset="77"/>
              </a:rPr>
              <a:t>Cloud-native Architekturen</a:t>
            </a:r>
            <a:endParaRPr lang="de-DE" sz="1200" i="1" dirty="0">
              <a:solidFill>
                <a:schemeClr val="tx1">
                  <a:lumMod val="50000"/>
                  <a:lumOff val="50000"/>
                </a:schemeClr>
              </a:solidFill>
              <a:latin typeface="Bradley Hand" pitchFamily="2" charset="77"/>
            </a:endParaRPr>
          </a:p>
        </p:txBody>
      </p:sp>
    </p:spTree>
    <p:extLst>
      <p:ext uri="{BB962C8B-B14F-4D97-AF65-F5344CB8AC3E}">
        <p14:creationId xmlns:p14="http://schemas.microsoft.com/office/powerpoint/2010/main" val="3688998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17</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2636945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190460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2 + 4</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Cloud Computing und Cloud-native</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3"/>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1" y="1652109"/>
            <a:ext cx="4323556" cy="3585597"/>
          </a:xfrm>
          <a:prstGeom prst="rect">
            <a:avLst/>
          </a:prstGeom>
          <a:noFill/>
        </p:spPr>
        <p:txBody>
          <a:bodyPr wrap="none" rtlCol="0">
            <a:spAutoFit/>
          </a:bodyPr>
          <a:lstStyle/>
          <a:p>
            <a:pPr>
              <a:spcAft>
                <a:spcPts val="600"/>
              </a:spcAft>
            </a:pPr>
            <a:r>
              <a:rPr lang="de-DE" sz="1600" b="1" dirty="0"/>
              <a:t>2 Cloud Computing</a:t>
            </a:r>
            <a:endParaRPr lang="de-DE" sz="1600" dirty="0"/>
          </a:p>
          <a:p>
            <a:pPr>
              <a:spcBef>
                <a:spcPts val="600"/>
              </a:spcBef>
            </a:pPr>
            <a:r>
              <a:rPr lang="de-DE" sz="1400" b="1" dirty="0"/>
              <a:t>2.1 Service Modelle</a:t>
            </a:r>
          </a:p>
          <a:p>
            <a:pPr marL="285750" indent="-285750">
              <a:buFont typeface="Arial" panose="020B0604020202020204" pitchFamily="34" charset="0"/>
              <a:buChar char="•"/>
            </a:pPr>
            <a:r>
              <a:rPr lang="de-DE" sz="1400" dirty="0"/>
              <a:t>Infrastructure </a:t>
            </a:r>
            <a:r>
              <a:rPr lang="de-DE" sz="1400" dirty="0" err="1"/>
              <a:t>as</a:t>
            </a:r>
            <a:r>
              <a:rPr lang="de-DE" sz="1400" dirty="0"/>
              <a:t> a Service (IaaS)</a:t>
            </a:r>
          </a:p>
          <a:p>
            <a:pPr marL="285750" indent="-285750">
              <a:buFont typeface="Arial" panose="020B0604020202020204" pitchFamily="34" charset="0"/>
              <a:buChar char="•"/>
            </a:pPr>
            <a:r>
              <a:rPr lang="de-DE" sz="1400" dirty="0" err="1"/>
              <a:t>Platform</a:t>
            </a:r>
            <a:r>
              <a:rPr lang="de-DE" sz="1400" dirty="0"/>
              <a:t> </a:t>
            </a:r>
            <a:r>
              <a:rPr lang="de-DE" sz="1400" dirty="0" err="1"/>
              <a:t>as</a:t>
            </a:r>
            <a:r>
              <a:rPr lang="de-DE" sz="1400" dirty="0"/>
              <a:t> a Service (PaaS)</a:t>
            </a:r>
          </a:p>
          <a:p>
            <a:pPr marL="285750" indent="-285750">
              <a:buFont typeface="Arial" panose="020B0604020202020204" pitchFamily="34" charset="0"/>
              <a:buChar char="•"/>
            </a:pPr>
            <a:r>
              <a:rPr lang="de-DE" sz="1400" dirty="0"/>
              <a:t>Software </a:t>
            </a:r>
            <a:r>
              <a:rPr lang="de-DE" sz="1400" dirty="0" err="1"/>
              <a:t>as</a:t>
            </a:r>
            <a:r>
              <a:rPr lang="de-DE" sz="1400" dirty="0"/>
              <a:t> a Service (SaaS)</a:t>
            </a:r>
          </a:p>
          <a:p>
            <a:pPr>
              <a:spcBef>
                <a:spcPts val="600"/>
              </a:spcBef>
            </a:pPr>
            <a:r>
              <a:rPr lang="de-DE" sz="1400" b="1" dirty="0"/>
              <a:t>2.2 Cloud-Ökonomie</a:t>
            </a:r>
          </a:p>
          <a:p>
            <a:pPr marL="285750" indent="-285750">
              <a:buFont typeface="Arial" panose="020B0604020202020204" pitchFamily="34" charset="0"/>
              <a:buChar char="•"/>
            </a:pPr>
            <a:r>
              <a:rPr lang="de-DE" sz="1400" dirty="0"/>
              <a:t>Eignung von unterschiedlichen Arten von Workloads</a:t>
            </a:r>
          </a:p>
          <a:p>
            <a:pPr marL="285750" indent="-285750">
              <a:buFont typeface="Arial" panose="020B0604020202020204" pitchFamily="34" charset="0"/>
              <a:buChar char="•"/>
            </a:pPr>
            <a:r>
              <a:rPr lang="de-DE" sz="1400" dirty="0"/>
              <a:t>Effekt von Zuteilungsdauer und Ressourcengröße</a:t>
            </a:r>
            <a:endParaRPr lang="de-DE" sz="1600" dirty="0"/>
          </a:p>
          <a:p>
            <a:pPr>
              <a:spcBef>
                <a:spcPts val="600"/>
              </a:spcBef>
            </a:pPr>
            <a:r>
              <a:rPr lang="de-DE" sz="1400" b="1" dirty="0"/>
              <a:t>2.3 Entwicklung der letzten Jahre</a:t>
            </a:r>
          </a:p>
          <a:p>
            <a:endParaRPr lang="de-DE" sz="1600" b="1" dirty="0"/>
          </a:p>
          <a:p>
            <a:pPr>
              <a:spcAft>
                <a:spcPts val="600"/>
              </a:spcAft>
            </a:pPr>
            <a:r>
              <a:rPr lang="de-DE" sz="1600" b="1" dirty="0"/>
              <a:t>4 Cloud-native</a:t>
            </a:r>
          </a:p>
          <a:p>
            <a:pPr marL="285750" indent="-285750">
              <a:buFont typeface="Arial" panose="020B0604020202020204" pitchFamily="34" charset="0"/>
              <a:buChar char="•"/>
            </a:pPr>
            <a:r>
              <a:rPr lang="de-DE" sz="1400" dirty="0"/>
              <a:t>Definitionen in Industrie und Forschung</a:t>
            </a:r>
          </a:p>
          <a:p>
            <a:pPr marL="285750" indent="-285750">
              <a:buFont typeface="Arial" panose="020B0604020202020204" pitchFamily="34" charset="0"/>
              <a:buChar char="•"/>
            </a:pPr>
            <a:r>
              <a:rPr lang="de-DE" sz="1400" dirty="0"/>
              <a:t>Die Cloud-native Definition dieses Buchs</a:t>
            </a:r>
          </a:p>
          <a:p>
            <a:pPr marL="285750" indent="-285750">
              <a:buFont typeface="Arial" panose="020B0604020202020204" pitchFamily="34" charset="0"/>
              <a:buChar char="•"/>
            </a:pPr>
            <a:r>
              <a:rPr lang="de-DE" sz="1400" dirty="0"/>
              <a:t>Zusammenfassung und Ausblick auf Teil II bis IV</a:t>
            </a:r>
          </a:p>
        </p:txBody>
      </p:sp>
    </p:spTree>
    <p:extLst>
      <p:ext uri="{BB962C8B-B14F-4D97-AF65-F5344CB8AC3E}">
        <p14:creationId xmlns:p14="http://schemas.microsoft.com/office/powerpoint/2010/main" val="304759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46103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ud computing - Kostenlose multimedia Icons">
            <a:extLst>
              <a:ext uri="{FF2B5EF4-FFF2-40B4-BE49-F238E27FC236}">
                <a16:creationId xmlns:a16="http://schemas.microsoft.com/office/drawing/2014/main" id="{80B6046D-A189-09FD-CE80-BA567C48FB70}"/>
              </a:ext>
            </a:extLst>
          </p:cNvPr>
          <p:cNvPicPr>
            <a:picLocks noChangeAspect="1" noChangeArrowheads="1"/>
          </p:cNvPicPr>
          <p:nvPr/>
        </p:nvPicPr>
        <p:blipFill>
          <a:blip r:embed="rId2">
            <a:duotone>
              <a:schemeClr val="bg2">
                <a:shade val="45000"/>
                <a:satMod val="135000"/>
              </a:schemeClr>
              <a:prstClr val="white"/>
            </a:duotone>
            <a:alphaModFix amt="43000"/>
            <a:extLst>
              <a:ext uri="{28A0092B-C50C-407E-A947-70E740481C1C}">
                <a14:useLocalDpi xmlns:a14="http://schemas.microsoft.com/office/drawing/2010/main" val="0"/>
              </a:ext>
            </a:extLst>
          </a:blip>
          <a:srcRect/>
          <a:stretch>
            <a:fillRect/>
          </a:stretch>
        </p:blipFill>
        <p:spPr bwMode="auto">
          <a:xfrm>
            <a:off x="6509443" y="1652954"/>
            <a:ext cx="3120557" cy="3120557"/>
          </a:xfrm>
          <a:prstGeom prst="rect">
            <a:avLst/>
          </a:prstGeom>
          <a:noFill/>
          <a:effectLst>
            <a:outerShdw blurRad="50800" dist="38100" dir="2700000" algn="tl" rotWithShape="0">
              <a:prstClr val="black">
                <a:alpha val="40805"/>
              </a:prst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dirty="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1999" y="1652954"/>
            <a:ext cx="5451089" cy="4524010"/>
          </a:xfrm>
        </p:spPr>
        <p:txBody>
          <a:bodyPr lIns="180000" tIns="180000" rIns="180000" bIns="180000"/>
          <a:lstStyle/>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Cloud Computing</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Cloud-Ökonomie (Crash-Kurs)</a:t>
            </a:r>
          </a:p>
          <a:p>
            <a:pPr lvl="0">
              <a:buFont typeface="Courier New" panose="02070309020205020404" pitchFamily="49" charset="0"/>
              <a:buChar char="o"/>
            </a:pPr>
            <a:r>
              <a:rPr lang="de-DE" sz="2800" dirty="0">
                <a:solidFill>
                  <a:schemeClr val="bg1">
                    <a:lumMod val="50000"/>
                  </a:schemeClr>
                </a:solidFill>
                <a:ea typeface="Roboto Thin" panose="02000000000000000000" pitchFamily="2" charset="0"/>
              </a:rPr>
              <a:t>Eine kurze Geschichte der Cloud</a:t>
            </a:r>
          </a:p>
          <a:p>
            <a:pPr lvl="0">
              <a:buFont typeface="Courier New" panose="02070309020205020404" pitchFamily="49" charset="0"/>
              <a:buChar char="o"/>
            </a:pPr>
            <a:r>
              <a:rPr lang="de-DE" sz="2800" b="1" dirty="0">
                <a:solidFill>
                  <a:schemeClr val="accent5"/>
                </a:solidFill>
                <a:ea typeface="Roboto Thin" panose="02000000000000000000" pitchFamily="2" charset="0"/>
              </a:rPr>
              <a:t>Implikationen für die Entwicklung und den Betrieb von Cloud-nativen Anwendungen und Dienste</a:t>
            </a:r>
          </a:p>
        </p:txBody>
      </p:sp>
    </p:spTree>
    <p:extLst>
      <p:ext uri="{BB962C8B-B14F-4D97-AF65-F5344CB8AC3E}">
        <p14:creationId xmlns:p14="http://schemas.microsoft.com/office/powerpoint/2010/main" val="46024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10582-0DA4-814B-9287-E8C675BE3441}"/>
              </a:ext>
            </a:extLst>
          </p:cNvPr>
          <p:cNvSpPr>
            <a:spLocks noGrp="1"/>
          </p:cNvSpPr>
          <p:nvPr>
            <p:ph type="title"/>
          </p:nvPr>
        </p:nvSpPr>
        <p:spPr>
          <a:xfrm>
            <a:off x="432000" y="432000"/>
            <a:ext cx="9198116" cy="432000"/>
          </a:xfrm>
        </p:spPr>
        <p:txBody>
          <a:bodyPr anchor="ctr">
            <a:normAutofit/>
          </a:bodyPr>
          <a:lstStyle/>
          <a:p>
            <a:r>
              <a:rPr lang="de-DE" sz="3000"/>
              <a:t>Der  Begriff  „Cloud-native“</a:t>
            </a:r>
          </a:p>
        </p:txBody>
      </p:sp>
      <p:sp>
        <p:nvSpPr>
          <p:cNvPr id="12" name="Text Placeholder 2">
            <a:extLst>
              <a:ext uri="{FF2B5EF4-FFF2-40B4-BE49-F238E27FC236}">
                <a16:creationId xmlns:a16="http://schemas.microsoft.com/office/drawing/2014/main" id="{96FF1567-3A01-458E-A72D-AE9586D8F8D2}"/>
              </a:ext>
            </a:extLst>
          </p:cNvPr>
          <p:cNvSpPr>
            <a:spLocks noGrp="1"/>
          </p:cNvSpPr>
          <p:nvPr>
            <p:ph type="body" sz="quarter" idx="32"/>
          </p:nvPr>
        </p:nvSpPr>
        <p:spPr>
          <a:xfrm>
            <a:off x="431801" y="1008000"/>
            <a:ext cx="9198116" cy="360000"/>
          </a:xfrm>
        </p:spPr>
        <p:txBody>
          <a:bodyPr/>
          <a:lstStyle/>
          <a:p>
            <a:r>
              <a:rPr lang="en-US" dirty="0" err="1"/>
              <a:t>Im</a:t>
            </a:r>
            <a:r>
              <a:rPr lang="en-US" dirty="0"/>
              <a:t> </a:t>
            </a:r>
            <a:r>
              <a:rPr lang="en-US" dirty="0" err="1"/>
              <a:t>Verlaufe</a:t>
            </a:r>
            <a:r>
              <a:rPr lang="en-US" dirty="0"/>
              <a:t> der Zeit</a:t>
            </a:r>
          </a:p>
        </p:txBody>
      </p:sp>
      <p:pic>
        <p:nvPicPr>
          <p:cNvPr id="7" name="Grafik 6">
            <a:extLst>
              <a:ext uri="{FF2B5EF4-FFF2-40B4-BE49-F238E27FC236}">
                <a16:creationId xmlns:a16="http://schemas.microsoft.com/office/drawing/2014/main" id="{F5C9C69A-5D6B-3B49-AC1D-4A8B71131853}"/>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431801" y="1876116"/>
            <a:ext cx="9198116" cy="3266917"/>
          </a:xfrm>
          <a:prstGeom prst="rect">
            <a:avLst/>
          </a:prstGeom>
          <a:noFill/>
        </p:spPr>
      </p:pic>
      <p:sp>
        <p:nvSpPr>
          <p:cNvPr id="3" name="Foliennummernplatzhalter 2">
            <a:extLst>
              <a:ext uri="{FF2B5EF4-FFF2-40B4-BE49-F238E27FC236}">
                <a16:creationId xmlns:a16="http://schemas.microsoft.com/office/drawing/2014/main" id="{D13D580A-70DC-4645-BBF7-A640A9AE260E}"/>
              </a:ext>
            </a:extLst>
          </p:cNvPr>
          <p:cNvSpPr>
            <a:spLocks noGrp="1"/>
          </p:cNvSpPr>
          <p:nvPr>
            <p:ph type="sldNum" sz="quarter" idx="33"/>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6</a:t>
            </a:fld>
            <a:endParaRPr lang="de-DE" noProof="0"/>
          </a:p>
        </p:txBody>
      </p:sp>
      <p:sp>
        <p:nvSpPr>
          <p:cNvPr id="8" name="Textfeld 7">
            <a:extLst>
              <a:ext uri="{FF2B5EF4-FFF2-40B4-BE49-F238E27FC236}">
                <a16:creationId xmlns:a16="http://schemas.microsoft.com/office/drawing/2014/main" id="{B370DDEA-CFE9-444E-9ACE-DCB3AB13ED03}"/>
              </a:ext>
            </a:extLst>
          </p:cNvPr>
          <p:cNvSpPr txBox="1"/>
          <p:nvPr/>
        </p:nvSpPr>
        <p:spPr>
          <a:xfrm>
            <a:off x="4878002" y="4235915"/>
            <a:ext cx="704039" cy="307777"/>
          </a:xfrm>
          <a:prstGeom prst="rect">
            <a:avLst/>
          </a:prstGeom>
          <a:noFill/>
        </p:spPr>
        <p:txBody>
          <a:bodyPr wrap="none" rtlCol="0">
            <a:spAutoFit/>
          </a:bodyPr>
          <a:lstStyle/>
          <a:p>
            <a:r>
              <a:rPr lang="de-DE" sz="1400" i="1" dirty="0">
                <a:solidFill>
                  <a:schemeClr val="accent5"/>
                </a:solidFill>
                <a:latin typeface="Bradley Hand" pitchFamily="2" charset="77"/>
              </a:rPr>
              <a:t>Docker</a:t>
            </a:r>
          </a:p>
        </p:txBody>
      </p:sp>
      <p:sp>
        <p:nvSpPr>
          <p:cNvPr id="10" name="Textfeld 9">
            <a:extLst>
              <a:ext uri="{FF2B5EF4-FFF2-40B4-BE49-F238E27FC236}">
                <a16:creationId xmlns:a16="http://schemas.microsoft.com/office/drawing/2014/main" id="{47302147-DA69-0541-9A38-2E5CE790DE92}"/>
              </a:ext>
            </a:extLst>
          </p:cNvPr>
          <p:cNvSpPr txBox="1"/>
          <p:nvPr/>
        </p:nvSpPr>
        <p:spPr>
          <a:xfrm>
            <a:off x="3188624" y="5143033"/>
            <a:ext cx="840294" cy="523220"/>
          </a:xfrm>
          <a:prstGeom prst="rect">
            <a:avLst/>
          </a:prstGeom>
          <a:noFill/>
        </p:spPr>
        <p:txBody>
          <a:bodyPr wrap="none" rtlCol="0">
            <a:spAutoFit/>
          </a:bodyPr>
          <a:lstStyle/>
          <a:p>
            <a:pPr algn="ctr"/>
            <a:r>
              <a:rPr lang="de-DE" sz="1400" i="1" dirty="0">
                <a:solidFill>
                  <a:schemeClr val="accent5"/>
                </a:solidFill>
                <a:latin typeface="Bradley Hand" pitchFamily="2" charset="77"/>
              </a:rPr>
              <a:t>AWS</a:t>
            </a:r>
          </a:p>
          <a:p>
            <a:pPr algn="ctr"/>
            <a:r>
              <a:rPr lang="de-DE" sz="1400" i="1" dirty="0">
                <a:solidFill>
                  <a:schemeClr val="accent5"/>
                </a:solidFill>
                <a:latin typeface="Bradley Hand" pitchFamily="2" charset="77"/>
              </a:rPr>
              <a:t>S3/EC2</a:t>
            </a:r>
          </a:p>
        </p:txBody>
      </p:sp>
      <p:sp>
        <p:nvSpPr>
          <p:cNvPr id="11" name="Textfeld 10">
            <a:extLst>
              <a:ext uri="{FF2B5EF4-FFF2-40B4-BE49-F238E27FC236}">
                <a16:creationId xmlns:a16="http://schemas.microsoft.com/office/drawing/2014/main" id="{A6E8AB97-1D8D-044C-9701-897D35A833F6}"/>
              </a:ext>
            </a:extLst>
          </p:cNvPr>
          <p:cNvSpPr txBox="1"/>
          <p:nvPr/>
        </p:nvSpPr>
        <p:spPr>
          <a:xfrm>
            <a:off x="5230021" y="5211870"/>
            <a:ext cx="1055097" cy="307777"/>
          </a:xfrm>
          <a:prstGeom prst="rect">
            <a:avLst/>
          </a:prstGeom>
          <a:noFill/>
        </p:spPr>
        <p:txBody>
          <a:bodyPr wrap="none" rtlCol="0">
            <a:spAutoFit/>
          </a:bodyPr>
          <a:lstStyle/>
          <a:p>
            <a:r>
              <a:rPr lang="de-DE" sz="1400" i="1" dirty="0" err="1">
                <a:solidFill>
                  <a:schemeClr val="accent5"/>
                </a:solidFill>
                <a:latin typeface="Bradley Hand" pitchFamily="2" charset="77"/>
              </a:rPr>
              <a:t>Kubernetes</a:t>
            </a:r>
            <a:endParaRPr lang="de-DE" sz="1400" i="1" dirty="0">
              <a:solidFill>
                <a:schemeClr val="accent5"/>
              </a:solidFill>
              <a:latin typeface="Bradley Hand" pitchFamily="2" charset="77"/>
            </a:endParaRPr>
          </a:p>
        </p:txBody>
      </p:sp>
      <p:sp>
        <p:nvSpPr>
          <p:cNvPr id="13" name="Textfeld 12">
            <a:extLst>
              <a:ext uri="{FF2B5EF4-FFF2-40B4-BE49-F238E27FC236}">
                <a16:creationId xmlns:a16="http://schemas.microsoft.com/office/drawing/2014/main" id="{BCB67DDE-E04C-C14D-A7FB-F3BD3D400237}"/>
              </a:ext>
            </a:extLst>
          </p:cNvPr>
          <p:cNvSpPr txBox="1"/>
          <p:nvPr/>
        </p:nvSpPr>
        <p:spPr>
          <a:xfrm>
            <a:off x="5979538" y="3866584"/>
            <a:ext cx="1061509" cy="523220"/>
          </a:xfrm>
          <a:prstGeom prst="rect">
            <a:avLst/>
          </a:prstGeom>
          <a:noFill/>
        </p:spPr>
        <p:txBody>
          <a:bodyPr wrap="none" rtlCol="0">
            <a:spAutoFit/>
          </a:bodyPr>
          <a:lstStyle/>
          <a:p>
            <a:r>
              <a:rPr lang="de-DE" sz="1400" i="1" dirty="0">
                <a:solidFill>
                  <a:schemeClr val="accent5"/>
                </a:solidFill>
                <a:latin typeface="Bradley Hand" pitchFamily="2" charset="77"/>
              </a:rPr>
              <a:t>Gründung</a:t>
            </a:r>
          </a:p>
          <a:p>
            <a:r>
              <a:rPr lang="de-DE" sz="1400" i="1" dirty="0">
                <a:solidFill>
                  <a:schemeClr val="accent5"/>
                </a:solidFill>
                <a:latin typeface="Bradley Hand" pitchFamily="2" charset="77"/>
              </a:rPr>
              <a:t>CNCF</a:t>
            </a:r>
          </a:p>
        </p:txBody>
      </p:sp>
      <p:cxnSp>
        <p:nvCxnSpPr>
          <p:cNvPr id="14" name="Gerade Verbindung mit Pfeil 13">
            <a:extLst>
              <a:ext uri="{FF2B5EF4-FFF2-40B4-BE49-F238E27FC236}">
                <a16:creationId xmlns:a16="http://schemas.microsoft.com/office/drawing/2014/main" id="{A70A5099-2FD2-5B41-9C18-1E8A1CA1070D}"/>
              </a:ext>
            </a:extLst>
          </p:cNvPr>
          <p:cNvCxnSpPr/>
          <p:nvPr/>
        </p:nvCxnSpPr>
        <p:spPr>
          <a:xfrm flipH="1">
            <a:off x="1388104" y="5367886"/>
            <a:ext cx="1583703" cy="0"/>
          </a:xfrm>
          <a:prstGeom prst="straightConnector1">
            <a:avLst/>
          </a:prstGeom>
          <a:ln>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C0414DFE-F580-B848-A7B5-01FA23311686}"/>
              </a:ext>
            </a:extLst>
          </p:cNvPr>
          <p:cNvSpPr txBox="1"/>
          <p:nvPr/>
        </p:nvSpPr>
        <p:spPr>
          <a:xfrm>
            <a:off x="1691680" y="5438851"/>
            <a:ext cx="976550" cy="307777"/>
          </a:xfrm>
          <a:prstGeom prst="rect">
            <a:avLst/>
          </a:prstGeom>
          <a:noFill/>
        </p:spPr>
        <p:txBody>
          <a:bodyPr wrap="none" rtlCol="0">
            <a:spAutoFit/>
          </a:bodyPr>
          <a:lstStyle/>
          <a:p>
            <a:pPr algn="ctr"/>
            <a:r>
              <a:rPr lang="de-DE" sz="1400" i="1" dirty="0">
                <a:solidFill>
                  <a:schemeClr val="accent5"/>
                </a:solidFill>
                <a:latin typeface="Bradley Hand" pitchFamily="2" charset="77"/>
              </a:rPr>
              <a:t>Prä-Cloud</a:t>
            </a:r>
          </a:p>
        </p:txBody>
      </p:sp>
      <p:sp>
        <p:nvSpPr>
          <p:cNvPr id="17" name="Textfeld 16">
            <a:extLst>
              <a:ext uri="{FF2B5EF4-FFF2-40B4-BE49-F238E27FC236}">
                <a16:creationId xmlns:a16="http://schemas.microsoft.com/office/drawing/2014/main" id="{C9F81D29-7920-2F4E-8F27-8801F91C3F92}"/>
              </a:ext>
            </a:extLst>
          </p:cNvPr>
          <p:cNvSpPr txBox="1"/>
          <p:nvPr/>
        </p:nvSpPr>
        <p:spPr>
          <a:xfrm>
            <a:off x="10006354" y="2407000"/>
            <a:ext cx="2048959" cy="738664"/>
          </a:xfrm>
          <a:prstGeom prst="rect">
            <a:avLst/>
          </a:prstGeom>
          <a:noFill/>
        </p:spPr>
        <p:txBody>
          <a:bodyPr wrap="none" rtlCol="0">
            <a:spAutoFit/>
          </a:bodyPr>
          <a:lstStyle/>
          <a:p>
            <a:r>
              <a:rPr lang="de-DE" sz="1400" i="1" dirty="0">
                <a:latin typeface="Bradley Hand" pitchFamily="2" charset="77"/>
              </a:rPr>
              <a:t>CNCF =</a:t>
            </a:r>
          </a:p>
          <a:p>
            <a:r>
              <a:rPr lang="de-DE" sz="1400" i="1" dirty="0">
                <a:latin typeface="Bradley Hand" pitchFamily="2" charset="77"/>
              </a:rPr>
              <a:t>Cloud Native</a:t>
            </a:r>
          </a:p>
          <a:p>
            <a:r>
              <a:rPr lang="de-DE" sz="1400" i="1" dirty="0">
                <a:latin typeface="Bradley Hand" pitchFamily="2" charset="77"/>
              </a:rPr>
              <a:t>Computing </a:t>
            </a:r>
            <a:r>
              <a:rPr lang="de-DE" sz="1400" i="1" dirty="0" err="1">
                <a:latin typeface="Bradley Hand" pitchFamily="2" charset="77"/>
              </a:rPr>
              <a:t>Foundation</a:t>
            </a:r>
            <a:endParaRPr lang="de-DE" sz="1400" i="1" dirty="0">
              <a:latin typeface="Bradley Hand" pitchFamily="2" charset="77"/>
            </a:endParaRPr>
          </a:p>
        </p:txBody>
      </p:sp>
    </p:spTree>
    <p:extLst>
      <p:ext uri="{BB962C8B-B14F-4D97-AF65-F5344CB8AC3E}">
        <p14:creationId xmlns:p14="http://schemas.microsoft.com/office/powerpoint/2010/main" val="118989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57E9E-07FB-FD10-EFB2-27A6FB711BCD}"/>
              </a:ext>
            </a:extLst>
          </p:cNvPr>
          <p:cNvSpPr>
            <a:spLocks noGrp="1"/>
          </p:cNvSpPr>
          <p:nvPr>
            <p:ph type="title"/>
          </p:nvPr>
        </p:nvSpPr>
        <p:spPr/>
        <p:txBody>
          <a:bodyPr/>
          <a:lstStyle/>
          <a:p>
            <a:r>
              <a:rPr lang="de-DE" dirty="0"/>
              <a:t>Anmerkungen Für </a:t>
            </a:r>
            <a:r>
              <a:rPr lang="de-DE" dirty="0" err="1"/>
              <a:t>IT-Manager:innen</a:t>
            </a:r>
            <a:endParaRPr lang="de-DE" dirty="0"/>
          </a:p>
        </p:txBody>
      </p:sp>
      <p:sp>
        <p:nvSpPr>
          <p:cNvPr id="3" name="Textplatzhalter 2">
            <a:extLst>
              <a:ext uri="{FF2B5EF4-FFF2-40B4-BE49-F238E27FC236}">
                <a16:creationId xmlns:a16="http://schemas.microsoft.com/office/drawing/2014/main" id="{4FB187B0-3FC2-0583-2FC4-C93CED6C184A}"/>
              </a:ext>
            </a:extLst>
          </p:cNvPr>
          <p:cNvSpPr>
            <a:spLocks noGrp="1"/>
          </p:cNvSpPr>
          <p:nvPr>
            <p:ph type="body" sz="quarter" idx="32"/>
          </p:nvPr>
        </p:nvSpPr>
        <p:spPr/>
        <p:txBody>
          <a:bodyPr/>
          <a:lstStyle/>
          <a:p>
            <a:r>
              <a:rPr lang="de-DE" dirty="0"/>
              <a:t>Cloud-native in a </a:t>
            </a:r>
            <a:r>
              <a:rPr lang="de-DE" dirty="0" err="1"/>
              <a:t>Nutshell</a:t>
            </a:r>
            <a:r>
              <a:rPr lang="de-DE" dirty="0"/>
              <a:t> (CNCF)</a:t>
            </a:r>
          </a:p>
        </p:txBody>
      </p:sp>
      <p:sp>
        <p:nvSpPr>
          <p:cNvPr id="4" name="Inhaltsplatzhalter 3">
            <a:extLst>
              <a:ext uri="{FF2B5EF4-FFF2-40B4-BE49-F238E27FC236}">
                <a16:creationId xmlns:a16="http://schemas.microsoft.com/office/drawing/2014/main" id="{2E7ECFD9-91FD-0BC1-6FF5-4FFF7A55ADED}"/>
              </a:ext>
            </a:extLst>
          </p:cNvPr>
          <p:cNvSpPr>
            <a:spLocks noGrp="1"/>
          </p:cNvSpPr>
          <p:nvPr>
            <p:ph idx="1"/>
          </p:nvPr>
        </p:nvSpPr>
        <p:spPr>
          <a:xfrm>
            <a:off x="432000" y="1512000"/>
            <a:ext cx="3192146" cy="4679250"/>
          </a:xfrm>
        </p:spPr>
        <p:txBody>
          <a:bodyPr/>
          <a:lstStyle/>
          <a:p>
            <a:pPr>
              <a:buFont typeface="Courier New" panose="02070309020205020404" pitchFamily="49" charset="0"/>
              <a:buChar char="o"/>
            </a:pPr>
            <a:r>
              <a:rPr lang="de-DE" sz="2000" dirty="0"/>
              <a:t>Entwicklung von Anwendungen mittels standardisierter SW-Komponenten (Container)</a:t>
            </a:r>
          </a:p>
          <a:p>
            <a:pPr>
              <a:buFont typeface="Courier New" panose="02070309020205020404" pitchFamily="49" charset="0"/>
              <a:buChar char="o"/>
            </a:pPr>
            <a:r>
              <a:rPr lang="de-DE" sz="2000" dirty="0"/>
              <a:t>Kombination aus agilem SW-Entwicklungsprozess, </a:t>
            </a:r>
            <a:r>
              <a:rPr lang="de-DE" sz="2000" dirty="0" err="1"/>
              <a:t>DevOps</a:t>
            </a:r>
            <a:r>
              <a:rPr lang="de-DE" sz="2000" dirty="0"/>
              <a:t>-Praktiken und standardisierten Infrastruktur-/Plattform-Technologien </a:t>
            </a:r>
          </a:p>
          <a:p>
            <a:pPr>
              <a:buFont typeface="Courier New" panose="02070309020205020404" pitchFamily="49" charset="0"/>
              <a:buChar char="o"/>
            </a:pPr>
            <a:r>
              <a:rPr lang="de-DE" sz="2000" dirty="0"/>
              <a:t>Anwendungen so gestalten und betreiben, dass diese für den Betrieb in der Cloud optimiert sind</a:t>
            </a:r>
          </a:p>
          <a:p>
            <a:pPr marL="0" indent="0">
              <a:buNone/>
            </a:pPr>
            <a:endParaRPr lang="de-DE" sz="2000" dirty="0"/>
          </a:p>
        </p:txBody>
      </p:sp>
      <p:sp>
        <p:nvSpPr>
          <p:cNvPr id="7" name="Foliennummernplatzhalter 6">
            <a:extLst>
              <a:ext uri="{FF2B5EF4-FFF2-40B4-BE49-F238E27FC236}">
                <a16:creationId xmlns:a16="http://schemas.microsoft.com/office/drawing/2014/main" id="{3D4423DB-4C0D-8586-087A-3C1616B676C5}"/>
              </a:ext>
            </a:extLst>
          </p:cNvPr>
          <p:cNvSpPr>
            <a:spLocks noGrp="1"/>
          </p:cNvSpPr>
          <p:nvPr>
            <p:ph type="sldNum" sz="quarter" idx="15"/>
          </p:nvPr>
        </p:nvSpPr>
        <p:spPr/>
        <p:txBody>
          <a:bodyPr/>
          <a:lstStyle/>
          <a:p>
            <a:pPr rtl="0"/>
            <a:fld id="{19B51A1E-902D-48AF-9020-955120F399B6}" type="slidenum">
              <a:rPr lang="de-DE" noProof="0" smtClean="0"/>
              <a:pPr rtl="0"/>
              <a:t>7</a:t>
            </a:fld>
            <a:endParaRPr lang="de-DE" noProof="0"/>
          </a:p>
        </p:txBody>
      </p:sp>
      <p:pic>
        <p:nvPicPr>
          <p:cNvPr id="1026" name="Picture 2" descr="10 Best Startup CRM Software | Top Startup CRM Application">
            <a:extLst>
              <a:ext uri="{FF2B5EF4-FFF2-40B4-BE49-F238E27FC236}">
                <a16:creationId xmlns:a16="http://schemas.microsoft.com/office/drawing/2014/main" id="{768A2454-3241-7A8F-12A7-3356D5D606C4}"/>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7236"/>
          <a:stretch/>
        </p:blipFill>
        <p:spPr bwMode="auto">
          <a:xfrm>
            <a:off x="9991493" y="1460599"/>
            <a:ext cx="2190396" cy="18409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0E754EE2-A2C0-D3EC-AD61-7F4525EA5365}"/>
              </a:ext>
            </a:extLst>
          </p:cNvPr>
          <p:cNvSpPr txBox="1"/>
          <p:nvPr/>
        </p:nvSpPr>
        <p:spPr>
          <a:xfrm>
            <a:off x="3926471" y="1460791"/>
            <a:ext cx="5832088" cy="5034813"/>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pPr>
              <a:spcAft>
                <a:spcPts val="600"/>
              </a:spcAft>
            </a:pPr>
            <a:r>
              <a:rPr lang="de-DE" dirty="0">
                <a:solidFill>
                  <a:schemeClr val="bg1"/>
                </a:solidFill>
              </a:rPr>
              <a:t>Die wesentlichen Bausteine sind:</a:t>
            </a:r>
          </a:p>
          <a:p>
            <a:pPr marL="285750" indent="-285750">
              <a:spcAft>
                <a:spcPts val="600"/>
              </a:spcAft>
              <a:buFont typeface="Courier New" panose="02070309020205020404" pitchFamily="49" charset="0"/>
              <a:buChar char="o"/>
            </a:pPr>
            <a:r>
              <a:rPr lang="de-DE" b="1" dirty="0">
                <a:solidFill>
                  <a:srgbClr val="FFC000"/>
                </a:solidFill>
              </a:rPr>
              <a:t>Containerisierung</a:t>
            </a:r>
            <a:r>
              <a:rPr lang="de-DE" dirty="0">
                <a:solidFill>
                  <a:schemeClr val="bg1"/>
                </a:solidFill>
              </a:rPr>
              <a:t> (Software-Komponenten standardisiert ausführen)</a:t>
            </a:r>
          </a:p>
          <a:p>
            <a:pPr marL="285750" indent="-285750">
              <a:spcAft>
                <a:spcPts val="600"/>
              </a:spcAft>
              <a:buFont typeface="Courier New" panose="02070309020205020404" pitchFamily="49" charset="0"/>
              <a:buChar char="o"/>
            </a:pPr>
            <a:r>
              <a:rPr lang="de-DE" b="1" dirty="0">
                <a:solidFill>
                  <a:srgbClr val="FFC000"/>
                </a:solidFill>
              </a:rPr>
              <a:t>Orchestrierung</a:t>
            </a:r>
            <a:r>
              <a:rPr lang="de-DE" dirty="0">
                <a:solidFill>
                  <a:schemeClr val="bg1"/>
                </a:solidFill>
              </a:rPr>
              <a:t> (Software-Komponenten automatisch bereitstellen, aktualisieren, skalieren, überwachen und „Self-Healing“ ausführen)</a:t>
            </a:r>
          </a:p>
          <a:p>
            <a:pPr marL="285750" indent="-285750">
              <a:spcAft>
                <a:spcPts val="600"/>
              </a:spcAft>
              <a:buFont typeface="Courier New" panose="02070309020205020404" pitchFamily="49" charset="0"/>
              <a:buChar char="o"/>
            </a:pPr>
            <a:r>
              <a:rPr lang="de-DE" b="1" dirty="0">
                <a:solidFill>
                  <a:srgbClr val="FFC000"/>
                </a:solidFill>
              </a:rPr>
              <a:t>Microservices</a:t>
            </a:r>
            <a:r>
              <a:rPr lang="de-DE" dirty="0">
                <a:solidFill>
                  <a:schemeClr val="bg1"/>
                </a:solidFill>
              </a:rPr>
              <a:t> (Anwendungen sind aus kleinen, unabhängig </a:t>
            </a:r>
            <a:r>
              <a:rPr lang="de-DE" dirty="0" err="1">
                <a:solidFill>
                  <a:schemeClr val="bg1"/>
                </a:solidFill>
              </a:rPr>
              <a:t>deploybaren</a:t>
            </a:r>
            <a:r>
              <a:rPr lang="de-DE" dirty="0">
                <a:solidFill>
                  <a:schemeClr val="bg1"/>
                </a:solidFill>
              </a:rPr>
              <a:t> Services aufgebaut)</a:t>
            </a:r>
          </a:p>
          <a:p>
            <a:pPr marL="285750" indent="-285750">
              <a:spcAft>
                <a:spcPts val="600"/>
              </a:spcAft>
              <a:buFont typeface="Courier New" panose="02070309020205020404" pitchFamily="49" charset="0"/>
              <a:buChar char="o"/>
            </a:pPr>
            <a:r>
              <a:rPr lang="de-DE" b="1" dirty="0">
                <a:solidFill>
                  <a:srgbClr val="FFC000"/>
                </a:solidFill>
              </a:rPr>
              <a:t>Infrastructure </a:t>
            </a:r>
            <a:r>
              <a:rPr lang="de-DE" b="1" dirty="0" err="1">
                <a:solidFill>
                  <a:srgbClr val="FFC000"/>
                </a:solidFill>
              </a:rPr>
              <a:t>as</a:t>
            </a:r>
            <a:r>
              <a:rPr lang="de-DE" b="1" dirty="0">
                <a:solidFill>
                  <a:srgbClr val="FFC000"/>
                </a:solidFill>
              </a:rPr>
              <a:t> Code</a:t>
            </a:r>
            <a:r>
              <a:rPr lang="de-DE" dirty="0">
                <a:solidFill>
                  <a:schemeClr val="bg1"/>
                </a:solidFill>
              </a:rPr>
              <a:t> (</a:t>
            </a:r>
            <a:r>
              <a:rPr lang="de-DE" dirty="0" err="1">
                <a:solidFill>
                  <a:schemeClr val="bg1"/>
                </a:solidFill>
              </a:rPr>
              <a:t>IaC</a:t>
            </a:r>
            <a:r>
              <a:rPr lang="de-DE" dirty="0">
                <a:solidFill>
                  <a:schemeClr val="bg1"/>
                </a:solidFill>
              </a:rPr>
              <a:t>; auch die gesamte Infrastruktur wird in Code definiert, um schnell und konsistent bereitgestellt und verwaltet werden zu können)</a:t>
            </a:r>
          </a:p>
          <a:p>
            <a:pPr marL="285750" indent="-285750">
              <a:spcAft>
                <a:spcPts val="600"/>
              </a:spcAft>
              <a:buFont typeface="Courier New" panose="02070309020205020404" pitchFamily="49" charset="0"/>
              <a:buChar char="o"/>
            </a:pPr>
            <a:r>
              <a:rPr lang="de-DE" b="1" dirty="0">
                <a:solidFill>
                  <a:srgbClr val="FFC000"/>
                </a:solidFill>
              </a:rPr>
              <a:t>Automatisierung</a:t>
            </a:r>
            <a:r>
              <a:rPr lang="de-DE" dirty="0">
                <a:solidFill>
                  <a:schemeClr val="bg1"/>
                </a:solidFill>
              </a:rPr>
              <a:t> von Entwicklungs-, Test- und Bereitstellungsprozessen (</a:t>
            </a:r>
            <a:r>
              <a:rPr lang="de-DE" dirty="0" err="1">
                <a:solidFill>
                  <a:schemeClr val="bg1"/>
                </a:solidFill>
              </a:rPr>
              <a:t>Deployment</a:t>
            </a:r>
            <a:r>
              <a:rPr lang="de-DE" dirty="0">
                <a:solidFill>
                  <a:schemeClr val="bg1"/>
                </a:solidFill>
              </a:rPr>
              <a:t>-Pipelines ermöglichen schnellere und zuverlässigere Software-Updates)</a:t>
            </a:r>
          </a:p>
        </p:txBody>
      </p:sp>
    </p:spTree>
    <p:extLst>
      <p:ext uri="{BB962C8B-B14F-4D97-AF65-F5344CB8AC3E}">
        <p14:creationId xmlns:p14="http://schemas.microsoft.com/office/powerpoint/2010/main" val="3633474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42E50-C807-8346-853A-1C4263E6D8EA}"/>
              </a:ext>
            </a:extLst>
          </p:cNvPr>
          <p:cNvSpPr>
            <a:spLocks noGrp="1"/>
          </p:cNvSpPr>
          <p:nvPr>
            <p:ph type="title"/>
          </p:nvPr>
        </p:nvSpPr>
        <p:spPr/>
        <p:txBody>
          <a:bodyPr/>
          <a:lstStyle/>
          <a:p>
            <a:r>
              <a:rPr lang="de-DE" dirty="0"/>
              <a:t>Cloud-native Applikationen</a:t>
            </a:r>
          </a:p>
        </p:txBody>
      </p:sp>
      <p:sp>
        <p:nvSpPr>
          <p:cNvPr id="3" name="Textplatzhalter 2">
            <a:extLst>
              <a:ext uri="{FF2B5EF4-FFF2-40B4-BE49-F238E27FC236}">
                <a16:creationId xmlns:a16="http://schemas.microsoft.com/office/drawing/2014/main" id="{54E3B28D-1C31-DB4A-A503-B7C315545185}"/>
              </a:ext>
            </a:extLst>
          </p:cNvPr>
          <p:cNvSpPr>
            <a:spLocks noGrp="1"/>
          </p:cNvSpPr>
          <p:nvPr>
            <p:ph type="body" sz="quarter" idx="32"/>
          </p:nvPr>
        </p:nvSpPr>
        <p:spPr/>
        <p:txBody>
          <a:bodyPr/>
          <a:lstStyle/>
          <a:p>
            <a:r>
              <a:rPr lang="de-DE" dirty="0"/>
              <a:t>Das IDEAL-Modell (Von Service-orientierten Architekturen inspiriert)</a:t>
            </a:r>
          </a:p>
        </p:txBody>
      </p:sp>
      <p:sp>
        <p:nvSpPr>
          <p:cNvPr id="5" name="Foliennummernplatzhalter 4">
            <a:extLst>
              <a:ext uri="{FF2B5EF4-FFF2-40B4-BE49-F238E27FC236}">
                <a16:creationId xmlns:a16="http://schemas.microsoft.com/office/drawing/2014/main" id="{149FEA0F-72B4-0145-8228-25370BC5E565}"/>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8" name="Inhaltsplatzhalter 4">
            <a:extLst>
              <a:ext uri="{FF2B5EF4-FFF2-40B4-BE49-F238E27FC236}">
                <a16:creationId xmlns:a16="http://schemas.microsoft.com/office/drawing/2014/main" id="{D71C2A62-CCB4-7D4E-A83C-953F64D0ACBA}"/>
              </a:ext>
            </a:extLst>
          </p:cNvPr>
          <p:cNvSpPr txBox="1">
            <a:spLocks/>
          </p:cNvSpPr>
          <p:nvPr/>
        </p:nvSpPr>
        <p:spPr>
          <a:xfrm>
            <a:off x="431801" y="1512000"/>
            <a:ext cx="1791925" cy="4790326"/>
          </a:xfrm>
          <a:prstGeom prst="rect">
            <a:avLst/>
          </a:prstGeom>
          <a:solidFill>
            <a:schemeClr val="bg1"/>
          </a:solidFill>
          <a:effectLst>
            <a:outerShdw blurRad="50800" dist="38100" dir="2700000" algn="tl" rotWithShape="0">
              <a:prstClr val="black">
                <a:alpha val="40000"/>
              </a:prstClr>
            </a:outerShdw>
          </a:effectLst>
        </p:spPr>
        <p:txBody>
          <a:bodyPr lIns="180000" tIns="180000" rIns="180000" bIns="180000" rtlCol="0"/>
          <a:ls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sz="1600" b="1" dirty="0">
              <a:solidFill>
                <a:schemeClr val="accent5"/>
              </a:solidFill>
            </a:endParaRPr>
          </a:p>
          <a:p>
            <a:pPr algn="ctr"/>
            <a:endParaRPr lang="de-DE" sz="1600" b="1" dirty="0">
              <a:solidFill>
                <a:schemeClr val="accent5"/>
              </a:solidFill>
            </a:endParaRPr>
          </a:p>
          <a:p>
            <a:pPr algn="ctr"/>
            <a:endParaRPr lang="de-DE" b="1" dirty="0">
              <a:solidFill>
                <a:schemeClr val="bg1"/>
              </a:solidFill>
              <a:highlight>
                <a:srgbClr val="187DC5"/>
              </a:highlight>
            </a:endParaRPr>
          </a:p>
          <a:p>
            <a:pPr algn="ctr"/>
            <a:r>
              <a:rPr lang="de-DE" b="1" dirty="0">
                <a:solidFill>
                  <a:schemeClr val="bg1"/>
                </a:solidFill>
                <a:highlight>
                  <a:srgbClr val="187DC5"/>
                </a:highlight>
              </a:rPr>
              <a:t> I </a:t>
            </a:r>
            <a:r>
              <a:rPr lang="de-DE" sz="1200" b="1" dirty="0">
                <a:solidFill>
                  <a:schemeClr val="accent5"/>
                </a:solidFill>
              </a:rPr>
              <a:t> </a:t>
            </a:r>
            <a:r>
              <a:rPr lang="de-DE" sz="1200" b="1" dirty="0" err="1">
                <a:solidFill>
                  <a:schemeClr val="accent5"/>
                </a:solidFill>
              </a:rPr>
              <a:t>solated</a:t>
            </a:r>
            <a:r>
              <a:rPr lang="de-DE" sz="1200" b="1" dirty="0">
                <a:solidFill>
                  <a:schemeClr val="accent5"/>
                </a:solidFill>
              </a:rPr>
              <a:t> State</a:t>
            </a:r>
          </a:p>
          <a:p>
            <a:pPr algn="ctr"/>
            <a:endParaRPr lang="de-DE" sz="1600" b="1" dirty="0">
              <a:solidFill>
                <a:schemeClr val="accent5"/>
              </a:solidFill>
            </a:endParaRPr>
          </a:p>
          <a:p>
            <a:pPr algn="l"/>
            <a:r>
              <a:rPr lang="de-DE" sz="1400" b="0" i="0" dirty="0">
                <a:solidFill>
                  <a:srgbClr val="374151"/>
                </a:solidFill>
                <a:effectLst/>
                <a:latin typeface="Söhne"/>
              </a:rPr>
              <a:t>Ein Maximum an Komponenten der Cloud-Anwendung sollte zustandslos </a:t>
            </a:r>
            <a:r>
              <a:rPr lang="de-DE" sz="1400" b="0" i="0" dirty="0" err="1">
                <a:solidFill>
                  <a:srgbClr val="374151"/>
                </a:solidFill>
                <a:effectLst/>
                <a:latin typeface="Söhne"/>
              </a:rPr>
              <a:t>designed</a:t>
            </a:r>
            <a:r>
              <a:rPr lang="de-DE" sz="1400" b="0" i="0" dirty="0">
                <a:solidFill>
                  <a:srgbClr val="374151"/>
                </a:solidFill>
                <a:effectLst/>
                <a:latin typeface="Söhne"/>
              </a:rPr>
              <a:t> sein. </a:t>
            </a:r>
          </a:p>
          <a:p>
            <a:pPr algn="l"/>
            <a:endParaRPr lang="de-DE" sz="1400" dirty="0">
              <a:solidFill>
                <a:srgbClr val="374151"/>
              </a:solidFill>
              <a:latin typeface="Söhne"/>
            </a:endParaRPr>
          </a:p>
          <a:p>
            <a:pPr algn="l"/>
            <a:r>
              <a:rPr lang="de-DE" sz="1400" b="0" i="0" dirty="0">
                <a:solidFill>
                  <a:srgbClr val="374151"/>
                </a:solidFill>
                <a:effectLst/>
                <a:latin typeface="Söhne"/>
              </a:rPr>
              <a:t>Die meisten Komponenten sollten weder Kommunikations- (Session States) noch Anwendungs-Zustände (</a:t>
            </a:r>
            <a:r>
              <a:rPr lang="de-DE" sz="1400" dirty="0" err="1">
                <a:solidFill>
                  <a:srgbClr val="374151"/>
                </a:solidFill>
                <a:latin typeface="Söhne"/>
              </a:rPr>
              <a:t>Application</a:t>
            </a:r>
            <a:r>
              <a:rPr lang="de-DE" sz="1400" dirty="0">
                <a:solidFill>
                  <a:srgbClr val="374151"/>
                </a:solidFill>
                <a:latin typeface="Söhne"/>
              </a:rPr>
              <a:t> States) </a:t>
            </a:r>
            <a:r>
              <a:rPr lang="de-DE" sz="1400" b="0" i="0" dirty="0">
                <a:solidFill>
                  <a:srgbClr val="374151"/>
                </a:solidFill>
                <a:effectLst/>
                <a:latin typeface="Söhne"/>
              </a:rPr>
              <a:t>verwalten.</a:t>
            </a:r>
          </a:p>
          <a:p>
            <a:endParaRPr lang="de-DE" sz="1100" dirty="0">
              <a:solidFill>
                <a:srgbClr val="000000">
                  <a:lumMod val="65000"/>
                  <a:lumOff val="35000"/>
                </a:srgbClr>
              </a:solidFill>
            </a:endParaRPr>
          </a:p>
        </p:txBody>
      </p:sp>
      <p:sp>
        <p:nvSpPr>
          <p:cNvPr id="12" name="Inhaltsplatzhalter 4">
            <a:extLst>
              <a:ext uri="{FF2B5EF4-FFF2-40B4-BE49-F238E27FC236}">
                <a16:creationId xmlns:a16="http://schemas.microsoft.com/office/drawing/2014/main" id="{A9696AA4-E69C-E54C-AB7F-DED1FC0B7637}"/>
              </a:ext>
            </a:extLst>
          </p:cNvPr>
          <p:cNvSpPr txBox="1">
            <a:spLocks/>
          </p:cNvSpPr>
          <p:nvPr/>
        </p:nvSpPr>
        <p:spPr>
          <a:xfrm>
            <a:off x="2316613" y="1512000"/>
            <a:ext cx="1791925" cy="4790326"/>
          </a:xfrm>
          <a:prstGeom prst="rect">
            <a:avLst/>
          </a:prstGeom>
          <a:solidFill>
            <a:schemeClr val="bg1"/>
          </a:solidFill>
          <a:effectLst>
            <a:outerShdw blurRad="50800" dist="38100" dir="2700000" algn="tl" rotWithShape="0">
              <a:prstClr val="black">
                <a:alpha val="40000"/>
              </a:prstClr>
            </a:outerShdw>
          </a:effectLst>
        </p:spPr>
        <p:txBody>
          <a:bodyPr lIns="180000" tIns="180000" rIns="180000" bIns="180000" rtlCol="0"/>
          <a:ls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sz="1600" b="1" dirty="0">
              <a:solidFill>
                <a:schemeClr val="accent5"/>
              </a:solidFill>
            </a:endParaRPr>
          </a:p>
          <a:p>
            <a:pPr algn="ctr"/>
            <a:endParaRPr lang="de-DE" sz="1600" b="1" dirty="0">
              <a:solidFill>
                <a:schemeClr val="accent5"/>
              </a:solidFill>
            </a:endParaRPr>
          </a:p>
          <a:p>
            <a:pPr algn="ctr"/>
            <a:endParaRPr lang="de-DE" b="1" dirty="0">
              <a:solidFill>
                <a:schemeClr val="bg1"/>
              </a:solidFill>
              <a:highlight>
                <a:srgbClr val="187DC5"/>
              </a:highlight>
            </a:endParaRPr>
          </a:p>
          <a:p>
            <a:pPr algn="ctr"/>
            <a:r>
              <a:rPr lang="de-DE" b="1" dirty="0">
                <a:solidFill>
                  <a:schemeClr val="bg1"/>
                </a:solidFill>
                <a:highlight>
                  <a:srgbClr val="187DC5"/>
                </a:highlight>
              </a:rPr>
              <a:t> D </a:t>
            </a:r>
            <a:r>
              <a:rPr lang="de-DE" sz="1200" b="1" dirty="0">
                <a:solidFill>
                  <a:schemeClr val="accent5"/>
                </a:solidFill>
              </a:rPr>
              <a:t> </a:t>
            </a:r>
            <a:r>
              <a:rPr lang="de-DE" sz="1200" b="1" dirty="0" err="1">
                <a:solidFill>
                  <a:schemeClr val="accent5"/>
                </a:solidFill>
              </a:rPr>
              <a:t>istribution</a:t>
            </a:r>
            <a:endParaRPr lang="de-DE" sz="1200" b="1" dirty="0">
              <a:solidFill>
                <a:schemeClr val="accent5"/>
              </a:solidFill>
            </a:endParaRPr>
          </a:p>
          <a:p>
            <a:pPr algn="ctr"/>
            <a:endParaRPr lang="de-DE" sz="1600" b="1" dirty="0">
              <a:solidFill>
                <a:schemeClr val="accent5"/>
              </a:solidFill>
            </a:endParaRPr>
          </a:p>
          <a:p>
            <a:r>
              <a:rPr lang="de-DE" sz="1300" dirty="0"/>
              <a:t>Cloud-Anwendungen werden in mehrere Komponenten aufgeteilt, um mehrere Cloud-Ressourcen nutzen zu können, da „die Cloud“ selbst ein großes verteiltes System ist.</a:t>
            </a:r>
            <a:endParaRPr lang="de-DE" sz="1200" dirty="0">
              <a:solidFill>
                <a:srgbClr val="000000">
                  <a:lumMod val="65000"/>
                  <a:lumOff val="35000"/>
                </a:srgbClr>
              </a:solidFill>
            </a:endParaRPr>
          </a:p>
        </p:txBody>
      </p:sp>
      <p:sp>
        <p:nvSpPr>
          <p:cNvPr id="13" name="Inhaltsplatzhalter 4">
            <a:extLst>
              <a:ext uri="{FF2B5EF4-FFF2-40B4-BE49-F238E27FC236}">
                <a16:creationId xmlns:a16="http://schemas.microsoft.com/office/drawing/2014/main" id="{8555400D-8E2C-CD43-AD05-C770BBAE3BFB}"/>
              </a:ext>
            </a:extLst>
          </p:cNvPr>
          <p:cNvSpPr txBox="1">
            <a:spLocks/>
          </p:cNvSpPr>
          <p:nvPr/>
        </p:nvSpPr>
        <p:spPr>
          <a:xfrm>
            <a:off x="4201425" y="1512000"/>
            <a:ext cx="1791926" cy="4790326"/>
          </a:xfrm>
          <a:prstGeom prst="rect">
            <a:avLst/>
          </a:prstGeom>
          <a:solidFill>
            <a:schemeClr val="bg1"/>
          </a:solidFill>
          <a:effectLst>
            <a:outerShdw blurRad="50800" dist="38100" dir="2700000" algn="tl" rotWithShape="0">
              <a:prstClr val="black">
                <a:alpha val="40000"/>
              </a:prstClr>
            </a:outerShdw>
          </a:effectLst>
        </p:spPr>
        <p:txBody>
          <a:bodyPr lIns="144000" tIns="180000" rIns="144000" bIns="180000" rtlCol="0"/>
          <a:ls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sz="1600" b="1" dirty="0">
              <a:solidFill>
                <a:schemeClr val="accent5"/>
              </a:solidFill>
            </a:endParaRPr>
          </a:p>
          <a:p>
            <a:pPr algn="ctr"/>
            <a:endParaRPr lang="de-DE" sz="1600" b="1" dirty="0">
              <a:solidFill>
                <a:schemeClr val="accent5"/>
              </a:solidFill>
            </a:endParaRPr>
          </a:p>
          <a:p>
            <a:pPr algn="ctr"/>
            <a:endParaRPr lang="de-DE" b="1" dirty="0">
              <a:solidFill>
                <a:schemeClr val="accent5"/>
              </a:solidFill>
              <a:highlight>
                <a:srgbClr val="187DC5"/>
              </a:highlight>
            </a:endParaRPr>
          </a:p>
          <a:p>
            <a:pPr algn="ctr"/>
            <a:r>
              <a:rPr lang="de-DE" b="1" dirty="0">
                <a:solidFill>
                  <a:schemeClr val="bg1"/>
                </a:solidFill>
                <a:highlight>
                  <a:srgbClr val="187DC5"/>
                </a:highlight>
              </a:rPr>
              <a:t> E </a:t>
            </a:r>
            <a:r>
              <a:rPr lang="de-DE" sz="1200" b="1" dirty="0">
                <a:solidFill>
                  <a:schemeClr val="accent5"/>
                </a:solidFill>
              </a:rPr>
              <a:t> </a:t>
            </a:r>
            <a:r>
              <a:rPr lang="de-DE" sz="1200" b="1" dirty="0" err="1">
                <a:solidFill>
                  <a:schemeClr val="accent5"/>
                </a:solidFill>
              </a:rPr>
              <a:t>lasticity</a:t>
            </a:r>
            <a:endParaRPr lang="de-DE" sz="1200" b="1" dirty="0">
              <a:solidFill>
                <a:schemeClr val="accent5"/>
              </a:solidFill>
            </a:endParaRPr>
          </a:p>
          <a:p>
            <a:pPr algn="ctr"/>
            <a:endParaRPr lang="de-DE" sz="1600" b="1" dirty="0">
              <a:solidFill>
                <a:schemeClr val="accent5"/>
              </a:solidFill>
            </a:endParaRPr>
          </a:p>
          <a:p>
            <a:r>
              <a:rPr lang="de-DE" sz="1300" dirty="0">
                <a:solidFill>
                  <a:srgbClr val="24292E"/>
                </a:solidFill>
                <a:latin typeface="-apple-system"/>
              </a:rPr>
              <a:t>Anwendungen werden horizontal skaliert, indem die Anzahl der Ressourcen angepasst wird (</a:t>
            </a:r>
            <a:r>
              <a:rPr lang="de-DE" sz="1300" dirty="0" err="1">
                <a:solidFill>
                  <a:srgbClr val="24292E"/>
                </a:solidFill>
                <a:latin typeface="-apple-system"/>
              </a:rPr>
              <a:t>scale</a:t>
            </a:r>
            <a:r>
              <a:rPr lang="de-DE" sz="1300" dirty="0">
                <a:solidFill>
                  <a:srgbClr val="24292E"/>
                </a:solidFill>
                <a:latin typeface="-apple-system"/>
              </a:rPr>
              <a:t> out).</a:t>
            </a:r>
          </a:p>
          <a:p>
            <a:endParaRPr lang="de-DE" sz="1300" dirty="0">
              <a:solidFill>
                <a:srgbClr val="24292E"/>
              </a:solidFill>
              <a:latin typeface="-apple-system"/>
            </a:endParaRPr>
          </a:p>
          <a:p>
            <a:r>
              <a:rPr lang="de-DE" sz="1300" dirty="0" err="1">
                <a:solidFill>
                  <a:srgbClr val="24292E"/>
                </a:solidFill>
                <a:latin typeface="-apple-system"/>
              </a:rPr>
              <a:t>Scale</a:t>
            </a:r>
            <a:r>
              <a:rPr lang="de-DE" sz="1300" dirty="0">
                <a:solidFill>
                  <a:srgbClr val="24292E"/>
                </a:solidFill>
                <a:latin typeface="-apple-system"/>
              </a:rPr>
              <a:t> out (horizontal):</a:t>
            </a:r>
          </a:p>
          <a:p>
            <a:r>
              <a:rPr lang="de-DE" sz="1300" dirty="0">
                <a:solidFill>
                  <a:srgbClr val="24292E"/>
                </a:solidFill>
                <a:latin typeface="-apple-system"/>
              </a:rPr>
              <a:t>Hinzufügen weiterer Ressourcen. </a:t>
            </a:r>
          </a:p>
          <a:p>
            <a:endParaRPr lang="de-DE" sz="1300" dirty="0">
              <a:solidFill>
                <a:srgbClr val="24292E"/>
              </a:solidFill>
              <a:latin typeface="-apple-system"/>
            </a:endParaRPr>
          </a:p>
          <a:p>
            <a:r>
              <a:rPr lang="de-DE" sz="1300" dirty="0" err="1">
                <a:solidFill>
                  <a:srgbClr val="24292E"/>
                </a:solidFill>
                <a:latin typeface="-apple-system"/>
              </a:rPr>
              <a:t>Scale</a:t>
            </a:r>
            <a:r>
              <a:rPr lang="de-DE" sz="1300" dirty="0">
                <a:solidFill>
                  <a:srgbClr val="24292E"/>
                </a:solidFill>
                <a:latin typeface="-apple-system"/>
              </a:rPr>
              <a:t> </a:t>
            </a:r>
            <a:r>
              <a:rPr lang="de-DE" sz="1300" dirty="0" err="1">
                <a:solidFill>
                  <a:srgbClr val="24292E"/>
                </a:solidFill>
                <a:latin typeface="-apple-system"/>
              </a:rPr>
              <a:t>up</a:t>
            </a:r>
            <a:r>
              <a:rPr lang="de-DE" sz="1300" dirty="0">
                <a:solidFill>
                  <a:srgbClr val="24292E"/>
                </a:solidFill>
                <a:latin typeface="-apple-system"/>
              </a:rPr>
              <a:t> (vertikal):</a:t>
            </a:r>
          </a:p>
          <a:p>
            <a:r>
              <a:rPr lang="de-DE" sz="1300" dirty="0">
                <a:solidFill>
                  <a:srgbClr val="24292E"/>
                </a:solidFill>
                <a:latin typeface="-apple-system"/>
              </a:rPr>
              <a:t>Verbesserung der vorhandenen Ressourcen. </a:t>
            </a:r>
          </a:p>
        </p:txBody>
      </p:sp>
      <p:sp>
        <p:nvSpPr>
          <p:cNvPr id="14" name="Inhaltsplatzhalter 4">
            <a:extLst>
              <a:ext uri="{FF2B5EF4-FFF2-40B4-BE49-F238E27FC236}">
                <a16:creationId xmlns:a16="http://schemas.microsoft.com/office/drawing/2014/main" id="{228F660F-E76A-C447-9853-998BC310AD96}"/>
              </a:ext>
            </a:extLst>
          </p:cNvPr>
          <p:cNvSpPr txBox="1">
            <a:spLocks/>
          </p:cNvSpPr>
          <p:nvPr/>
        </p:nvSpPr>
        <p:spPr>
          <a:xfrm>
            <a:off x="6086238" y="1512000"/>
            <a:ext cx="1791927" cy="4790326"/>
          </a:xfrm>
          <a:prstGeom prst="rect">
            <a:avLst/>
          </a:prstGeom>
          <a:solidFill>
            <a:schemeClr val="bg1"/>
          </a:solidFill>
          <a:effectLst>
            <a:outerShdw blurRad="50800" dist="38100" dir="2700000" algn="tl" rotWithShape="0">
              <a:prstClr val="black">
                <a:alpha val="40000"/>
              </a:prstClr>
            </a:outerShdw>
          </a:effectLst>
        </p:spPr>
        <p:txBody>
          <a:bodyPr lIns="180000" tIns="180000" rIns="180000" bIns="180000" rtlCol="0"/>
          <a:ls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sz="1600" b="1" dirty="0">
              <a:solidFill>
                <a:schemeClr val="accent5"/>
              </a:solidFill>
            </a:endParaRPr>
          </a:p>
          <a:p>
            <a:pPr algn="ctr"/>
            <a:endParaRPr lang="de-DE" sz="1600" b="1" dirty="0">
              <a:solidFill>
                <a:schemeClr val="bg1"/>
              </a:solidFill>
              <a:highlight>
                <a:srgbClr val="187DC5"/>
              </a:highlight>
            </a:endParaRPr>
          </a:p>
          <a:p>
            <a:pPr algn="ctr"/>
            <a:endParaRPr lang="de-DE" b="1" dirty="0">
              <a:solidFill>
                <a:schemeClr val="bg1"/>
              </a:solidFill>
              <a:highlight>
                <a:srgbClr val="187DC5"/>
              </a:highlight>
            </a:endParaRPr>
          </a:p>
          <a:p>
            <a:pPr algn="ctr"/>
            <a:r>
              <a:rPr lang="de-DE" b="1" dirty="0">
                <a:solidFill>
                  <a:schemeClr val="bg1"/>
                </a:solidFill>
                <a:highlight>
                  <a:srgbClr val="187DC5"/>
                </a:highlight>
              </a:rPr>
              <a:t> A </a:t>
            </a:r>
            <a:r>
              <a:rPr lang="de-DE" sz="1200" b="1" dirty="0">
                <a:solidFill>
                  <a:schemeClr val="accent5"/>
                </a:solidFill>
              </a:rPr>
              <a:t> </a:t>
            </a:r>
            <a:r>
              <a:rPr lang="de-DE" sz="1200" b="1" dirty="0" err="1">
                <a:solidFill>
                  <a:schemeClr val="accent5"/>
                </a:solidFill>
              </a:rPr>
              <a:t>utomated</a:t>
            </a:r>
            <a:endParaRPr lang="de-DE" sz="1200" b="1" dirty="0">
              <a:solidFill>
                <a:schemeClr val="accent5"/>
              </a:solidFill>
            </a:endParaRPr>
          </a:p>
          <a:p>
            <a:endParaRPr lang="de-DE" sz="1300" dirty="0">
              <a:solidFill>
                <a:srgbClr val="24292E"/>
              </a:solidFill>
              <a:latin typeface="-apple-system"/>
            </a:endParaRPr>
          </a:p>
          <a:p>
            <a:r>
              <a:rPr lang="de-DE" sz="1300" dirty="0">
                <a:solidFill>
                  <a:srgbClr val="24292E"/>
                </a:solidFill>
                <a:latin typeface="-apple-system"/>
              </a:rPr>
              <a:t>Orchestrierung wird mittels automatischer Prozesse schnell erledigt.</a:t>
            </a:r>
          </a:p>
          <a:p>
            <a:r>
              <a:rPr lang="de-DE" sz="1300" dirty="0">
                <a:solidFill>
                  <a:srgbClr val="24292E"/>
                </a:solidFill>
                <a:latin typeface="-apple-system"/>
              </a:rPr>
              <a:t> </a:t>
            </a:r>
          </a:p>
          <a:p>
            <a:r>
              <a:rPr lang="de-DE" sz="1300" dirty="0">
                <a:solidFill>
                  <a:srgbClr val="24292E"/>
                </a:solidFill>
                <a:latin typeface="-apple-system"/>
              </a:rPr>
              <a:t>Beispiel:</a:t>
            </a:r>
          </a:p>
          <a:p>
            <a:pPr marL="285750" indent="-285750">
              <a:buFont typeface="Arial" panose="020B0604020202020204" pitchFamily="34" charset="0"/>
              <a:buChar char="•"/>
            </a:pPr>
            <a:r>
              <a:rPr lang="de-DE" sz="1300" dirty="0">
                <a:solidFill>
                  <a:srgbClr val="24292E"/>
                </a:solidFill>
                <a:latin typeface="-apple-system"/>
              </a:rPr>
              <a:t>Bei geringer Last automatisches herunterfahren von Servern.</a:t>
            </a:r>
          </a:p>
          <a:p>
            <a:pPr marL="285750" indent="-285750">
              <a:buFont typeface="Arial" panose="020B0604020202020204" pitchFamily="34" charset="0"/>
              <a:buChar char="•"/>
            </a:pPr>
            <a:r>
              <a:rPr lang="de-DE" sz="1300" dirty="0" err="1">
                <a:solidFill>
                  <a:srgbClr val="24292E"/>
                </a:solidFill>
                <a:latin typeface="-apple-system"/>
              </a:rPr>
              <a:t>Beisteigernder</a:t>
            </a:r>
            <a:r>
              <a:rPr lang="de-DE" sz="1300" dirty="0">
                <a:solidFill>
                  <a:srgbClr val="24292E"/>
                </a:solidFill>
                <a:latin typeface="-apple-system"/>
              </a:rPr>
              <a:t> Last </a:t>
            </a:r>
            <a:r>
              <a:rPr lang="de-DE" sz="1300" dirty="0" err="1">
                <a:solidFill>
                  <a:srgbClr val="24292E"/>
                </a:solidFill>
                <a:latin typeface="-apple-system"/>
              </a:rPr>
              <a:t>automat</a:t>
            </a:r>
            <a:r>
              <a:rPr lang="de-DE" sz="1300" dirty="0">
                <a:solidFill>
                  <a:srgbClr val="24292E"/>
                </a:solidFill>
                <a:latin typeface="-apple-system"/>
              </a:rPr>
              <a:t>. anfahren von Servern.</a:t>
            </a:r>
          </a:p>
        </p:txBody>
      </p:sp>
      <p:sp>
        <p:nvSpPr>
          <p:cNvPr id="15" name="Inhaltsplatzhalter 4">
            <a:extLst>
              <a:ext uri="{FF2B5EF4-FFF2-40B4-BE49-F238E27FC236}">
                <a16:creationId xmlns:a16="http://schemas.microsoft.com/office/drawing/2014/main" id="{C22166AA-19E3-E541-BDD2-1A0B3EDFABC2}"/>
              </a:ext>
            </a:extLst>
          </p:cNvPr>
          <p:cNvSpPr txBox="1">
            <a:spLocks/>
          </p:cNvSpPr>
          <p:nvPr/>
        </p:nvSpPr>
        <p:spPr>
          <a:xfrm>
            <a:off x="7971051" y="1512000"/>
            <a:ext cx="1791927" cy="4790326"/>
          </a:xfrm>
          <a:prstGeom prst="rect">
            <a:avLst/>
          </a:prstGeom>
          <a:solidFill>
            <a:schemeClr val="bg1"/>
          </a:solidFill>
          <a:effectLst>
            <a:outerShdw blurRad="50800" dist="38100" dir="2700000" algn="tl" rotWithShape="0">
              <a:prstClr val="black">
                <a:alpha val="40000"/>
              </a:prstClr>
            </a:outerShdw>
          </a:effectLst>
        </p:spPr>
        <p:txBody>
          <a:bodyPr lIns="180000" tIns="180000" rIns="180000" bIns="180000" rtlCol="0"/>
          <a:ls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sz="1600" b="1" dirty="0">
              <a:solidFill>
                <a:schemeClr val="accent5"/>
              </a:solidFill>
            </a:endParaRPr>
          </a:p>
          <a:p>
            <a:pPr algn="ctr"/>
            <a:endParaRPr lang="de-DE" sz="1600" b="1" dirty="0">
              <a:solidFill>
                <a:schemeClr val="accent5"/>
              </a:solidFill>
            </a:endParaRPr>
          </a:p>
          <a:p>
            <a:pPr algn="ctr"/>
            <a:endParaRPr lang="de-DE" b="1" dirty="0">
              <a:solidFill>
                <a:schemeClr val="bg1"/>
              </a:solidFill>
              <a:highlight>
                <a:srgbClr val="187DC5"/>
              </a:highlight>
            </a:endParaRPr>
          </a:p>
          <a:p>
            <a:pPr algn="ctr"/>
            <a:r>
              <a:rPr lang="de-DE" b="1" dirty="0">
                <a:solidFill>
                  <a:schemeClr val="bg1"/>
                </a:solidFill>
                <a:highlight>
                  <a:srgbClr val="187DC5"/>
                </a:highlight>
              </a:rPr>
              <a:t> L </a:t>
            </a:r>
            <a:r>
              <a:rPr lang="de-DE" b="1" dirty="0">
                <a:solidFill>
                  <a:schemeClr val="accent5"/>
                </a:solidFill>
              </a:rPr>
              <a:t> </a:t>
            </a:r>
            <a:r>
              <a:rPr lang="de-DE" sz="1200" b="1" dirty="0" err="1">
                <a:solidFill>
                  <a:schemeClr val="accent5"/>
                </a:solidFill>
              </a:rPr>
              <a:t>oose</a:t>
            </a:r>
            <a:r>
              <a:rPr lang="de-DE" sz="1200" b="1" dirty="0">
                <a:solidFill>
                  <a:schemeClr val="accent5"/>
                </a:solidFill>
              </a:rPr>
              <a:t> </a:t>
            </a:r>
            <a:r>
              <a:rPr lang="de-DE" sz="1200" b="1" dirty="0" err="1">
                <a:solidFill>
                  <a:schemeClr val="accent5"/>
                </a:solidFill>
              </a:rPr>
              <a:t>Coupling</a:t>
            </a:r>
            <a:endParaRPr lang="de-DE" sz="1200" b="1" dirty="0">
              <a:solidFill>
                <a:schemeClr val="accent5"/>
              </a:solidFill>
            </a:endParaRPr>
          </a:p>
          <a:p>
            <a:pPr algn="ctr"/>
            <a:endParaRPr lang="de-DE" sz="1600" dirty="0"/>
          </a:p>
          <a:p>
            <a:r>
              <a:rPr lang="de-DE" sz="1300" dirty="0">
                <a:solidFill>
                  <a:srgbClr val="24292E"/>
                </a:solidFill>
                <a:latin typeface="-apple-system"/>
              </a:rPr>
              <a:t>Cloud-native </a:t>
            </a:r>
            <a:r>
              <a:rPr lang="de-DE" sz="1300" dirty="0" err="1">
                <a:solidFill>
                  <a:srgbClr val="24292E"/>
                </a:solidFill>
                <a:latin typeface="-apple-system"/>
              </a:rPr>
              <a:t>application</a:t>
            </a:r>
            <a:r>
              <a:rPr lang="de-DE" sz="1300" dirty="0">
                <a:solidFill>
                  <a:srgbClr val="24292E"/>
                </a:solidFill>
                <a:latin typeface="-apple-system"/>
              </a:rPr>
              <a:t> </a:t>
            </a:r>
            <a:r>
              <a:rPr lang="de-DE" sz="1300" dirty="0" err="1">
                <a:solidFill>
                  <a:srgbClr val="24292E"/>
                </a:solidFill>
                <a:latin typeface="-apple-system"/>
              </a:rPr>
              <a:t>components</a:t>
            </a:r>
            <a:r>
              <a:rPr lang="de-DE" sz="1300" dirty="0">
                <a:solidFill>
                  <a:srgbClr val="24292E"/>
                </a:solidFill>
                <a:latin typeface="-apple-system"/>
              </a:rPr>
              <a:t> </a:t>
            </a:r>
            <a:r>
              <a:rPr lang="de-DE" sz="1300" dirty="0" err="1">
                <a:solidFill>
                  <a:srgbClr val="24292E"/>
                </a:solidFill>
                <a:latin typeface="-apple-system"/>
              </a:rPr>
              <a:t>should</a:t>
            </a:r>
            <a:r>
              <a:rPr lang="de-DE" sz="1300" dirty="0">
                <a:solidFill>
                  <a:srgbClr val="24292E"/>
                </a:solidFill>
                <a:latin typeface="-apple-system"/>
              </a:rPr>
              <a:t> not </a:t>
            </a:r>
            <a:r>
              <a:rPr lang="de-DE" sz="1300" dirty="0" err="1">
                <a:solidFill>
                  <a:srgbClr val="24292E"/>
                </a:solidFill>
                <a:latin typeface="-apple-system"/>
              </a:rPr>
              <a:t>influence</a:t>
            </a:r>
            <a:r>
              <a:rPr lang="de-DE" sz="1300" dirty="0">
                <a:solidFill>
                  <a:srgbClr val="24292E"/>
                </a:solidFill>
                <a:latin typeface="-apple-system"/>
              </a:rPr>
              <a:t> </a:t>
            </a:r>
            <a:r>
              <a:rPr lang="de-DE" sz="1300" dirty="0" err="1">
                <a:solidFill>
                  <a:srgbClr val="24292E"/>
                </a:solidFill>
                <a:latin typeface="-apple-system"/>
              </a:rPr>
              <a:t>each</a:t>
            </a:r>
            <a:r>
              <a:rPr lang="de-DE" sz="1300" dirty="0">
                <a:solidFill>
                  <a:srgbClr val="24292E"/>
                </a:solidFill>
                <a:latin typeface="-apple-system"/>
              </a:rPr>
              <a:t> </a:t>
            </a:r>
            <a:r>
              <a:rPr lang="de-DE" sz="1300" dirty="0" err="1">
                <a:solidFill>
                  <a:srgbClr val="24292E"/>
                </a:solidFill>
                <a:latin typeface="-apple-system"/>
              </a:rPr>
              <a:t>other</a:t>
            </a:r>
            <a:r>
              <a:rPr lang="de-DE" sz="1300" dirty="0">
                <a:solidFill>
                  <a:srgbClr val="24292E"/>
                </a:solidFill>
                <a:latin typeface="-apple-system"/>
              </a:rPr>
              <a:t> </a:t>
            </a:r>
            <a:r>
              <a:rPr lang="de-DE" sz="1300" dirty="0" err="1">
                <a:solidFill>
                  <a:srgbClr val="24292E"/>
                </a:solidFill>
                <a:latin typeface="-apple-system"/>
              </a:rPr>
              <a:t>regarding</a:t>
            </a:r>
            <a:r>
              <a:rPr lang="de-DE" sz="1300" dirty="0">
                <a:solidFill>
                  <a:srgbClr val="24292E"/>
                </a:solidFill>
                <a:latin typeface="-apple-system"/>
              </a:rPr>
              <a:t> </a:t>
            </a:r>
            <a:r>
              <a:rPr lang="de-DE" sz="1300" dirty="0" err="1">
                <a:solidFill>
                  <a:srgbClr val="24292E"/>
                </a:solidFill>
                <a:latin typeface="-apple-system"/>
              </a:rPr>
              <a:t>factors</a:t>
            </a:r>
            <a:r>
              <a:rPr lang="de-DE" sz="1300" dirty="0">
                <a:solidFill>
                  <a:srgbClr val="24292E"/>
                </a:solidFill>
                <a:latin typeface="-apple-system"/>
              </a:rPr>
              <a:t> such </a:t>
            </a:r>
            <a:r>
              <a:rPr lang="de-DE" sz="1300" dirty="0" err="1">
                <a:solidFill>
                  <a:srgbClr val="24292E"/>
                </a:solidFill>
                <a:latin typeface="-apple-system"/>
              </a:rPr>
              <a:t>as</a:t>
            </a:r>
            <a:r>
              <a:rPr lang="de-DE" sz="1300" dirty="0">
                <a:solidFill>
                  <a:srgbClr val="24292E"/>
                </a:solidFill>
                <a:latin typeface="-apple-system"/>
              </a:rPr>
              <a:t> </a:t>
            </a:r>
            <a:r>
              <a:rPr lang="de-DE" sz="1300" dirty="0" err="1">
                <a:solidFill>
                  <a:srgbClr val="24292E"/>
                </a:solidFill>
                <a:latin typeface="-apple-system"/>
              </a:rPr>
              <a:t>availability</a:t>
            </a:r>
            <a:r>
              <a:rPr lang="de-DE" sz="1300" dirty="0">
                <a:solidFill>
                  <a:srgbClr val="24292E"/>
                </a:solidFill>
                <a:latin typeface="-apple-system"/>
              </a:rPr>
              <a:t>, </a:t>
            </a:r>
            <a:r>
              <a:rPr lang="de-DE" sz="1300" dirty="0" err="1">
                <a:solidFill>
                  <a:srgbClr val="24292E"/>
                </a:solidFill>
                <a:latin typeface="-apple-system"/>
              </a:rPr>
              <a:t>data</a:t>
            </a:r>
            <a:r>
              <a:rPr lang="de-DE" sz="1300" dirty="0">
                <a:solidFill>
                  <a:srgbClr val="24292E"/>
                </a:solidFill>
                <a:latin typeface="-apple-system"/>
              </a:rPr>
              <a:t> </a:t>
            </a:r>
            <a:r>
              <a:rPr lang="de-DE" sz="1300" dirty="0" err="1">
                <a:solidFill>
                  <a:srgbClr val="24292E"/>
                </a:solidFill>
                <a:latin typeface="-apple-system"/>
              </a:rPr>
              <a:t>format</a:t>
            </a:r>
            <a:r>
              <a:rPr lang="de-DE" sz="1300" dirty="0">
                <a:solidFill>
                  <a:srgbClr val="24292E"/>
                </a:solidFill>
                <a:latin typeface="-apple-system"/>
              </a:rPr>
              <a:t>, </a:t>
            </a:r>
            <a:r>
              <a:rPr lang="de-DE" sz="1300" dirty="0" err="1">
                <a:solidFill>
                  <a:srgbClr val="24292E"/>
                </a:solidFill>
                <a:latin typeface="-apple-system"/>
              </a:rPr>
              <a:t>data</a:t>
            </a:r>
            <a:r>
              <a:rPr lang="de-DE" sz="1300" dirty="0">
                <a:solidFill>
                  <a:srgbClr val="24292E"/>
                </a:solidFill>
                <a:latin typeface="-apple-system"/>
              </a:rPr>
              <a:t> </a:t>
            </a:r>
            <a:r>
              <a:rPr lang="de-DE" sz="1300" dirty="0" err="1">
                <a:solidFill>
                  <a:srgbClr val="24292E"/>
                </a:solidFill>
                <a:latin typeface="-apple-system"/>
              </a:rPr>
              <a:t>exchange</a:t>
            </a:r>
            <a:r>
              <a:rPr lang="de-DE" sz="1300" dirty="0">
                <a:solidFill>
                  <a:srgbClr val="24292E"/>
                </a:solidFill>
                <a:latin typeface="-apple-system"/>
              </a:rPr>
              <a:t> rate. </a:t>
            </a:r>
          </a:p>
          <a:p>
            <a:endParaRPr lang="de-DE" sz="1300" dirty="0">
              <a:solidFill>
                <a:srgbClr val="24292E"/>
              </a:solidFill>
              <a:latin typeface="-apple-system"/>
            </a:endParaRPr>
          </a:p>
          <a:p>
            <a:r>
              <a:rPr lang="de-DE" sz="1200" b="1" dirty="0" err="1">
                <a:solidFill>
                  <a:srgbClr val="24292E"/>
                </a:solidFill>
                <a:latin typeface="-apple-system"/>
              </a:rPr>
              <a:t>Example</a:t>
            </a:r>
            <a:r>
              <a:rPr lang="de-DE" sz="1200" b="1" dirty="0">
                <a:solidFill>
                  <a:srgbClr val="24292E"/>
                </a:solidFill>
                <a:latin typeface="-apple-system"/>
              </a:rPr>
              <a:t>: </a:t>
            </a:r>
          </a:p>
          <a:p>
            <a:r>
              <a:rPr lang="de-DE" sz="1200" dirty="0" err="1">
                <a:solidFill>
                  <a:srgbClr val="24292E"/>
                </a:solidFill>
                <a:latin typeface="-apple-system"/>
              </a:rPr>
              <a:t>Failure</a:t>
            </a:r>
            <a:r>
              <a:rPr lang="de-DE" sz="1200" dirty="0">
                <a:solidFill>
                  <a:srgbClr val="24292E"/>
                </a:solidFill>
                <a:latin typeface="-apple-system"/>
              </a:rPr>
              <a:t> </a:t>
            </a:r>
            <a:r>
              <a:rPr lang="de-DE" sz="1200" dirty="0" err="1">
                <a:solidFill>
                  <a:srgbClr val="24292E"/>
                </a:solidFill>
                <a:latin typeface="-apple-system"/>
              </a:rPr>
              <a:t>of</a:t>
            </a:r>
            <a:r>
              <a:rPr lang="de-DE" sz="1200" dirty="0">
                <a:solidFill>
                  <a:srgbClr val="24292E"/>
                </a:solidFill>
                <a:latin typeface="-apple-system"/>
              </a:rPr>
              <a:t> </a:t>
            </a:r>
            <a:r>
              <a:rPr lang="de-DE" sz="1200" dirty="0" err="1">
                <a:solidFill>
                  <a:srgbClr val="24292E"/>
                </a:solidFill>
                <a:latin typeface="-apple-system"/>
              </a:rPr>
              <a:t>one</a:t>
            </a:r>
            <a:r>
              <a:rPr lang="de-DE" sz="1200" dirty="0">
                <a:solidFill>
                  <a:srgbClr val="24292E"/>
                </a:solidFill>
                <a:latin typeface="-apple-system"/>
              </a:rPr>
              <a:t> </a:t>
            </a:r>
            <a:r>
              <a:rPr lang="de-DE" sz="1200" dirty="0" err="1">
                <a:solidFill>
                  <a:srgbClr val="24292E"/>
                </a:solidFill>
                <a:latin typeface="-apple-system"/>
              </a:rPr>
              <a:t>application</a:t>
            </a:r>
            <a:r>
              <a:rPr lang="de-DE" sz="1200" dirty="0">
                <a:solidFill>
                  <a:srgbClr val="24292E"/>
                </a:solidFill>
                <a:latin typeface="-apple-system"/>
              </a:rPr>
              <a:t> </a:t>
            </a:r>
            <a:r>
              <a:rPr lang="de-DE" sz="1200" dirty="0" err="1">
                <a:solidFill>
                  <a:srgbClr val="24292E"/>
                </a:solidFill>
                <a:latin typeface="-apple-system"/>
              </a:rPr>
              <a:t>component</a:t>
            </a:r>
            <a:r>
              <a:rPr lang="de-DE" sz="1200" dirty="0">
                <a:solidFill>
                  <a:srgbClr val="24292E"/>
                </a:solidFill>
                <a:latin typeface="-apple-system"/>
              </a:rPr>
              <a:t> </a:t>
            </a:r>
            <a:r>
              <a:rPr lang="de-DE" sz="1200" dirty="0" err="1">
                <a:solidFill>
                  <a:srgbClr val="24292E"/>
                </a:solidFill>
                <a:latin typeface="-apple-system"/>
              </a:rPr>
              <a:t>does</a:t>
            </a:r>
            <a:r>
              <a:rPr lang="de-DE" sz="1200" dirty="0">
                <a:solidFill>
                  <a:srgbClr val="24292E"/>
                </a:solidFill>
                <a:latin typeface="-apple-system"/>
              </a:rPr>
              <a:t> not </a:t>
            </a:r>
            <a:r>
              <a:rPr lang="de-DE" sz="1200" dirty="0" err="1">
                <a:solidFill>
                  <a:srgbClr val="24292E"/>
                </a:solidFill>
                <a:latin typeface="-apple-system"/>
              </a:rPr>
              <a:t>cause</a:t>
            </a:r>
            <a:r>
              <a:rPr lang="de-DE" sz="1200" dirty="0">
                <a:solidFill>
                  <a:srgbClr val="24292E"/>
                </a:solidFill>
                <a:latin typeface="-apple-system"/>
              </a:rPr>
              <a:t> </a:t>
            </a:r>
            <a:r>
              <a:rPr lang="de-DE" sz="1200" dirty="0" err="1">
                <a:solidFill>
                  <a:srgbClr val="24292E"/>
                </a:solidFill>
                <a:latin typeface="-apple-system"/>
              </a:rPr>
              <a:t>failure</a:t>
            </a:r>
            <a:r>
              <a:rPr lang="de-DE" sz="1200" dirty="0">
                <a:solidFill>
                  <a:srgbClr val="24292E"/>
                </a:solidFill>
                <a:latin typeface="-apple-system"/>
              </a:rPr>
              <a:t> </a:t>
            </a:r>
            <a:r>
              <a:rPr lang="de-DE" sz="1200" dirty="0" err="1">
                <a:solidFill>
                  <a:srgbClr val="24292E"/>
                </a:solidFill>
                <a:latin typeface="-apple-system"/>
              </a:rPr>
              <a:t>of</a:t>
            </a:r>
            <a:r>
              <a:rPr lang="de-DE" sz="1200" dirty="0">
                <a:solidFill>
                  <a:srgbClr val="24292E"/>
                </a:solidFill>
                <a:latin typeface="-apple-system"/>
              </a:rPr>
              <a:t> </a:t>
            </a:r>
            <a:r>
              <a:rPr lang="de-DE" sz="1200" dirty="0" err="1">
                <a:solidFill>
                  <a:srgbClr val="24292E"/>
                </a:solidFill>
                <a:latin typeface="-apple-system"/>
              </a:rPr>
              <a:t>other</a:t>
            </a:r>
            <a:r>
              <a:rPr lang="de-DE" sz="1200" dirty="0">
                <a:solidFill>
                  <a:srgbClr val="24292E"/>
                </a:solidFill>
                <a:latin typeface="-apple-system"/>
              </a:rPr>
              <a:t> </a:t>
            </a:r>
            <a:r>
              <a:rPr lang="de-DE" sz="1200" dirty="0" err="1">
                <a:solidFill>
                  <a:srgbClr val="24292E"/>
                </a:solidFill>
                <a:latin typeface="-apple-system"/>
              </a:rPr>
              <a:t>components</a:t>
            </a:r>
            <a:r>
              <a:rPr lang="de-DE" sz="1200" dirty="0"/>
              <a:t>.</a:t>
            </a:r>
            <a:endParaRPr lang="de-DE" sz="1200" dirty="0">
              <a:solidFill>
                <a:srgbClr val="24292E"/>
              </a:solidFill>
              <a:latin typeface="-apple-system"/>
            </a:endParaRPr>
          </a:p>
        </p:txBody>
      </p:sp>
      <p:pic>
        <p:nvPicPr>
          <p:cNvPr id="4" name="Grafik 3">
            <a:extLst>
              <a:ext uri="{FF2B5EF4-FFF2-40B4-BE49-F238E27FC236}">
                <a16:creationId xmlns:a16="http://schemas.microsoft.com/office/drawing/2014/main" id="{E6FB38CF-9D83-FA44-8978-834738F03100}"/>
              </a:ext>
            </a:extLst>
          </p:cNvPr>
          <p:cNvPicPr>
            <a:picLocks noChangeAspect="1"/>
          </p:cNvPicPr>
          <p:nvPr/>
        </p:nvPicPr>
        <p:blipFill>
          <a:blip r:embed="rId2"/>
          <a:stretch>
            <a:fillRect/>
          </a:stretch>
        </p:blipFill>
        <p:spPr>
          <a:xfrm>
            <a:off x="674983" y="1630574"/>
            <a:ext cx="1305559" cy="561390"/>
          </a:xfrm>
          <a:prstGeom prst="rect">
            <a:avLst/>
          </a:prstGeom>
        </p:spPr>
      </p:pic>
      <p:pic>
        <p:nvPicPr>
          <p:cNvPr id="6" name="Grafik 5">
            <a:extLst>
              <a:ext uri="{FF2B5EF4-FFF2-40B4-BE49-F238E27FC236}">
                <a16:creationId xmlns:a16="http://schemas.microsoft.com/office/drawing/2014/main" id="{37B21DA8-DCEE-2B47-BF98-DA8B7883ED38}"/>
              </a:ext>
            </a:extLst>
          </p:cNvPr>
          <p:cNvPicPr>
            <a:picLocks noChangeAspect="1"/>
          </p:cNvPicPr>
          <p:nvPr/>
        </p:nvPicPr>
        <p:blipFill>
          <a:blip r:embed="rId3"/>
          <a:stretch>
            <a:fillRect/>
          </a:stretch>
        </p:blipFill>
        <p:spPr>
          <a:xfrm>
            <a:off x="2902890" y="1614933"/>
            <a:ext cx="619369" cy="592672"/>
          </a:xfrm>
          <a:prstGeom prst="rect">
            <a:avLst/>
          </a:prstGeom>
        </p:spPr>
      </p:pic>
      <p:pic>
        <p:nvPicPr>
          <p:cNvPr id="16" name="Grafik 15">
            <a:extLst>
              <a:ext uri="{FF2B5EF4-FFF2-40B4-BE49-F238E27FC236}">
                <a16:creationId xmlns:a16="http://schemas.microsoft.com/office/drawing/2014/main" id="{E824C5DF-1081-224E-8951-9A68853A1FA7}"/>
              </a:ext>
            </a:extLst>
          </p:cNvPr>
          <p:cNvPicPr>
            <a:picLocks noChangeAspect="1"/>
          </p:cNvPicPr>
          <p:nvPr/>
        </p:nvPicPr>
        <p:blipFill>
          <a:blip r:embed="rId4"/>
          <a:stretch>
            <a:fillRect/>
          </a:stretch>
        </p:blipFill>
        <p:spPr>
          <a:xfrm>
            <a:off x="4565505" y="1613747"/>
            <a:ext cx="1043549" cy="566658"/>
          </a:xfrm>
          <a:prstGeom prst="rect">
            <a:avLst/>
          </a:prstGeom>
        </p:spPr>
      </p:pic>
      <p:pic>
        <p:nvPicPr>
          <p:cNvPr id="17" name="Grafik 16">
            <a:extLst>
              <a:ext uri="{FF2B5EF4-FFF2-40B4-BE49-F238E27FC236}">
                <a16:creationId xmlns:a16="http://schemas.microsoft.com/office/drawing/2014/main" id="{E1A408CD-3CD5-BE46-A5BC-9A26B2948084}"/>
              </a:ext>
            </a:extLst>
          </p:cNvPr>
          <p:cNvPicPr>
            <a:picLocks noChangeAspect="1"/>
          </p:cNvPicPr>
          <p:nvPr/>
        </p:nvPicPr>
        <p:blipFill>
          <a:blip r:embed="rId5"/>
          <a:stretch>
            <a:fillRect/>
          </a:stretch>
        </p:blipFill>
        <p:spPr>
          <a:xfrm>
            <a:off x="6292106" y="1558729"/>
            <a:ext cx="1380190" cy="676695"/>
          </a:xfrm>
          <a:prstGeom prst="rect">
            <a:avLst/>
          </a:prstGeom>
        </p:spPr>
      </p:pic>
      <p:pic>
        <p:nvPicPr>
          <p:cNvPr id="18" name="Grafik 17">
            <a:extLst>
              <a:ext uri="{FF2B5EF4-FFF2-40B4-BE49-F238E27FC236}">
                <a16:creationId xmlns:a16="http://schemas.microsoft.com/office/drawing/2014/main" id="{A22C60D0-BDD7-3644-BCEE-AC42737D9218}"/>
              </a:ext>
            </a:extLst>
          </p:cNvPr>
          <p:cNvPicPr>
            <a:picLocks noChangeAspect="1"/>
          </p:cNvPicPr>
          <p:nvPr/>
        </p:nvPicPr>
        <p:blipFill>
          <a:blip r:embed="rId6"/>
          <a:stretch>
            <a:fillRect/>
          </a:stretch>
        </p:blipFill>
        <p:spPr>
          <a:xfrm>
            <a:off x="8428018" y="1608255"/>
            <a:ext cx="973636" cy="551115"/>
          </a:xfrm>
          <a:prstGeom prst="rect">
            <a:avLst/>
          </a:prstGeom>
        </p:spPr>
      </p:pic>
      <p:pic>
        <p:nvPicPr>
          <p:cNvPr id="19" name="Picture 8" descr="undefined">
            <a:extLst>
              <a:ext uri="{FF2B5EF4-FFF2-40B4-BE49-F238E27FC236}">
                <a16:creationId xmlns:a16="http://schemas.microsoft.com/office/drawing/2014/main" id="{F4AC6289-B3E9-A64E-8949-E2456F8848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3747" y="1512000"/>
            <a:ext cx="1858722" cy="2799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874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42E50-C807-8346-853A-1C4263E6D8EA}"/>
              </a:ext>
            </a:extLst>
          </p:cNvPr>
          <p:cNvSpPr>
            <a:spLocks noGrp="1"/>
          </p:cNvSpPr>
          <p:nvPr>
            <p:ph type="title"/>
          </p:nvPr>
        </p:nvSpPr>
        <p:spPr/>
        <p:txBody>
          <a:bodyPr/>
          <a:lstStyle/>
          <a:p>
            <a:r>
              <a:rPr lang="de-DE" dirty="0"/>
              <a:t>Cloud-native Applikationen</a:t>
            </a:r>
          </a:p>
        </p:txBody>
      </p:sp>
      <p:sp>
        <p:nvSpPr>
          <p:cNvPr id="3" name="Textplatzhalter 2">
            <a:extLst>
              <a:ext uri="{FF2B5EF4-FFF2-40B4-BE49-F238E27FC236}">
                <a16:creationId xmlns:a16="http://schemas.microsoft.com/office/drawing/2014/main" id="{54E3B28D-1C31-DB4A-A503-B7C315545185}"/>
              </a:ext>
            </a:extLst>
          </p:cNvPr>
          <p:cNvSpPr>
            <a:spLocks noGrp="1"/>
          </p:cNvSpPr>
          <p:nvPr>
            <p:ph type="body" sz="quarter" idx="32"/>
          </p:nvPr>
        </p:nvSpPr>
        <p:spPr/>
        <p:txBody>
          <a:bodyPr/>
          <a:lstStyle/>
          <a:p>
            <a:r>
              <a:rPr lang="de-DE" dirty="0"/>
              <a:t>Definition</a:t>
            </a:r>
          </a:p>
        </p:txBody>
      </p:sp>
      <p:sp>
        <p:nvSpPr>
          <p:cNvPr id="5" name="Foliennummernplatzhalter 4">
            <a:extLst>
              <a:ext uri="{FF2B5EF4-FFF2-40B4-BE49-F238E27FC236}">
                <a16:creationId xmlns:a16="http://schemas.microsoft.com/office/drawing/2014/main" id="{149FEA0F-72B4-0145-8228-25370BC5E565}"/>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8" name="Inhaltsplatzhalter 4">
            <a:extLst>
              <a:ext uri="{FF2B5EF4-FFF2-40B4-BE49-F238E27FC236}">
                <a16:creationId xmlns:a16="http://schemas.microsoft.com/office/drawing/2014/main" id="{D71C2A62-CCB4-7D4E-A83C-953F64D0ACBA}"/>
              </a:ext>
            </a:extLst>
          </p:cNvPr>
          <p:cNvSpPr txBox="1">
            <a:spLocks/>
          </p:cNvSpPr>
          <p:nvPr/>
        </p:nvSpPr>
        <p:spPr>
          <a:xfrm>
            <a:off x="431798" y="1511476"/>
            <a:ext cx="4510315" cy="4652257"/>
          </a:xfrm>
          <a:prstGeom prst="rect">
            <a:avLst/>
          </a:prstGeom>
          <a:solidFill>
            <a:schemeClr val="bg1"/>
          </a:solidFill>
          <a:effectLst>
            <a:outerShdw blurRad="50800" dist="38100" dir="2700000" algn="tl" rotWithShape="0">
              <a:prstClr val="black">
                <a:alpha val="40000"/>
              </a:prstClr>
            </a:outerShdw>
          </a:effectLst>
        </p:spPr>
        <p:txBody>
          <a:bodyPr lIns="180000" tIns="180000" rIns="180000" bIns="180000" rtlCol="0"/>
          <a:ls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600" b="1" dirty="0">
                <a:solidFill>
                  <a:schemeClr val="accent5"/>
                </a:solidFill>
              </a:rPr>
              <a:t>CNCF Cloud Native Definition v1.0</a:t>
            </a:r>
          </a:p>
          <a:p>
            <a:endParaRPr lang="de-DE" sz="1600" b="1" dirty="0">
              <a:solidFill>
                <a:schemeClr val="accent5"/>
              </a:solidFill>
            </a:endParaRPr>
          </a:p>
          <a:p>
            <a:endParaRPr lang="de-DE" sz="1400" dirty="0"/>
          </a:p>
          <a:p>
            <a:r>
              <a:rPr lang="de-DE" sz="1400" dirty="0">
                <a:solidFill>
                  <a:srgbClr val="24292E"/>
                </a:solidFill>
                <a:latin typeface="-apple-system"/>
              </a:rPr>
              <a:t>Cloud native Technologien ermöglichen es Unternehmen, skalierbare Anwendungen in modernen, dynamischen Umgebungen zu implementieren und zu betreiben. Dies können öffentliche, private und Hybrid-Clouds sein. Best-Practices, wie Container, Service-Meshs, Microservices, </a:t>
            </a:r>
            <a:r>
              <a:rPr lang="de-DE" sz="1400" dirty="0" err="1">
                <a:solidFill>
                  <a:srgbClr val="24292E"/>
                </a:solidFill>
                <a:latin typeface="-apple-system"/>
              </a:rPr>
              <a:t>immutable</a:t>
            </a:r>
            <a:r>
              <a:rPr lang="de-DE" sz="1400" dirty="0">
                <a:solidFill>
                  <a:srgbClr val="24292E"/>
                </a:solidFill>
                <a:latin typeface="-apple-system"/>
              </a:rPr>
              <a:t> Infrastruktur und deklarative APIs, unterstützen diesen Ansatz.</a:t>
            </a:r>
          </a:p>
          <a:p>
            <a:endParaRPr lang="de-DE" sz="1400" dirty="0">
              <a:solidFill>
                <a:srgbClr val="24292E"/>
              </a:solidFill>
              <a:latin typeface="-apple-system"/>
            </a:endParaRPr>
          </a:p>
          <a:p>
            <a:r>
              <a:rPr lang="de-DE" sz="1400" dirty="0">
                <a:solidFill>
                  <a:srgbClr val="24292E"/>
                </a:solidFill>
                <a:latin typeface="-apple-system"/>
              </a:rPr>
              <a:t>Die zugrundeliegenden Techniken ermöglichen die Umsetzung von entkoppelten Systemen, die belastbar, handhabbar und beobachtbar sind. Kombiniert mit einer robusten Automatisierung können Softwareentwickler mit geringem Aufwand flexibel und schnell auf Änderungen reagieren.</a:t>
            </a:r>
          </a:p>
          <a:p>
            <a:pPr lvl="0"/>
            <a:endParaRPr lang="de-DE" sz="1400" dirty="0"/>
          </a:p>
          <a:p>
            <a:r>
              <a:rPr lang="de-DE" sz="1100" dirty="0">
                <a:solidFill>
                  <a:srgbClr val="000000">
                    <a:lumMod val="65000"/>
                    <a:lumOff val="35000"/>
                  </a:srgbClr>
                </a:solidFill>
              </a:rPr>
              <a:t>Source: Cloud-native Computing </a:t>
            </a:r>
            <a:r>
              <a:rPr lang="de-DE" sz="1100" dirty="0" err="1">
                <a:solidFill>
                  <a:srgbClr val="000000">
                    <a:lumMod val="65000"/>
                    <a:lumOff val="35000"/>
                  </a:srgbClr>
                </a:solidFill>
              </a:rPr>
              <a:t>Foundation</a:t>
            </a:r>
            <a:r>
              <a:rPr lang="de-DE" sz="1100" dirty="0">
                <a:solidFill>
                  <a:srgbClr val="000000">
                    <a:lumMod val="65000"/>
                    <a:lumOff val="35000"/>
                  </a:srgbClr>
                </a:solidFill>
              </a:rPr>
              <a:t>, https://</a:t>
            </a:r>
            <a:r>
              <a:rPr lang="de-DE" sz="1100" dirty="0" err="1">
                <a:solidFill>
                  <a:srgbClr val="000000">
                    <a:lumMod val="65000"/>
                    <a:lumOff val="35000"/>
                  </a:srgbClr>
                </a:solidFill>
              </a:rPr>
              <a:t>github.com</a:t>
            </a:r>
            <a:r>
              <a:rPr lang="de-DE" sz="1100" dirty="0">
                <a:solidFill>
                  <a:srgbClr val="000000">
                    <a:lumMod val="65000"/>
                    <a:lumOff val="35000"/>
                  </a:srgbClr>
                </a:solidFill>
              </a:rPr>
              <a:t>/</a:t>
            </a:r>
            <a:r>
              <a:rPr lang="de-DE" sz="1100" dirty="0" err="1">
                <a:solidFill>
                  <a:srgbClr val="000000">
                    <a:lumMod val="65000"/>
                    <a:lumOff val="35000"/>
                  </a:srgbClr>
                </a:solidFill>
              </a:rPr>
              <a:t>cncf</a:t>
            </a:r>
            <a:r>
              <a:rPr lang="de-DE" sz="1100" dirty="0">
                <a:solidFill>
                  <a:srgbClr val="000000">
                    <a:lumMod val="65000"/>
                    <a:lumOff val="35000"/>
                  </a:srgbClr>
                </a:solidFill>
              </a:rPr>
              <a:t>/</a:t>
            </a:r>
            <a:r>
              <a:rPr lang="de-DE" sz="1100" dirty="0" err="1">
                <a:solidFill>
                  <a:srgbClr val="000000">
                    <a:lumMod val="65000"/>
                    <a:lumOff val="35000"/>
                  </a:srgbClr>
                </a:solidFill>
              </a:rPr>
              <a:t>toc</a:t>
            </a:r>
            <a:r>
              <a:rPr lang="de-DE" sz="1100" dirty="0">
                <a:solidFill>
                  <a:srgbClr val="000000">
                    <a:lumMod val="65000"/>
                    <a:lumOff val="35000"/>
                  </a:srgbClr>
                </a:solidFill>
              </a:rPr>
              <a:t>/</a:t>
            </a:r>
            <a:r>
              <a:rPr lang="de-DE" sz="1100" dirty="0" err="1">
                <a:solidFill>
                  <a:srgbClr val="000000">
                    <a:lumMod val="65000"/>
                    <a:lumOff val="35000"/>
                  </a:srgbClr>
                </a:solidFill>
              </a:rPr>
              <a:t>blob</a:t>
            </a:r>
            <a:r>
              <a:rPr lang="de-DE" sz="1100" dirty="0">
                <a:solidFill>
                  <a:srgbClr val="000000">
                    <a:lumMod val="65000"/>
                    <a:lumOff val="35000"/>
                  </a:srgbClr>
                </a:solidFill>
              </a:rPr>
              <a:t>/</a:t>
            </a:r>
            <a:r>
              <a:rPr lang="de-DE" sz="1100" dirty="0" err="1">
                <a:solidFill>
                  <a:srgbClr val="000000">
                    <a:lumMod val="65000"/>
                    <a:lumOff val="35000"/>
                  </a:srgbClr>
                </a:solidFill>
              </a:rPr>
              <a:t>master</a:t>
            </a:r>
            <a:r>
              <a:rPr lang="de-DE" sz="1100" dirty="0">
                <a:solidFill>
                  <a:srgbClr val="000000">
                    <a:lumMod val="65000"/>
                    <a:lumOff val="35000"/>
                  </a:srgbClr>
                </a:solidFill>
              </a:rPr>
              <a:t>/</a:t>
            </a:r>
            <a:r>
              <a:rPr lang="de-DE" sz="1100" dirty="0" err="1">
                <a:solidFill>
                  <a:srgbClr val="000000">
                    <a:lumMod val="65000"/>
                    <a:lumOff val="35000"/>
                  </a:srgbClr>
                </a:solidFill>
              </a:rPr>
              <a:t>DEFINITION.md</a:t>
            </a:r>
            <a:endParaRPr lang="de-DE" sz="1100" dirty="0">
              <a:solidFill>
                <a:srgbClr val="000000">
                  <a:lumMod val="65000"/>
                  <a:lumOff val="35000"/>
                </a:srgbClr>
              </a:solidFill>
            </a:endParaRPr>
          </a:p>
        </p:txBody>
      </p:sp>
      <p:pic>
        <p:nvPicPr>
          <p:cNvPr id="4" name="Grafik 3">
            <a:extLst>
              <a:ext uri="{FF2B5EF4-FFF2-40B4-BE49-F238E27FC236}">
                <a16:creationId xmlns:a16="http://schemas.microsoft.com/office/drawing/2014/main" id="{D00137B2-EE61-6A36-A608-686A695ED91A}"/>
              </a:ext>
            </a:extLst>
          </p:cNvPr>
          <p:cNvPicPr>
            <a:picLocks noChangeAspect="1"/>
          </p:cNvPicPr>
          <p:nvPr/>
        </p:nvPicPr>
        <p:blipFill>
          <a:blip r:embed="rId2"/>
          <a:stretch>
            <a:fillRect/>
          </a:stretch>
        </p:blipFill>
        <p:spPr>
          <a:xfrm>
            <a:off x="5927908" y="2828832"/>
            <a:ext cx="3389195" cy="1998890"/>
          </a:xfrm>
          <a:prstGeom prst="rect">
            <a:avLst/>
          </a:prstGeom>
        </p:spPr>
      </p:pic>
    </p:spTree>
    <p:extLst>
      <p:ext uri="{BB962C8B-B14F-4D97-AF65-F5344CB8AC3E}">
        <p14:creationId xmlns:p14="http://schemas.microsoft.com/office/powerpoint/2010/main" val="1810318989"/>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1572</Words>
  <Application>Microsoft Macintosh PowerPoint</Application>
  <PresentationFormat>Breitbild</PresentationFormat>
  <Paragraphs>295</Paragraphs>
  <Slides>17</Slides>
  <Notes>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17</vt:i4>
      </vt:variant>
    </vt:vector>
  </HeadingPairs>
  <TitlesOfParts>
    <vt:vector size="26" baseType="lpstr">
      <vt:lpstr>-apple-system</vt:lpstr>
      <vt:lpstr>Arial</vt:lpstr>
      <vt:lpstr>Bradley Hand</vt:lpstr>
      <vt:lpstr>Calibri</vt:lpstr>
      <vt:lpstr>Corbel</vt:lpstr>
      <vt:lpstr>Courier New</vt:lpstr>
      <vt:lpstr>Söhne</vt:lpstr>
      <vt:lpstr>Times New Roman</vt:lpstr>
      <vt:lpstr>Office-Design</vt:lpstr>
      <vt:lpstr>  Cloud-native</vt:lpstr>
      <vt:lpstr>PowerPoint-Präsentation</vt:lpstr>
      <vt:lpstr>Kapitel 2 + 4</vt:lpstr>
      <vt:lpstr>Inhaltsverzeichnis</vt:lpstr>
      <vt:lpstr>Inhalte</vt:lpstr>
      <vt:lpstr>Der  Begriff  „Cloud-native“</vt:lpstr>
      <vt:lpstr>Anmerkungen Für IT-Manager:innen</vt:lpstr>
      <vt:lpstr>Cloud-native Applikationen</vt:lpstr>
      <vt:lpstr>Cloud-native Applikationen</vt:lpstr>
      <vt:lpstr>CLOUD  Application  Maturity  Model</vt:lpstr>
      <vt:lpstr>Technologie - EbeneN</vt:lpstr>
      <vt:lpstr>Cloud-native</vt:lpstr>
      <vt:lpstr>Cloud-native</vt:lpstr>
      <vt:lpstr>Anmerkungen für Entwickler:innen + Admins</vt:lpstr>
      <vt:lpstr>Anmerkungen  für  IT-Manager:Innen</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2020-10-09T12:22:19Z</cp:lastPrinted>
  <dcterms:created xsi:type="dcterms:W3CDTF">2020-09-01T15:16:10Z</dcterms:created>
  <dcterms:modified xsi:type="dcterms:W3CDTF">2023-12-11T08:56:20Z</dcterms:modified>
</cp:coreProperties>
</file>