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03"/>
  </p:notesMasterIdLst>
  <p:handoutMasterIdLst>
    <p:handoutMasterId r:id="rId104"/>
  </p:handoutMasterIdLst>
  <p:sldIdLst>
    <p:sldId id="510" r:id="rId5"/>
    <p:sldId id="432" r:id="rId6"/>
    <p:sldId id="416" r:id="rId7"/>
    <p:sldId id="610" r:id="rId8"/>
    <p:sldId id="609" r:id="rId9"/>
    <p:sldId id="323" r:id="rId10"/>
    <p:sldId id="588" r:id="rId11"/>
    <p:sldId id="513" r:id="rId12"/>
    <p:sldId id="512" r:id="rId13"/>
    <p:sldId id="514" r:id="rId14"/>
    <p:sldId id="515" r:id="rId15"/>
    <p:sldId id="516" r:id="rId16"/>
    <p:sldId id="517" r:id="rId17"/>
    <p:sldId id="518" r:id="rId18"/>
    <p:sldId id="519" r:id="rId19"/>
    <p:sldId id="520" r:id="rId20"/>
    <p:sldId id="521" r:id="rId21"/>
    <p:sldId id="522" r:id="rId22"/>
    <p:sldId id="523" r:id="rId23"/>
    <p:sldId id="524" r:id="rId24"/>
    <p:sldId id="525" r:id="rId25"/>
    <p:sldId id="589" r:id="rId26"/>
    <p:sldId id="527" r:id="rId27"/>
    <p:sldId id="528" r:id="rId28"/>
    <p:sldId id="529" r:id="rId29"/>
    <p:sldId id="530" r:id="rId30"/>
    <p:sldId id="531" r:id="rId31"/>
    <p:sldId id="532" r:id="rId32"/>
    <p:sldId id="535" r:id="rId33"/>
    <p:sldId id="534" r:id="rId34"/>
    <p:sldId id="536" r:id="rId35"/>
    <p:sldId id="537" r:id="rId36"/>
    <p:sldId id="590" r:id="rId37"/>
    <p:sldId id="568" r:id="rId38"/>
    <p:sldId id="570" r:id="rId39"/>
    <p:sldId id="569" r:id="rId40"/>
    <p:sldId id="571" r:id="rId41"/>
    <p:sldId id="597" r:id="rId42"/>
    <p:sldId id="572" r:id="rId43"/>
    <p:sldId id="593" r:id="rId44"/>
    <p:sldId id="605" r:id="rId45"/>
    <p:sldId id="606" r:id="rId46"/>
    <p:sldId id="607" r:id="rId47"/>
    <p:sldId id="608" r:id="rId48"/>
    <p:sldId id="598" r:id="rId49"/>
    <p:sldId id="600" r:id="rId50"/>
    <p:sldId id="601" r:id="rId51"/>
    <p:sldId id="602" r:id="rId52"/>
    <p:sldId id="603" r:id="rId53"/>
    <p:sldId id="604" r:id="rId54"/>
    <p:sldId id="599" r:id="rId55"/>
    <p:sldId id="583" r:id="rId56"/>
    <p:sldId id="584" r:id="rId57"/>
    <p:sldId id="585" r:id="rId58"/>
    <p:sldId id="587" r:id="rId59"/>
    <p:sldId id="586" r:id="rId60"/>
    <p:sldId id="580" r:id="rId61"/>
    <p:sldId id="579" r:id="rId62"/>
    <p:sldId id="581" r:id="rId63"/>
    <p:sldId id="582" r:id="rId64"/>
    <p:sldId id="574" r:id="rId65"/>
    <p:sldId id="575" r:id="rId66"/>
    <p:sldId id="576" r:id="rId67"/>
    <p:sldId id="577" r:id="rId68"/>
    <p:sldId id="578" r:id="rId69"/>
    <p:sldId id="591" r:id="rId70"/>
    <p:sldId id="549" r:id="rId71"/>
    <p:sldId id="332" r:id="rId72"/>
    <p:sldId id="550" r:id="rId73"/>
    <p:sldId id="551" r:id="rId74"/>
    <p:sldId id="553" r:id="rId75"/>
    <p:sldId id="552" r:id="rId76"/>
    <p:sldId id="554" r:id="rId77"/>
    <p:sldId id="555" r:id="rId78"/>
    <p:sldId id="556" r:id="rId79"/>
    <p:sldId id="557" r:id="rId80"/>
    <p:sldId id="558" r:id="rId81"/>
    <p:sldId id="559" r:id="rId82"/>
    <p:sldId id="560" r:id="rId83"/>
    <p:sldId id="561" r:id="rId84"/>
    <p:sldId id="562" r:id="rId85"/>
    <p:sldId id="563" r:id="rId86"/>
    <p:sldId id="564" r:id="rId87"/>
    <p:sldId id="565" r:id="rId88"/>
    <p:sldId id="566" r:id="rId89"/>
    <p:sldId id="592" r:id="rId90"/>
    <p:sldId id="546" r:id="rId91"/>
    <p:sldId id="539" r:id="rId92"/>
    <p:sldId id="540" r:id="rId93"/>
    <p:sldId id="541" r:id="rId94"/>
    <p:sldId id="542" r:id="rId95"/>
    <p:sldId id="543" r:id="rId96"/>
    <p:sldId id="544" r:id="rId97"/>
    <p:sldId id="545" r:id="rId98"/>
    <p:sldId id="547" r:id="rId99"/>
    <p:sldId id="491" r:id="rId100"/>
    <p:sldId id="337" r:id="rId101"/>
    <p:sldId id="328" r:id="rId102"/>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FF"/>
    <a:srgbClr val="187DC5"/>
    <a:srgbClr val="4285F4"/>
    <a:srgbClr val="EC7D30"/>
    <a:srgbClr val="326CE5"/>
    <a:srgbClr val="404040"/>
    <a:srgbClr val="F2F2F2"/>
    <a:srgbClr val="262626"/>
    <a:srgbClr val="FFFFFF"/>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BD6916-A84C-FC4D-A4FA-B1A5A0CD68F8}" v="35" dt="2023-02-09T16:09:12.545"/>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83" autoAdjust="0"/>
    <p:restoredTop sz="95108" autoAdjust="0"/>
  </p:normalViewPr>
  <p:slideViewPr>
    <p:cSldViewPr snapToGrid="0">
      <p:cViewPr varScale="1">
        <p:scale>
          <a:sx n="199" d="100"/>
          <a:sy n="199" d="100"/>
        </p:scale>
        <p:origin x="208" y="4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42A7721E-6EF0-B048-BB8E-461CDCAED111}"/>
    <pc:docChg chg="custSel modMainMaster">
      <pc:chgData name="Nane Kratzke" userId="971be13ff4ee5ef6" providerId="LiveId" clId="{42A7721E-6EF0-B048-BB8E-461CDCAED111}" dt="2021-08-22T09:36:23.940" v="1"/>
      <pc:docMkLst>
        <pc:docMk/>
      </pc:docMkLst>
      <pc:sldMasterChg chg="addSp delSp modSp mod">
        <pc:chgData name="Nane Kratzke" userId="971be13ff4ee5ef6" providerId="LiveId" clId="{42A7721E-6EF0-B048-BB8E-461CDCAED111}" dt="2021-08-22T09:36:23.940" v="1"/>
        <pc:sldMasterMkLst>
          <pc:docMk/>
          <pc:sldMasterMk cId="946163275" sldId="2147483648"/>
        </pc:sldMasterMkLst>
        <pc:spChg chg="add mod">
          <ac:chgData name="Nane Kratzke" userId="971be13ff4ee5ef6" providerId="LiveId" clId="{42A7721E-6EF0-B048-BB8E-461CDCAED111}" dt="2021-08-22T09:36:23.940" v="1"/>
          <ac:spMkLst>
            <pc:docMk/>
            <pc:sldMasterMk cId="946163275" sldId="2147483648"/>
            <ac:spMk id="10" creationId="{B409F3E4-178E-084D-8EDD-4E8B6E801B3A}"/>
          </ac:spMkLst>
        </pc:spChg>
        <pc:spChg chg="add mod">
          <ac:chgData name="Nane Kratzke" userId="971be13ff4ee5ef6" providerId="LiveId" clId="{42A7721E-6EF0-B048-BB8E-461CDCAED111}" dt="2021-08-22T09:36:23.940" v="1"/>
          <ac:spMkLst>
            <pc:docMk/>
            <pc:sldMasterMk cId="946163275" sldId="2147483648"/>
            <ac:spMk id="11" creationId="{DF1AFFB3-5158-C649-9E9F-A652F60CBD29}"/>
          </ac:spMkLst>
        </pc:spChg>
        <pc:picChg chg="add mod">
          <ac:chgData name="Nane Kratzke" userId="971be13ff4ee5ef6" providerId="LiveId" clId="{42A7721E-6EF0-B048-BB8E-461CDCAED111}" dt="2021-08-22T09:36:23.940" v="1"/>
          <ac:picMkLst>
            <pc:docMk/>
            <pc:sldMasterMk cId="946163275" sldId="2147483648"/>
            <ac:picMk id="9" creationId="{6CC2E1E4-88C6-DD46-B0B0-CBB1A29B8A1F}"/>
          </ac:picMkLst>
        </pc:picChg>
        <pc:picChg chg="del">
          <ac:chgData name="Nane Kratzke" userId="971be13ff4ee5ef6" providerId="LiveId" clId="{42A7721E-6EF0-B048-BB8E-461CDCAED111}" dt="2021-08-22T09:36:23.052" v="0" actId="478"/>
          <ac:picMkLst>
            <pc:docMk/>
            <pc:sldMasterMk cId="946163275" sldId="2147483648"/>
            <ac:picMk id="13" creationId="{A8A2F1A1-1E06-104E-84C2-CAB9B02F41EA}"/>
          </ac:picMkLst>
        </pc:picChg>
      </pc:sldMaster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1EBEA007-FB69-A34E-BCA0-DBA4EE2CE7E0}"/>
    <pc:docChg chg="custSel addSld modSld">
      <pc:chgData name="Nane Kratzke" userId="971be13ff4ee5ef6" providerId="LiveId" clId="{1EBEA007-FB69-A34E-BCA0-DBA4EE2CE7E0}" dt="2021-11-30T10:00:15.915" v="44" actId="20577"/>
      <pc:docMkLst>
        <pc:docMk/>
      </pc:docMkLst>
      <pc:sldChg chg="addSp modSp add mod modClrScheme chgLayout">
        <pc:chgData name="Nane Kratzke" userId="971be13ff4ee5ef6" providerId="LiveId" clId="{1EBEA007-FB69-A34E-BCA0-DBA4EE2CE7E0}" dt="2021-11-30T10:00:15.915" v="44" actId="20577"/>
        <pc:sldMkLst>
          <pc:docMk/>
          <pc:sldMk cId="2487667598" sldId="432"/>
        </pc:sldMkLst>
        <pc:spChg chg="add mod ord">
          <ac:chgData name="Nane Kratzke" userId="971be13ff4ee5ef6" providerId="LiveId" clId="{1EBEA007-FB69-A34E-BCA0-DBA4EE2CE7E0}" dt="2021-11-30T09:59:08.297" v="11" actId="20577"/>
          <ac:spMkLst>
            <pc:docMk/>
            <pc:sldMk cId="2487667598" sldId="432"/>
            <ac:spMk id="2" creationId="{163EDC20-43C8-154F-AEC2-FBA92A096033}"/>
          </ac:spMkLst>
        </pc:spChg>
        <pc:spChg chg="add mod ord">
          <ac:chgData name="Nane Kratzke" userId="971be13ff4ee5ef6" providerId="LiveId" clId="{1EBEA007-FB69-A34E-BCA0-DBA4EE2CE7E0}" dt="2021-11-30T10:00:15.915" v="44" actId="20577"/>
          <ac:spMkLst>
            <pc:docMk/>
            <pc:sldMk cId="2487667598" sldId="432"/>
            <ac:spMk id="3" creationId="{5E309F3D-1752-8349-ADDF-D051B7606D63}"/>
          </ac:spMkLst>
        </pc:spChg>
        <pc:spChg chg="mod ord">
          <ac:chgData name="Nane Kratzke" userId="971be13ff4ee5ef6" providerId="LiveId" clId="{1EBEA007-FB69-A34E-BCA0-DBA4EE2CE7E0}" dt="2021-11-30T09:58:50.506" v="1" actId="700"/>
          <ac:spMkLst>
            <pc:docMk/>
            <pc:sldMk cId="2487667598" sldId="432"/>
            <ac:spMk id="6" creationId="{0F2DDE27-92D3-C74C-9006-07C2999CBE36}"/>
          </ac:spMkLst>
        </pc:spChg>
        <pc:picChg chg="mod">
          <ac:chgData name="Nane Kratzke" userId="971be13ff4ee5ef6" providerId="LiveId" clId="{1EBEA007-FB69-A34E-BCA0-DBA4EE2CE7E0}" dt="2021-11-30T09:59:22.732" v="12" actId="167"/>
          <ac:picMkLst>
            <pc:docMk/>
            <pc:sldMk cId="2487667598" sldId="432"/>
            <ac:picMk id="14" creationId="{02AE9432-680C-8742-B5D4-39F8B63856B6}"/>
          </ac:picMkLst>
        </pc:picChg>
      </pc:sldChg>
    </pc:docChg>
  </pc:docChgLst>
  <pc:docChgLst>
    <pc:chgData name="Nane Kratzke" userId="971be13ff4ee5ef6" providerId="LiveId" clId="{0487E6D0-7C40-A948-9AD2-650351CAA175}"/>
    <pc:docChg chg="modSld">
      <pc:chgData name="Nane Kratzke" userId="971be13ff4ee5ef6" providerId="LiveId" clId="{0487E6D0-7C40-A948-9AD2-650351CAA175}" dt="2022-10-26T15:14:44.368" v="11"/>
      <pc:docMkLst>
        <pc:docMk/>
      </pc:docMkLst>
      <pc:sldChg chg="addSp modSp mod">
        <pc:chgData name="Nane Kratzke" userId="971be13ff4ee5ef6" providerId="LiveId" clId="{0487E6D0-7C40-A948-9AD2-650351CAA175}" dt="2022-10-26T15:14:44.368" v="11"/>
        <pc:sldMkLst>
          <pc:docMk/>
          <pc:sldMk cId="1293430604" sldId="510"/>
        </pc:sldMkLst>
        <pc:picChg chg="add mod">
          <ac:chgData name="Nane Kratzke" userId="971be13ff4ee5ef6" providerId="LiveId" clId="{0487E6D0-7C40-A948-9AD2-650351CAA175}" dt="2022-10-26T15:14:44.368" v="11"/>
          <ac:picMkLst>
            <pc:docMk/>
            <pc:sldMk cId="1293430604" sldId="510"/>
            <ac:picMk id="5" creationId="{05C04B17-47D1-B4B2-CAC2-6735D692B1A6}"/>
          </ac:picMkLst>
        </pc:picChg>
      </pc:sld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96FD5F4E-858E-6644-859E-EB11E9A0A0C3}"/>
    <pc:docChg chg="modSld">
      <pc:chgData name="Nane Kratzke" userId="971be13ff4ee5ef6" providerId="LiveId" clId="{96FD5F4E-858E-6644-859E-EB11E9A0A0C3}" dt="2022-12-03T11:09:48.583" v="9" actId="14100"/>
      <pc:docMkLst>
        <pc:docMk/>
      </pc:docMkLst>
      <pc:sldChg chg="modSp mod">
        <pc:chgData name="Nane Kratzke" userId="971be13ff4ee5ef6" providerId="LiveId" clId="{96FD5F4E-858E-6644-859E-EB11E9A0A0C3}" dt="2022-12-03T11:09:48.583" v="9" actId="14100"/>
        <pc:sldMkLst>
          <pc:docMk/>
          <pc:sldMk cId="1293430604" sldId="510"/>
        </pc:sldMkLst>
        <pc:spChg chg="mod">
          <ac:chgData name="Nane Kratzke" userId="971be13ff4ee5ef6" providerId="LiveId" clId="{96FD5F4E-858E-6644-859E-EB11E9A0A0C3}" dt="2022-12-03T11:09:48.583" v="9" actId="14100"/>
          <ac:spMkLst>
            <pc:docMk/>
            <pc:sldMk cId="1293430604" sldId="510"/>
            <ac:spMk id="2" creationId="{4A0205DE-083B-2543-A49A-E6E6552164F2}"/>
          </ac:spMkLst>
        </pc:spChg>
      </pc:sldChg>
    </pc:docChg>
  </pc:docChgLst>
  <pc:docChgLst>
    <pc:chgData name="Nane Kratzke" userId="971be13ff4ee5ef6" providerId="LiveId" clId="{3062E67E-B296-344A-93E0-5437F4B0DFEA}"/>
    <pc:docChg chg="custSel modSld">
      <pc:chgData name="Nane Kratzke" userId="971be13ff4ee5ef6" providerId="LiveId" clId="{3062E67E-B296-344A-93E0-5437F4B0DFEA}" dt="2022-12-19T07:52:04.271" v="96" actId="20577"/>
      <pc:docMkLst>
        <pc:docMk/>
      </pc:docMkLst>
      <pc:sldChg chg="addSp modSp">
        <pc:chgData name="Nane Kratzke" userId="971be13ff4ee5ef6" providerId="LiveId" clId="{3062E67E-B296-344A-93E0-5437F4B0DFEA}" dt="2022-12-05T14:45:59.303" v="0"/>
        <pc:sldMkLst>
          <pc:docMk/>
          <pc:sldMk cId="1293430604" sldId="510"/>
        </pc:sldMkLst>
        <pc:picChg chg="add mod">
          <ac:chgData name="Nane Kratzke" userId="971be13ff4ee5ef6" providerId="LiveId" clId="{3062E67E-B296-344A-93E0-5437F4B0DFEA}" dt="2022-12-05T14:45:59.303" v="0"/>
          <ac:picMkLst>
            <pc:docMk/>
            <pc:sldMk cId="1293430604" sldId="510"/>
            <ac:picMk id="6" creationId="{74CC9544-6151-6436-1739-CA2FA33FDBEA}"/>
          </ac:picMkLst>
        </pc:picChg>
      </pc:sldChg>
      <pc:sldChg chg="addSp delSp modSp mod">
        <pc:chgData name="Nane Kratzke" userId="971be13ff4ee5ef6" providerId="LiveId" clId="{3062E67E-B296-344A-93E0-5437F4B0DFEA}" dt="2022-12-19T07:52:04.271" v="96" actId="20577"/>
        <pc:sldMkLst>
          <pc:docMk/>
          <pc:sldMk cId="2901931675" sldId="562"/>
        </pc:sldMkLst>
        <pc:spChg chg="mod">
          <ac:chgData name="Nane Kratzke" userId="971be13ff4ee5ef6" providerId="LiveId" clId="{3062E67E-B296-344A-93E0-5437F4B0DFEA}" dt="2022-12-19T07:51:42.018" v="92" actId="1076"/>
          <ac:spMkLst>
            <pc:docMk/>
            <pc:sldMk cId="2901931675" sldId="562"/>
            <ac:spMk id="6" creationId="{D1BA28CB-2B60-A742-99F9-54943E189AF1}"/>
          </ac:spMkLst>
        </pc:spChg>
        <pc:spChg chg="mod">
          <ac:chgData name="Nane Kratzke" userId="971be13ff4ee5ef6" providerId="LiveId" clId="{3062E67E-B296-344A-93E0-5437F4B0DFEA}" dt="2022-12-19T07:51:35.179" v="91" actId="6549"/>
          <ac:spMkLst>
            <pc:docMk/>
            <pc:sldMk cId="2901931675" sldId="562"/>
            <ac:spMk id="7" creationId="{555B4DF4-488E-1242-87D4-6FF502AD7DB0}"/>
          </ac:spMkLst>
        </pc:spChg>
        <pc:spChg chg="mod">
          <ac:chgData name="Nane Kratzke" userId="971be13ff4ee5ef6" providerId="LiveId" clId="{3062E67E-B296-344A-93E0-5437F4B0DFEA}" dt="2022-12-19T07:51:48.049" v="94" actId="1076"/>
          <ac:spMkLst>
            <pc:docMk/>
            <pc:sldMk cId="2901931675" sldId="562"/>
            <ac:spMk id="9" creationId="{19BCE1C1-987B-844B-93AD-7D72F8FB2533}"/>
          </ac:spMkLst>
        </pc:spChg>
        <pc:spChg chg="mod">
          <ac:chgData name="Nane Kratzke" userId="971be13ff4ee5ef6" providerId="LiveId" clId="{3062E67E-B296-344A-93E0-5437F4B0DFEA}" dt="2022-12-19T07:52:04.271" v="96" actId="20577"/>
          <ac:spMkLst>
            <pc:docMk/>
            <pc:sldMk cId="2901931675" sldId="562"/>
            <ac:spMk id="10" creationId="{64669592-C4EE-DB4B-A88C-C6A79EE0FE69}"/>
          </ac:spMkLst>
        </pc:spChg>
        <pc:picChg chg="add del mod modCrop">
          <ac:chgData name="Nane Kratzke" userId="971be13ff4ee5ef6" providerId="LiveId" clId="{3062E67E-B296-344A-93E0-5437F4B0DFEA}" dt="2022-12-19T07:49:50.752" v="64" actId="478"/>
          <ac:picMkLst>
            <pc:docMk/>
            <pc:sldMk cId="2901931675" sldId="562"/>
            <ac:picMk id="5" creationId="{E0FBD6EF-0FCD-FE4B-7DB5-DB9C6912B149}"/>
          </ac:picMkLst>
        </pc:picChg>
        <pc:picChg chg="del mod">
          <ac:chgData name="Nane Kratzke" userId="971be13ff4ee5ef6" providerId="LiveId" clId="{3062E67E-B296-344A-93E0-5437F4B0DFEA}" dt="2022-12-19T07:39:18.683" v="25" actId="478"/>
          <ac:picMkLst>
            <pc:docMk/>
            <pc:sldMk cId="2901931675" sldId="562"/>
            <ac:picMk id="12" creationId="{D93656E0-941A-324D-B2EB-2C41C7A24437}"/>
          </ac:picMkLst>
        </pc:picChg>
        <pc:picChg chg="del">
          <ac:chgData name="Nane Kratzke" userId="971be13ff4ee5ef6" providerId="LiveId" clId="{3062E67E-B296-344A-93E0-5437F4B0DFEA}" dt="2022-12-19T07:35:27.758" v="5" actId="478"/>
          <ac:picMkLst>
            <pc:docMk/>
            <pc:sldMk cId="2901931675" sldId="562"/>
            <ac:picMk id="13" creationId="{048E2DE9-BB78-7047-9E54-518A1EFC872D}"/>
          </ac:picMkLst>
        </pc:picChg>
        <pc:picChg chg="add del mod">
          <ac:chgData name="Nane Kratzke" userId="971be13ff4ee5ef6" providerId="LiveId" clId="{3062E67E-B296-344A-93E0-5437F4B0DFEA}" dt="2022-12-19T07:48:27.330" v="57" actId="478"/>
          <ac:picMkLst>
            <pc:docMk/>
            <pc:sldMk cId="2901931675" sldId="562"/>
            <ac:picMk id="14" creationId="{D921C974-E2FA-EAEE-5CE1-9228E0939B30}"/>
          </ac:picMkLst>
        </pc:picChg>
        <pc:picChg chg="add mod modCrop">
          <ac:chgData name="Nane Kratzke" userId="971be13ff4ee5ef6" providerId="LiveId" clId="{3062E67E-B296-344A-93E0-5437F4B0DFEA}" dt="2022-12-19T07:51:19.191" v="87" actId="14100"/>
          <ac:picMkLst>
            <pc:docMk/>
            <pc:sldMk cId="2901931675" sldId="562"/>
            <ac:picMk id="16" creationId="{FB80BC22-4C42-0212-C1C7-8199E63259F8}"/>
          </ac:picMkLst>
        </pc:picChg>
      </pc:sldChg>
      <pc:sldChg chg="delSp mod">
        <pc:chgData name="Nane Kratzke" userId="971be13ff4ee5ef6" providerId="LiveId" clId="{3062E67E-B296-344A-93E0-5437F4B0DFEA}" dt="2022-12-19T07:31:52.156" v="1" actId="478"/>
        <pc:sldMkLst>
          <pc:docMk/>
          <pc:sldMk cId="3169250536" sldId="610"/>
        </pc:sldMkLst>
        <pc:inkChg chg="del">
          <ac:chgData name="Nane Kratzke" userId="971be13ff4ee5ef6" providerId="LiveId" clId="{3062E67E-B296-344A-93E0-5437F4B0DFEA}" dt="2022-12-19T07:31:52.156" v="1" actId="478"/>
          <ac:inkMkLst>
            <pc:docMk/>
            <pc:sldMk cId="3169250536" sldId="610"/>
            <ac:inkMk id="5" creationId="{B64E2C10-AB5C-774C-B037-3AF1B02C6AB1}"/>
          </ac:inkMkLst>
        </pc:ink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4-12T07:21:34.154" v="47673" actId="6549"/>
      <pc:docMkLst>
        <pc:docMk/>
      </pc:docMkLst>
      <pc:sldChg chg="modSp del mod">
        <pc:chgData name="Nane Kratzke" userId="971be13ff4ee5ef6" providerId="LiveId" clId="{AF2A99F9-8AD4-3644-94B0-74AB891B80BB}" dt="2021-03-04T07:16:27.456" v="47423" actId="2696"/>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2-05T16:56:30.234" v="38217" actId="1076"/>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2-05T16:56:30.234" v="38217" actId="1076"/>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2-05T16:56:30.234" v="38217" actId="1076"/>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modSp mod">
        <pc:chgData name="Nane Kratzke" userId="971be13ff4ee5ef6" providerId="LiveId" clId="{AF2A99F9-8AD4-3644-94B0-74AB891B80BB}" dt="2021-03-12T07:46:59.669" v="47564" actId="20577"/>
        <pc:sldMkLst>
          <pc:docMk/>
          <pc:sldMk cId="3201834561" sldId="337"/>
        </pc:sldMkLst>
        <pc:spChg chg="mod">
          <ac:chgData name="Nane Kratzke" userId="971be13ff4ee5ef6" providerId="LiveId" clId="{AF2A99F9-8AD4-3644-94B0-74AB891B80BB}" dt="2021-03-12T07:46:47.475" v="47556" actId="20577"/>
          <ac:spMkLst>
            <pc:docMk/>
            <pc:sldMk cId="3201834561" sldId="337"/>
            <ac:spMk id="4" creationId="{1A1F085B-B0A9-1B43-97C4-4B3A75E7F90D}"/>
          </ac:spMkLst>
        </pc:spChg>
        <pc:spChg chg="mod">
          <ac:chgData name="Nane Kratzke" userId="971be13ff4ee5ef6" providerId="LiveId" clId="{AF2A99F9-8AD4-3644-94B0-74AB891B80BB}" dt="2021-03-12T07:46:59.669" v="47564" actId="20577"/>
          <ac:spMkLst>
            <pc:docMk/>
            <pc:sldMk cId="3201834561" sldId="337"/>
            <ac:spMk id="11" creationId="{E85DFB5B-14A3-9940-B332-94CF20F45A6E}"/>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3-12T07:38:22.408" v="47428"/>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3-04T07:15:41.788" v="47419" actId="20577"/>
          <ac:spMkLst>
            <pc:docMk/>
            <pc:sldMk cId="1293430604" sldId="510"/>
            <ac:spMk id="3" creationId="{4D502CBE-EC2E-A94C-BE77-12EBBCA899C3}"/>
          </ac:spMkLst>
        </pc:spChg>
        <pc:spChg chg="mod">
          <ac:chgData name="Nane Kratzke" userId="971be13ff4ee5ef6" providerId="LiveId" clId="{AF2A99F9-8AD4-3644-94B0-74AB891B80BB}" dt="2021-03-12T07:38:22.408" v="47428"/>
          <ac:spMkLst>
            <pc:docMk/>
            <pc:sldMk cId="1293430604" sldId="510"/>
            <ac:spMk id="8" creationId="{6DAA361C-189A-2E41-8E2F-D004F318335C}"/>
          </ac:spMkLst>
        </pc:spChg>
      </pc:sldChg>
      <pc:sldChg chg="addSp delSp modSp add del mod">
        <pc:chgData name="Nane Kratzke" userId="971be13ff4ee5ef6" providerId="LiveId" clId="{AF2A99F9-8AD4-3644-94B0-74AB891B80BB}" dt="2021-02-05T16:57:05.285" v="38219" actId="2696"/>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del mod">
        <pc:chgData name="Nane Kratzke" userId="971be13ff4ee5ef6" providerId="LiveId" clId="{AF2A99F9-8AD4-3644-94B0-74AB891B80BB}" dt="2021-02-05T16:57:09.566" v="38221" actId="2696"/>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3-12T07:41:17.826" v="47499" actId="6549"/>
        <pc:sldMkLst>
          <pc:docMk/>
          <pc:sldMk cId="3813136560" sldId="530"/>
        </pc:sldMkLst>
        <pc:spChg chg="mod">
          <ac:chgData name="Nane Kratzke" userId="971be13ff4ee5ef6" providerId="LiveId" clId="{AF2A99F9-8AD4-3644-94B0-74AB891B80BB}" dt="2021-03-12T07:41:17.826" v="47499" actId="6549"/>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3-12T07:41:27.274" v="47503"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3-12T07:41:27.274" v="47503" actId="20577"/>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2-06T16:25:32.899" v="41713" actId="1076"/>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2-06T16:21:44.861" v="41685" actId="207"/>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add del mod">
          <ac:chgData name="Nane Kratzke" userId="971be13ff4ee5ef6" providerId="LiveId" clId="{AF2A99F9-8AD4-3644-94B0-74AB891B80BB}" dt="2021-02-06T16:24:38.640" v="41703" actId="478"/>
          <ac:picMkLst>
            <pc:docMk/>
            <pc:sldMk cId="417832931" sldId="532"/>
            <ac:picMk id="4" creationId="{0A600D36-1350-BE4D-AA63-48C5F8C15754}"/>
          </ac:picMkLst>
        </pc:pic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picChg chg="add mod">
          <ac:chgData name="Nane Kratzke" userId="971be13ff4ee5ef6" providerId="LiveId" clId="{AF2A99F9-8AD4-3644-94B0-74AB891B80BB}" dt="2021-02-06T16:24:58.160" v="41706" actId="1076"/>
          <ac:picMkLst>
            <pc:docMk/>
            <pc:sldMk cId="417832931" sldId="532"/>
            <ac:picMk id="7170" creationId="{0AA46D09-7FA6-6347-8731-6B6CB35580AA}"/>
          </ac:picMkLst>
        </pc:picChg>
        <pc:picChg chg="add mod">
          <ac:chgData name="Nane Kratzke" userId="971be13ff4ee5ef6" providerId="LiveId" clId="{AF2A99F9-8AD4-3644-94B0-74AB891B80BB}" dt="2021-02-06T16:25:32.899" v="41713" actId="1076"/>
          <ac:picMkLst>
            <pc:docMk/>
            <pc:sldMk cId="417832931" sldId="532"/>
            <ac:picMk id="7172" creationId="{BDBC6C4B-075F-C545-9148-87BF33298653}"/>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del mod ord">
        <pc:chgData name="Nane Kratzke" userId="971be13ff4ee5ef6" providerId="LiveId" clId="{AF2A99F9-8AD4-3644-94B0-74AB891B80BB}" dt="2021-02-05T16:57:32.878" v="38228" actId="2696"/>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2-06T16:42:02.178" v="41852" actId="14100"/>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2-06T16:41:09.966" v="41809" actId="20577"/>
          <ac:spMkLst>
            <pc:docMk/>
            <pc:sldMk cId="2436597348" sldId="540"/>
            <ac:spMk id="5" creationId="{D6D3D317-1152-2742-9BE1-4ED9CE042C2D}"/>
          </ac:spMkLst>
        </pc:spChg>
        <pc:spChg chg="add mod">
          <ac:chgData name="Nane Kratzke" userId="971be13ff4ee5ef6" providerId="LiveId" clId="{AF2A99F9-8AD4-3644-94B0-74AB891B80BB}" dt="2021-02-06T16:42:02.178" v="41852" actId="14100"/>
          <ac:spMkLst>
            <pc:docMk/>
            <pc:sldMk cId="2436597348" sldId="540"/>
            <ac:spMk id="9" creationId="{43E15EB4-22BC-E149-AADC-D79428EF8529}"/>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3-12T07:52:12.027" v="47574" actId="2057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3-12T07:52:12.027" v="47574" actId="20577"/>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3-27T16:34:11.473" v="47669" actId="207"/>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add mod">
          <ac:chgData name="Nane Kratzke" userId="971be13ff4ee5ef6" providerId="LiveId" clId="{AF2A99F9-8AD4-3644-94B0-74AB891B80BB}" dt="2021-03-27T16:34:11.473" v="47669" actId="207"/>
          <ac:spMkLst>
            <pc:docMk/>
            <pc:sldMk cId="1530498785" sldId="542"/>
            <ac:spMk id="9" creationId="{373CF505-53D5-2A4A-B24D-DBBF0F5422F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spChg chg="add mod">
          <ac:chgData name="Nane Kratzke" userId="971be13ff4ee5ef6" providerId="LiveId" clId="{AF2A99F9-8AD4-3644-94B0-74AB891B80BB}" dt="2021-03-27T16:34:11.473" v="47669" actId="207"/>
          <ac:spMkLst>
            <pc:docMk/>
            <pc:sldMk cId="1530498785" sldId="542"/>
            <ac:spMk id="11" creationId="{EBD9C217-21F1-2243-ACC9-A5F3F51B4DDA}"/>
          </ac:spMkLst>
        </pc:spChg>
        <pc:picChg chg="add mod">
          <ac:chgData name="Nane Kratzke" userId="971be13ff4ee5ef6" providerId="LiveId" clId="{AF2A99F9-8AD4-3644-94B0-74AB891B80BB}" dt="2021-03-27T16:33:57.990" v="47667" actId="12788"/>
          <ac:picMkLst>
            <pc:docMk/>
            <pc:sldMk cId="1530498785" sldId="542"/>
            <ac:picMk id="4" creationId="{7345E386-3BF7-2A48-B2FB-DF5E3CE9591B}"/>
          </ac:picMkLst>
        </pc:pic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3-27T16:33:57.990" v="47667" actId="12788"/>
          <ac:picMkLst>
            <pc:docMk/>
            <pc:sldMk cId="1530498785" sldId="542"/>
            <ac:picMk id="6" creationId="{53DB2CA7-8A0B-A544-9F16-2AE61448D46F}"/>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4-12T07:21:34.154" v="47673" actId="6549"/>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2-06T16:43:46.859" v="41853" actId="20577"/>
          <ac:spMkLst>
            <pc:docMk/>
            <pc:sldMk cId="2350973529" sldId="543"/>
            <ac:spMk id="5" creationId="{D6D3D317-1152-2742-9BE1-4ED9CE042C2D}"/>
          </ac:spMkLst>
        </pc:spChg>
        <pc:spChg chg="add mod">
          <ac:chgData name="Nane Kratzke" userId="971be13ff4ee5ef6" providerId="LiveId" clId="{AF2A99F9-8AD4-3644-94B0-74AB891B80BB}" dt="2021-04-12T07:21:34.154" v="47673" actId="6549"/>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3-12T07:51:57.079" v="47572"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2-06T16:44:53.696" v="41859" actId="2057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3-12T07:51:57.079" v="47572"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3-12T07:51:49.459" v="47570" actId="20577"/>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3-12T07:51:49.459" v="47570" actId="20577"/>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2-06T16:46:53.538" v="41864"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2-06T16:46:53.538" v="41864"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del">
        <pc:chgData name="Nane Kratzke" userId="971be13ff4ee5ef6" providerId="LiveId" clId="{AF2A99F9-8AD4-3644-94B0-74AB891B80BB}" dt="2021-02-05T16:57:12.519" v="38222" actId="2696"/>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2-06T16:33:24.076" v="41725" actId="20577"/>
        <pc:sldMkLst>
          <pc:docMk/>
          <pc:sldMk cId="1850815735" sldId="551"/>
        </pc:sldMkLst>
        <pc:spChg chg="mod">
          <ac:chgData name="Nane Kratzke" userId="971be13ff4ee5ef6" providerId="LiveId" clId="{AF2A99F9-8AD4-3644-94B0-74AB891B80BB}" dt="2021-02-06T16:33:24.076" v="41725"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2-06T16:34:47.804" v="41729"/>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2-06T16:34:47.804" v="41729"/>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2-06T16:34:10.101" v="41727" actId="113"/>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2-06T16:34:10.101" v="41727" actId="113"/>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2-06T16:36:20.410" v="41731" actId="20577"/>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2-06T16:36:20.410" v="41731" actId="20577"/>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4-08T09:23:41.732" v="47671" actId="20577"/>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4-08T09:23:41.732" v="47671"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3-27T16:21:45.782" v="47601"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3-27T16:21:45.782" v="47601"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3-27T16:25:00.938" v="47609" actId="20577"/>
        <pc:sldMkLst>
          <pc:docMk/>
          <pc:sldMk cId="2901931675" sldId="562"/>
        </pc:sldMkLst>
        <pc:spChg chg="add mod">
          <ac:chgData name="Nane Kratzke" userId="971be13ff4ee5ef6" providerId="LiveId" clId="{AF2A99F9-8AD4-3644-94B0-74AB891B80BB}" dt="2021-03-12T07:49:56.531" v="47568" actId="20577"/>
          <ac:spMkLst>
            <pc:docMk/>
            <pc:sldMk cId="2901931675" sldId="562"/>
            <ac:spMk id="6" creationId="{D1BA28CB-2B60-A742-99F9-54943E189AF1}"/>
          </ac:spMkLst>
        </pc:spChg>
        <pc:spChg chg="add mod">
          <ac:chgData name="Nane Kratzke" userId="971be13ff4ee5ef6" providerId="LiveId" clId="{AF2A99F9-8AD4-3644-94B0-74AB891B80BB}" dt="2021-03-27T16:25:00.938" v="47609" actId="20577"/>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del">
        <pc:chgData name="Nane Kratzke" userId="971be13ff4ee5ef6" providerId="LiveId" clId="{AF2A99F9-8AD4-3644-94B0-74AB891B80BB}" dt="2021-02-05T16:57:27.792" v="38226" actId="2696"/>
        <pc:sldMkLst>
          <pc:docMk/>
          <pc:sldMk cId="3926060097" sldId="567"/>
        </pc:sldMkLst>
      </pc:sldChg>
      <pc:sldChg chg="addSp delSp modSp add mod">
        <pc:chgData name="Nane Kratzke" userId="971be13ff4ee5ef6" providerId="LiveId" clId="{AF2A99F9-8AD4-3644-94B0-74AB891B80BB}" dt="2021-02-05T11:42:37.808" v="36018"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2-05T11:42:37.808" v="36018" actId="20577"/>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2-05T11:43:18.793" v="3603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2-05T11:43:18.793" v="36030" actId="20577"/>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addSp delSp modSp add mod">
        <pc:chgData name="Nane Kratzke" userId="971be13ff4ee5ef6" providerId="LiveId" clId="{AF2A99F9-8AD4-3644-94B0-74AB891B80BB}" dt="2021-02-05T09:31:38.682" v="33322" actId="1076"/>
        <pc:sldMkLst>
          <pc:docMk/>
          <pc:sldMk cId="2152632834" sldId="571"/>
        </pc:sldMkLst>
        <pc:spChg chg="add mod">
          <ac:chgData name="Nane Kratzke" userId="971be13ff4ee5ef6" providerId="LiveId" clId="{AF2A99F9-8AD4-3644-94B0-74AB891B80BB}" dt="2021-02-05T09:29:27.527" v="33103" actId="14100"/>
          <ac:spMkLst>
            <pc:docMk/>
            <pc:sldMk cId="2152632834" sldId="571"/>
            <ac:spMk id="4" creationId="{657E7F11-3614-8F42-A173-4A1805664571}"/>
          </ac:spMkLst>
        </pc:spChg>
        <pc:spChg chg="add mod">
          <ac:chgData name="Nane Kratzke" userId="971be13ff4ee5ef6" providerId="LiveId" clId="{AF2A99F9-8AD4-3644-94B0-74AB891B80BB}" dt="2021-02-05T09:31:38.682" v="33322" actId="1076"/>
          <ac:spMkLst>
            <pc:docMk/>
            <pc:sldMk cId="2152632834" sldId="571"/>
            <ac:spMk id="5" creationId="{4750FFB0-7E2F-CF46-858D-FE57814927D1}"/>
          </ac:spMkLst>
        </pc:spChg>
        <pc:spChg chg="add mod">
          <ac:chgData name="Nane Kratzke" userId="971be13ff4ee5ef6" providerId="LiveId" clId="{AF2A99F9-8AD4-3644-94B0-74AB891B80BB}" dt="2021-02-05T09:29:39.082" v="33105" actId="207"/>
          <ac:spMkLst>
            <pc:docMk/>
            <pc:sldMk cId="2152632834" sldId="571"/>
            <ac:spMk id="8" creationId="{53A2CAB4-7FA7-4E4D-9429-B32A198E1C21}"/>
          </ac:spMkLst>
        </pc:spChg>
        <pc:spChg chg="del mod">
          <ac:chgData name="Nane Kratzke" userId="971be13ff4ee5ef6" providerId="LiveId" clId="{AF2A99F9-8AD4-3644-94B0-74AB891B80BB}" dt="2021-02-05T09:21:09.889" v="32544" actId="478"/>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spChg chg="add mod">
          <ac:chgData name="Nane Kratzke" userId="971be13ff4ee5ef6" providerId="LiveId" clId="{AF2A99F9-8AD4-3644-94B0-74AB891B80BB}" dt="2021-02-05T09:29:43.135" v="33107" actId="207"/>
          <ac:spMkLst>
            <pc:docMk/>
            <pc:sldMk cId="2152632834" sldId="571"/>
            <ac:spMk id="11" creationId="{CAAF52AB-3084-D443-9BEF-B8B9292F4900}"/>
          </ac:spMkLst>
        </pc:spChg>
        <pc:picChg chg="mod">
          <ac:chgData name="Nane Kratzke" userId="971be13ff4ee5ef6" providerId="LiveId" clId="{AF2A99F9-8AD4-3644-94B0-74AB891B80BB}" dt="2021-02-05T09:29:19.710" v="33102"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addSp delSp modSp add mod ord">
        <pc:chgData name="Nane Kratzke" userId="971be13ff4ee5ef6" providerId="LiveId" clId="{AF2A99F9-8AD4-3644-94B0-74AB891B80BB}" dt="2021-02-06T13:59:38.233" v="39243" actId="108"/>
        <pc:sldMkLst>
          <pc:docMk/>
          <pc:sldMk cId="1802783801" sldId="572"/>
        </pc:sldMkLst>
        <pc:spChg chg="add mod">
          <ac:chgData name="Nane Kratzke" userId="971be13ff4ee5ef6" providerId="LiveId" clId="{AF2A99F9-8AD4-3644-94B0-74AB891B80BB}" dt="2021-02-06T13:59:35.292" v="39242" actId="108"/>
          <ac:spMkLst>
            <pc:docMk/>
            <pc:sldMk cId="1802783801" sldId="572"/>
            <ac:spMk id="4" creationId="{F5280931-3EBE-3B44-A1C6-94EDDA311991}"/>
          </ac:spMkLst>
        </pc:spChg>
        <pc:spChg chg="add mod">
          <ac:chgData name="Nane Kratzke" userId="971be13ff4ee5ef6" providerId="LiveId" clId="{AF2A99F9-8AD4-3644-94B0-74AB891B80BB}" dt="2021-02-06T13:58:12.372" v="39234" actId="207"/>
          <ac:spMkLst>
            <pc:docMk/>
            <pc:sldMk cId="1802783801" sldId="572"/>
            <ac:spMk id="7" creationId="{BB412636-18DA-A64E-A879-13DDF1560D34}"/>
          </ac:spMkLst>
        </pc:spChg>
        <pc:spChg chg="add mod">
          <ac:chgData name="Nane Kratzke" userId="971be13ff4ee5ef6" providerId="LiveId" clId="{AF2A99F9-8AD4-3644-94B0-74AB891B80BB}" dt="2021-02-06T13:58:02.391" v="39233" actId="207"/>
          <ac:spMkLst>
            <pc:docMk/>
            <pc:sldMk cId="1802783801" sldId="572"/>
            <ac:spMk id="8" creationId="{14EFECF4-3DB6-8F4D-9B4F-6166B58C2564}"/>
          </ac:spMkLst>
        </pc:spChg>
        <pc:spChg chg="del mod">
          <ac:chgData name="Nane Kratzke" userId="971be13ff4ee5ef6" providerId="LiveId" clId="{AF2A99F9-8AD4-3644-94B0-74AB891B80BB}" dt="2021-02-06T10:09:07.394" v="38399" actId="478"/>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spChg chg="add mod">
          <ac:chgData name="Nane Kratzke" userId="971be13ff4ee5ef6" providerId="LiveId" clId="{AF2A99F9-8AD4-3644-94B0-74AB891B80BB}" dt="2021-02-06T13:59:38.233" v="39243" actId="108"/>
          <ac:spMkLst>
            <pc:docMk/>
            <pc:sldMk cId="1802783801" sldId="572"/>
            <ac:spMk id="11" creationId="{D31CCCE7-2B75-924F-BEE5-E30D3FBD705B}"/>
          </ac:spMkLst>
        </pc:spChg>
        <pc:spChg chg="add mod">
          <ac:chgData name="Nane Kratzke" userId="971be13ff4ee5ef6" providerId="LiveId" clId="{AF2A99F9-8AD4-3644-94B0-74AB891B80BB}" dt="2021-02-06T10:28:33.203" v="39038" actId="1076"/>
          <ac:spMkLst>
            <pc:docMk/>
            <pc:sldMk cId="1802783801" sldId="572"/>
            <ac:spMk id="12" creationId="{3BC11944-047A-D742-9C27-470BC934AD9D}"/>
          </ac:spMkLst>
        </pc:spChg>
        <pc:spChg chg="add mod">
          <ac:chgData name="Nane Kratzke" userId="971be13ff4ee5ef6" providerId="LiveId" clId="{AF2A99F9-8AD4-3644-94B0-74AB891B80BB}" dt="2021-02-06T13:58:12.372" v="39234" actId="207"/>
          <ac:spMkLst>
            <pc:docMk/>
            <pc:sldMk cId="1802783801" sldId="572"/>
            <ac:spMk id="13" creationId="{4E39DB58-D36C-9D47-9441-4547B29B150C}"/>
          </ac:spMkLst>
        </pc:spChg>
        <pc:spChg chg="add mod">
          <ac:chgData name="Nane Kratzke" userId="971be13ff4ee5ef6" providerId="LiveId" clId="{AF2A99F9-8AD4-3644-94B0-74AB891B80BB}" dt="2021-02-06T10:26:55.795" v="39025" actId="208"/>
          <ac:spMkLst>
            <pc:docMk/>
            <pc:sldMk cId="1802783801" sldId="572"/>
            <ac:spMk id="17" creationId="{EDEB838F-0A5A-FB48-ABE3-00B490D4AEA0}"/>
          </ac:spMkLst>
        </pc:spChg>
        <pc:spChg chg="add mod">
          <ac:chgData name="Nane Kratzke" userId="971be13ff4ee5ef6" providerId="LiveId" clId="{AF2A99F9-8AD4-3644-94B0-74AB891B80BB}" dt="2021-02-06T13:58:12.372" v="39234" actId="207"/>
          <ac:spMkLst>
            <pc:docMk/>
            <pc:sldMk cId="1802783801" sldId="572"/>
            <ac:spMk id="18" creationId="{9A35C5D9-AD28-A742-9973-DDD715816D8F}"/>
          </ac:spMkLst>
        </pc:spChg>
        <pc:spChg chg="add mod">
          <ac:chgData name="Nane Kratzke" userId="971be13ff4ee5ef6" providerId="LiveId" clId="{AF2A99F9-8AD4-3644-94B0-74AB891B80BB}" dt="2021-02-06T13:58:12.372" v="39234" actId="207"/>
          <ac:spMkLst>
            <pc:docMk/>
            <pc:sldMk cId="1802783801" sldId="572"/>
            <ac:spMk id="19" creationId="{DF1699FA-EC3F-4F40-B447-B24AC6AC195A}"/>
          </ac:spMkLst>
        </pc:spChg>
        <pc:spChg chg="add mod">
          <ac:chgData name="Nane Kratzke" userId="971be13ff4ee5ef6" providerId="LiveId" clId="{AF2A99F9-8AD4-3644-94B0-74AB891B80BB}" dt="2021-02-06T10:27:32.183" v="39031" actId="1076"/>
          <ac:spMkLst>
            <pc:docMk/>
            <pc:sldMk cId="1802783801" sldId="572"/>
            <ac:spMk id="20" creationId="{F88E721A-3AD1-0847-90E9-AAF10FCA0109}"/>
          </ac:spMkLst>
        </pc:spChg>
        <pc:spChg chg="add mod">
          <ac:chgData name="Nane Kratzke" userId="971be13ff4ee5ef6" providerId="LiveId" clId="{AF2A99F9-8AD4-3644-94B0-74AB891B80BB}" dt="2021-02-06T10:31:00.713" v="39226" actId="14100"/>
          <ac:spMkLst>
            <pc:docMk/>
            <pc:sldMk cId="1802783801" sldId="572"/>
            <ac:spMk id="21" creationId="{A78B3C33-884A-B343-ACFE-2A8C300910B6}"/>
          </ac:spMkLst>
        </pc:spChg>
        <pc:spChg chg="add mod">
          <ac:chgData name="Nane Kratzke" userId="971be13ff4ee5ef6" providerId="LiveId" clId="{AF2A99F9-8AD4-3644-94B0-74AB891B80BB}" dt="2021-02-06T10:27:27.109" v="39030" actId="1076"/>
          <ac:spMkLst>
            <pc:docMk/>
            <pc:sldMk cId="1802783801" sldId="572"/>
            <ac:spMk id="23" creationId="{F55C8A8C-228C-1140-AC21-89DF7DC1007E}"/>
          </ac:spMkLst>
        </pc:spChg>
        <pc:spChg chg="add mod">
          <ac:chgData name="Nane Kratzke" userId="971be13ff4ee5ef6" providerId="LiveId" clId="{AF2A99F9-8AD4-3644-94B0-74AB891B80BB}" dt="2021-02-06T10:26:55.795" v="39025" actId="208"/>
          <ac:spMkLst>
            <pc:docMk/>
            <pc:sldMk cId="1802783801" sldId="572"/>
            <ac:spMk id="24" creationId="{9410665B-D735-9F40-AC11-83B963446645}"/>
          </ac:spMkLst>
        </pc:spChg>
        <pc:spChg chg="add mod">
          <ac:chgData name="Nane Kratzke" userId="971be13ff4ee5ef6" providerId="LiveId" clId="{AF2A99F9-8AD4-3644-94B0-74AB891B80BB}" dt="2021-02-06T10:30:57.270" v="39225" actId="14100"/>
          <ac:spMkLst>
            <pc:docMk/>
            <pc:sldMk cId="1802783801" sldId="572"/>
            <ac:spMk id="25" creationId="{ABA33B5F-C16C-1040-A512-D39F039A9609}"/>
          </ac:spMkLst>
        </pc:spChg>
        <pc:spChg chg="add mod">
          <ac:chgData name="Nane Kratzke" userId="971be13ff4ee5ef6" providerId="LiveId" clId="{AF2A99F9-8AD4-3644-94B0-74AB891B80BB}" dt="2021-02-06T10:27:18.514" v="39028" actId="1076"/>
          <ac:spMkLst>
            <pc:docMk/>
            <pc:sldMk cId="1802783801" sldId="572"/>
            <ac:spMk id="26" creationId="{A061C0C3-D837-2944-8C62-0746A1894BD7}"/>
          </ac:spMkLst>
        </pc:spChg>
        <pc:spChg chg="add mod">
          <ac:chgData name="Nane Kratzke" userId="971be13ff4ee5ef6" providerId="LiveId" clId="{AF2A99F9-8AD4-3644-94B0-74AB891B80BB}" dt="2021-02-06T10:27:24.184" v="39029" actId="1076"/>
          <ac:spMkLst>
            <pc:docMk/>
            <pc:sldMk cId="1802783801" sldId="572"/>
            <ac:spMk id="27" creationId="{14A270AF-458B-1E4A-A104-8497A30A59C6}"/>
          </ac:spMkLst>
        </pc:spChg>
        <pc:spChg chg="add mod">
          <ac:chgData name="Nane Kratzke" userId="971be13ff4ee5ef6" providerId="LiveId" clId="{AF2A99F9-8AD4-3644-94B0-74AB891B80BB}" dt="2021-02-06T10:26:30.949" v="39023" actId="1076"/>
          <ac:spMkLst>
            <pc:docMk/>
            <pc:sldMk cId="1802783801" sldId="572"/>
            <ac:spMk id="28" creationId="{2E38AAF5-4E48-0C41-BA72-7E8DC624ECAA}"/>
          </ac:spMkLst>
        </pc:spChg>
        <pc:spChg chg="add mod">
          <ac:chgData name="Nane Kratzke" userId="971be13ff4ee5ef6" providerId="LiveId" clId="{AF2A99F9-8AD4-3644-94B0-74AB891B80BB}" dt="2021-02-06T10:30:29.197" v="39224" actId="113"/>
          <ac:spMkLst>
            <pc:docMk/>
            <pc:sldMk cId="1802783801" sldId="572"/>
            <ac:spMk id="29" creationId="{CE086943-AB98-5244-9CFA-5280B3C210A3}"/>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2-06T10:27:53.446" v="3903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cxnChg chg="add mod">
          <ac:chgData name="Nane Kratzke" userId="971be13ff4ee5ef6" providerId="LiveId" clId="{AF2A99F9-8AD4-3644-94B0-74AB891B80BB}" dt="2021-02-06T13:58:21.893" v="39236" actId="208"/>
          <ac:cxnSpMkLst>
            <pc:docMk/>
            <pc:sldMk cId="1802783801" sldId="572"/>
            <ac:cxnSpMk id="6" creationId="{CFFDD151-EDA8-7749-9A69-A4E1EDE80D1E}"/>
          </ac:cxnSpMkLst>
        </pc:cxnChg>
        <pc:cxnChg chg="add mod">
          <ac:chgData name="Nane Kratzke" userId="971be13ff4ee5ef6" providerId="LiveId" clId="{AF2A99F9-8AD4-3644-94B0-74AB891B80BB}" dt="2021-02-06T13:58:18.090" v="39235" actId="208"/>
          <ac:cxnSpMkLst>
            <pc:docMk/>
            <pc:sldMk cId="1802783801" sldId="572"/>
            <ac:cxnSpMk id="15" creationId="{D2D01194-8579-CE4F-A9C4-7D97EC9F4108}"/>
          </ac:cxnSpMkLst>
        </pc:cxnChg>
      </pc:sldChg>
      <pc:sldChg chg="addSp delSp modSp add del mod">
        <pc:chgData name="Nane Kratzke" userId="971be13ff4ee5ef6" providerId="LiveId" clId="{AF2A99F9-8AD4-3644-94B0-74AB891B80BB}" dt="2021-02-07T10:15:44.537" v="41910" actId="2696"/>
        <pc:sldMkLst>
          <pc:docMk/>
          <pc:sldMk cId="359148935" sldId="573"/>
        </pc:sldMkLst>
        <pc:spChg chg="add mod">
          <ac:chgData name="Nane Kratzke" userId="971be13ff4ee5ef6" providerId="LiveId" clId="{AF2A99F9-8AD4-3644-94B0-74AB891B80BB}" dt="2021-02-05T09:52:53.958" v="34214" actId="14861"/>
          <ac:spMkLst>
            <pc:docMk/>
            <pc:sldMk cId="359148935" sldId="573"/>
            <ac:spMk id="4" creationId="{28E889C9-89A8-BD4C-934C-4E0A95126C21}"/>
          </ac:spMkLst>
        </pc:spChg>
        <pc:spChg chg="add mod">
          <ac:chgData name="Nane Kratzke" userId="971be13ff4ee5ef6" providerId="LiveId" clId="{AF2A99F9-8AD4-3644-94B0-74AB891B80BB}" dt="2021-02-05T09:54:32.297" v="34441" actId="114"/>
          <ac:spMkLst>
            <pc:docMk/>
            <pc:sldMk cId="359148935" sldId="573"/>
            <ac:spMk id="5" creationId="{C6181C86-E250-BC40-8966-E239A44C741F}"/>
          </ac:spMkLst>
        </pc:spChg>
        <pc:spChg chg="mod">
          <ac:chgData name="Nane Kratzke" userId="971be13ff4ee5ef6" providerId="LiveId" clId="{AF2A99F9-8AD4-3644-94B0-74AB891B80BB}" dt="2021-02-05T09:52:35.123" v="34201" actId="14100"/>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add del mod">
          <ac:chgData name="Nane Kratzke" userId="971be13ff4ee5ef6" providerId="LiveId" clId="{AF2A99F9-8AD4-3644-94B0-74AB891B80BB}" dt="2021-02-07T10:15:23.177" v="41908" actId="478"/>
          <ac:picMkLst>
            <pc:docMk/>
            <pc:sldMk cId="359148935" sldId="573"/>
            <ac:picMk id="6" creationId="{6B4FD93B-101F-8F4D-8CDB-BDDE4F7B55A2}"/>
          </ac:picMkLst>
        </pc:picChg>
        <pc:picChg chg="add del mod">
          <ac:chgData name="Nane Kratzke" userId="971be13ff4ee5ef6" providerId="LiveId" clId="{AF2A99F9-8AD4-3644-94B0-74AB891B80BB}" dt="2021-02-07T10:15:21.408" v="41907" actId="478"/>
          <ac:picMkLst>
            <pc:docMk/>
            <pc:sldMk cId="359148935" sldId="573"/>
            <ac:picMk id="7" creationId="{6763D8F0-F291-5E45-8709-375668EFDF5D}"/>
          </ac:picMkLst>
        </pc:picChg>
        <pc:picChg chg="add mod">
          <ac:chgData name="Nane Kratzke" userId="971be13ff4ee5ef6" providerId="LiveId" clId="{AF2A99F9-8AD4-3644-94B0-74AB891B80BB}" dt="2021-02-07T10:15:26.809" v="41909"/>
          <ac:picMkLst>
            <pc:docMk/>
            <pc:sldMk cId="359148935" sldId="573"/>
            <ac:picMk id="11" creationId="{B26C69AA-32A8-7049-B131-664D61AE6879}"/>
          </ac:picMkLst>
        </pc:picChg>
        <pc:picChg chg="add mod">
          <ac:chgData name="Nane Kratzke" userId="971be13ff4ee5ef6" providerId="LiveId" clId="{AF2A99F9-8AD4-3644-94B0-74AB891B80BB}" dt="2021-02-07T10:15:26.809" v="41909"/>
          <ac:picMkLst>
            <pc:docMk/>
            <pc:sldMk cId="359148935" sldId="573"/>
            <ac:picMk id="12" creationId="{261A35C6-880D-024C-9F57-2FC103247FCA}"/>
          </ac:picMkLst>
        </pc:picChg>
        <pc:picChg chg="add mod">
          <ac:chgData name="Nane Kratzke" userId="971be13ff4ee5ef6" providerId="LiveId" clId="{AF2A99F9-8AD4-3644-94B0-74AB891B80BB}" dt="2021-02-07T10:15:26.809" v="41909"/>
          <ac:picMkLst>
            <pc:docMk/>
            <pc:sldMk cId="359148935" sldId="573"/>
            <ac:picMk id="13" creationId="{F50EF107-8FD0-1144-ADEC-66B2F650A170}"/>
          </ac:picMkLst>
        </pc:pic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2-05T09:53:04.084" v="34216" actId="14100"/>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sldChg chg="addSp delSp modSp add mod">
        <pc:chgData name="Nane Kratzke" userId="971be13ff4ee5ef6" providerId="LiveId" clId="{AF2A99F9-8AD4-3644-94B0-74AB891B80BB}" dt="2021-02-06T16:30:00.122" v="41717" actId="207"/>
        <pc:sldMkLst>
          <pc:docMk/>
          <pc:sldMk cId="119965658" sldId="579"/>
        </pc:sldMkLst>
        <pc:spChg chg="del">
          <ac:chgData name="Nane Kratzke" userId="971be13ff4ee5ef6" providerId="LiveId" clId="{AF2A99F9-8AD4-3644-94B0-74AB891B80BB}" dt="2021-02-05T10:04:03.878" v="34514" actId="478"/>
          <ac:spMkLst>
            <pc:docMk/>
            <pc:sldMk cId="119965658" sldId="579"/>
            <ac:spMk id="4" creationId="{28E889C9-89A8-BD4C-934C-4E0A95126C21}"/>
          </ac:spMkLst>
        </pc:spChg>
        <pc:spChg chg="del mod">
          <ac:chgData name="Nane Kratzke" userId="971be13ff4ee5ef6" providerId="LiveId" clId="{AF2A99F9-8AD4-3644-94B0-74AB891B80BB}" dt="2021-02-05T10:32:59.404" v="34927" actId="478"/>
          <ac:spMkLst>
            <pc:docMk/>
            <pc:sldMk cId="119965658" sldId="579"/>
            <ac:spMk id="5" creationId="{C6181C86-E250-BC40-8966-E239A44C741F}"/>
          </ac:spMkLst>
        </pc:spChg>
        <pc:spChg chg="add del mod">
          <ac:chgData name="Nane Kratzke" userId="971be13ff4ee5ef6" providerId="LiveId" clId="{AF2A99F9-8AD4-3644-94B0-74AB891B80BB}" dt="2021-02-05T10:04:29.081" v="34517" actId="478"/>
          <ac:spMkLst>
            <pc:docMk/>
            <pc:sldMk cId="119965658" sldId="579"/>
            <ac:spMk id="8" creationId="{61BA741D-F4B1-414D-8CAB-27170008BEF5}"/>
          </ac:spMkLst>
        </pc:spChg>
        <pc:spChg chg="mod">
          <ac:chgData name="Nane Kratzke" userId="971be13ff4ee5ef6" providerId="LiveId" clId="{AF2A99F9-8AD4-3644-94B0-74AB891B80BB}" dt="2021-02-06T16:30:00.122" v="41717" actId="207"/>
          <ac:spMkLst>
            <pc:docMk/>
            <pc:sldMk cId="119965658" sldId="579"/>
            <ac:spMk id="9" creationId="{414D7B1D-895A-C440-A240-39929C55593C}"/>
          </ac:spMkLst>
        </pc:spChg>
        <pc:spChg chg="mod">
          <ac:chgData name="Nane Kratzke" userId="971be13ff4ee5ef6" providerId="LiveId" clId="{AF2A99F9-8AD4-3644-94B0-74AB891B80BB}" dt="2021-02-05T10:29:08.363" v="34872" actId="20577"/>
          <ac:spMkLst>
            <pc:docMk/>
            <pc:sldMk cId="119965658" sldId="579"/>
            <ac:spMk id="10" creationId="{64669592-C4EE-DB4B-A88C-C6A79EE0FE69}"/>
          </ac:spMkLst>
        </pc:spChg>
        <pc:spChg chg="add mod">
          <ac:chgData name="Nane Kratzke" userId="971be13ff4ee5ef6" providerId="LiveId" clId="{AF2A99F9-8AD4-3644-94B0-74AB891B80BB}" dt="2021-02-05T10:30:09.279" v="34897" actId="1076"/>
          <ac:spMkLst>
            <pc:docMk/>
            <pc:sldMk cId="119965658" sldId="579"/>
            <ac:spMk id="13" creationId="{AA534914-9AC4-544B-8ECC-2643B001C9F3}"/>
          </ac:spMkLst>
        </pc:spChg>
        <pc:spChg chg="add del mod">
          <ac:chgData name="Nane Kratzke" userId="971be13ff4ee5ef6" providerId="LiveId" clId="{AF2A99F9-8AD4-3644-94B0-74AB891B80BB}" dt="2021-02-05T10:29:14.840" v="34875" actId="478"/>
          <ac:spMkLst>
            <pc:docMk/>
            <pc:sldMk cId="119965658" sldId="579"/>
            <ac:spMk id="14" creationId="{54FB4332-C480-7340-AA4C-9E04F8ECC859}"/>
          </ac:spMkLst>
        </pc:spChg>
        <pc:spChg chg="add del mod">
          <ac:chgData name="Nane Kratzke" userId="971be13ff4ee5ef6" providerId="LiveId" clId="{AF2A99F9-8AD4-3644-94B0-74AB891B80BB}" dt="2021-02-05T10:29:12.963" v="34874" actId="478"/>
          <ac:spMkLst>
            <pc:docMk/>
            <pc:sldMk cId="119965658" sldId="579"/>
            <ac:spMk id="15" creationId="{7A4B1432-7163-7A4A-A14A-C1406AFF16D9}"/>
          </ac:spMkLst>
        </pc:spChg>
        <pc:spChg chg="add del mod">
          <ac:chgData name="Nane Kratzke" userId="971be13ff4ee5ef6" providerId="LiveId" clId="{AF2A99F9-8AD4-3644-94B0-74AB891B80BB}" dt="2021-02-05T10:29:11.060" v="34873" actId="478"/>
          <ac:spMkLst>
            <pc:docMk/>
            <pc:sldMk cId="119965658" sldId="579"/>
            <ac:spMk id="16" creationId="{4C97B876-619E-3745-ABA0-4ACDD2510DFF}"/>
          </ac:spMkLst>
        </pc:spChg>
        <pc:spChg chg="add del mod">
          <ac:chgData name="Nane Kratzke" userId="971be13ff4ee5ef6" providerId="LiveId" clId="{AF2A99F9-8AD4-3644-94B0-74AB891B80BB}" dt="2021-02-05T10:29:16.969" v="34876" actId="478"/>
          <ac:spMkLst>
            <pc:docMk/>
            <pc:sldMk cId="119965658" sldId="579"/>
            <ac:spMk id="17" creationId="{D913D904-00E7-724E-8A07-A33040CBC80D}"/>
          </ac:spMkLst>
        </pc:spChg>
        <pc:spChg chg="add mod">
          <ac:chgData name="Nane Kratzke" userId="971be13ff4ee5ef6" providerId="LiveId" clId="{AF2A99F9-8AD4-3644-94B0-74AB891B80BB}" dt="2021-02-05T10:36:29.993" v="34965" actId="1076"/>
          <ac:spMkLst>
            <pc:docMk/>
            <pc:sldMk cId="119965658" sldId="579"/>
            <ac:spMk id="18" creationId="{E887981B-3851-424A-A83C-634F693FA158}"/>
          </ac:spMkLst>
        </pc:spChg>
        <pc:spChg chg="add mod">
          <ac:chgData name="Nane Kratzke" userId="971be13ff4ee5ef6" providerId="LiveId" clId="{AF2A99F9-8AD4-3644-94B0-74AB891B80BB}" dt="2021-02-05T10:37:55.988" v="34998" actId="1076"/>
          <ac:spMkLst>
            <pc:docMk/>
            <pc:sldMk cId="119965658" sldId="579"/>
            <ac:spMk id="19" creationId="{58A2972A-7C9A-5D45-911A-E377024DD8F1}"/>
          </ac:spMkLst>
        </pc:spChg>
        <pc:picChg chg="del">
          <ac:chgData name="Nane Kratzke" userId="971be13ff4ee5ef6" providerId="LiveId" clId="{AF2A99F9-8AD4-3644-94B0-74AB891B80BB}" dt="2021-02-05T10:07:55.159" v="34569" actId="478"/>
          <ac:picMkLst>
            <pc:docMk/>
            <pc:sldMk cId="119965658" sldId="579"/>
            <ac:picMk id="6" creationId="{6B4FD93B-101F-8F4D-8CDB-BDDE4F7B55A2}"/>
          </ac:picMkLst>
        </pc:picChg>
        <pc:picChg chg="del">
          <ac:chgData name="Nane Kratzke" userId="971be13ff4ee5ef6" providerId="LiveId" clId="{AF2A99F9-8AD4-3644-94B0-74AB891B80BB}" dt="2021-02-05T10:07:53.559" v="34568" actId="478"/>
          <ac:picMkLst>
            <pc:docMk/>
            <pc:sldMk cId="119965658" sldId="579"/>
            <ac:picMk id="7" creationId="{6763D8F0-F291-5E45-8709-375668EFDF5D}"/>
          </ac:picMkLst>
        </pc:picChg>
        <pc:picChg chg="add del mod">
          <ac:chgData name="Nane Kratzke" userId="971be13ff4ee5ef6" providerId="LiveId" clId="{AF2A99F9-8AD4-3644-94B0-74AB891B80BB}" dt="2021-02-05T10:09:25.348" v="34574" actId="478"/>
          <ac:picMkLst>
            <pc:docMk/>
            <pc:sldMk cId="119965658" sldId="579"/>
            <ac:picMk id="11" creationId="{22EBEAEB-2FEF-504C-92EE-67A10009FFA8}"/>
          </ac:picMkLst>
        </pc:picChg>
        <pc:picChg chg="add mod">
          <ac:chgData name="Nane Kratzke" userId="971be13ff4ee5ef6" providerId="LiveId" clId="{AF2A99F9-8AD4-3644-94B0-74AB891B80BB}" dt="2021-02-06T14:23:48.465" v="39818" actId="14861"/>
          <ac:picMkLst>
            <pc:docMk/>
            <pc:sldMk cId="119965658" sldId="579"/>
            <ac:picMk id="12" creationId="{266650E8-6CF0-C14E-A2B9-0A48F641B03F}"/>
          </ac:picMkLst>
        </pc:picChg>
        <pc:picChg chg="del">
          <ac:chgData name="Nane Kratzke" userId="971be13ff4ee5ef6" providerId="LiveId" clId="{AF2A99F9-8AD4-3644-94B0-74AB891B80BB}" dt="2021-02-05T10:03:52.538" v="34509" actId="478"/>
          <ac:picMkLst>
            <pc:docMk/>
            <pc:sldMk cId="119965658" sldId="579"/>
            <ac:picMk id="4102" creationId="{83F6A773-42CE-3F44-872D-BFB777C1954A}"/>
          </ac:picMkLst>
        </pc:picChg>
      </pc:sldChg>
      <pc:sldChg chg="addSp modSp add mod">
        <pc:chgData name="Nane Kratzke" userId="971be13ff4ee5ef6" providerId="LiveId" clId="{AF2A99F9-8AD4-3644-94B0-74AB891B80BB}" dt="2021-02-07T10:14:54.586" v="41906" actId="1076"/>
        <pc:sldMkLst>
          <pc:docMk/>
          <pc:sldMk cId="3707486100" sldId="580"/>
        </pc:sldMkLst>
        <pc:spChg chg="mod">
          <ac:chgData name="Nane Kratzke" userId="971be13ff4ee5ef6" providerId="LiveId" clId="{AF2A99F9-8AD4-3644-94B0-74AB891B80BB}" dt="2021-02-07T10:14:42.640" v="41902" actId="1076"/>
          <ac:spMkLst>
            <pc:docMk/>
            <pc:sldMk cId="3707486100" sldId="580"/>
            <ac:spMk id="5" creationId="{C6181C86-E250-BC40-8966-E239A44C741F}"/>
          </ac:spMkLst>
        </pc:spChg>
        <pc:picChg chg="mod">
          <ac:chgData name="Nane Kratzke" userId="971be13ff4ee5ef6" providerId="LiveId" clId="{AF2A99F9-8AD4-3644-94B0-74AB891B80BB}" dt="2021-02-07T10:14:52.595" v="41905" actId="1076"/>
          <ac:picMkLst>
            <pc:docMk/>
            <pc:sldMk cId="3707486100" sldId="580"/>
            <ac:picMk id="7" creationId="{6763D8F0-F291-5E45-8709-375668EFDF5D}"/>
          </ac:picMkLst>
        </pc:picChg>
        <pc:picChg chg="add mod">
          <ac:chgData name="Nane Kratzke" userId="971be13ff4ee5ef6" providerId="LiveId" clId="{AF2A99F9-8AD4-3644-94B0-74AB891B80BB}" dt="2021-02-07T10:14:54.586" v="41906" actId="1076"/>
          <ac:picMkLst>
            <pc:docMk/>
            <pc:sldMk cId="3707486100" sldId="580"/>
            <ac:picMk id="8" creationId="{821BE41C-1611-2F40-B143-2B46A2E825A0}"/>
          </ac:picMkLst>
        </pc:picChg>
      </pc:sldChg>
      <pc:sldChg chg="addSp delSp modSp add mod">
        <pc:chgData name="Nane Kratzke" userId="971be13ff4ee5ef6" providerId="LiveId" clId="{AF2A99F9-8AD4-3644-94B0-74AB891B80BB}" dt="2021-02-05T10:32:46.274" v="34926" actId="1076"/>
        <pc:sldMkLst>
          <pc:docMk/>
          <pc:sldMk cId="4033551693" sldId="581"/>
        </pc:sldMkLst>
        <pc:spChg chg="mod">
          <ac:chgData name="Nane Kratzke" userId="971be13ff4ee5ef6" providerId="LiveId" clId="{AF2A99F9-8AD4-3644-94B0-74AB891B80BB}" dt="2021-02-05T10:32:33.910" v="34925" actId="1076"/>
          <ac:spMkLst>
            <pc:docMk/>
            <pc:sldMk cId="4033551693" sldId="581"/>
            <ac:spMk id="5" creationId="{C6181C86-E250-BC40-8966-E239A44C741F}"/>
          </ac:spMkLst>
        </pc:spChg>
        <pc:spChg chg="del">
          <ac:chgData name="Nane Kratzke" userId="971be13ff4ee5ef6" providerId="LiveId" clId="{AF2A99F9-8AD4-3644-94B0-74AB891B80BB}" dt="2021-02-05T10:28:51.769" v="34840" actId="478"/>
          <ac:spMkLst>
            <pc:docMk/>
            <pc:sldMk cId="4033551693" sldId="581"/>
            <ac:spMk id="9" creationId="{414D7B1D-895A-C440-A240-39929C55593C}"/>
          </ac:spMkLst>
        </pc:spChg>
        <pc:spChg chg="mod">
          <ac:chgData name="Nane Kratzke" userId="971be13ff4ee5ef6" providerId="LiveId" clId="{AF2A99F9-8AD4-3644-94B0-74AB891B80BB}" dt="2021-02-05T10:28:56.862" v="34847" actId="20577"/>
          <ac:spMkLst>
            <pc:docMk/>
            <pc:sldMk cId="4033551693" sldId="581"/>
            <ac:spMk id="10" creationId="{64669592-C4EE-DB4B-A88C-C6A79EE0FE69}"/>
          </ac:spMkLst>
        </pc:spChg>
        <pc:spChg chg="add mod">
          <ac:chgData name="Nane Kratzke" userId="971be13ff4ee5ef6" providerId="LiveId" clId="{AF2A99F9-8AD4-3644-94B0-74AB891B80BB}" dt="2021-02-05T10:30:17.674" v="34898"/>
          <ac:spMkLst>
            <pc:docMk/>
            <pc:sldMk cId="4033551693" sldId="581"/>
            <ac:spMk id="13" creationId="{5323478C-B639-5546-860B-5502B2DD363C}"/>
          </ac:spMkLst>
        </pc:spChg>
        <pc:spChg chg="mod">
          <ac:chgData name="Nane Kratzke" userId="971be13ff4ee5ef6" providerId="LiveId" clId="{AF2A99F9-8AD4-3644-94B0-74AB891B80BB}" dt="2021-02-05T10:31:45.525" v="34916" actId="115"/>
          <ac:spMkLst>
            <pc:docMk/>
            <pc:sldMk cId="4033551693" sldId="581"/>
            <ac:spMk id="14" creationId="{54FB4332-C480-7340-AA4C-9E04F8ECC859}"/>
          </ac:spMkLst>
        </pc:spChg>
        <pc:spChg chg="mod">
          <ac:chgData name="Nane Kratzke" userId="971be13ff4ee5ef6" providerId="LiveId" clId="{AF2A99F9-8AD4-3644-94B0-74AB891B80BB}" dt="2021-02-05T10:32:11.534" v="34920" actId="1076"/>
          <ac:spMkLst>
            <pc:docMk/>
            <pc:sldMk cId="4033551693" sldId="581"/>
            <ac:spMk id="15" creationId="{7A4B1432-7163-7A4A-A14A-C1406AFF16D9}"/>
          </ac:spMkLst>
        </pc:spChg>
        <pc:spChg chg="mod">
          <ac:chgData name="Nane Kratzke" userId="971be13ff4ee5ef6" providerId="LiveId" clId="{AF2A99F9-8AD4-3644-94B0-74AB891B80BB}" dt="2021-02-05T10:32:11.534" v="34920" actId="1076"/>
          <ac:spMkLst>
            <pc:docMk/>
            <pc:sldMk cId="4033551693" sldId="581"/>
            <ac:spMk id="16" creationId="{4C97B876-619E-3745-ABA0-4ACDD2510DFF}"/>
          </ac:spMkLst>
        </pc:spChg>
        <pc:spChg chg="mod">
          <ac:chgData name="Nane Kratzke" userId="971be13ff4ee5ef6" providerId="LiveId" clId="{AF2A99F9-8AD4-3644-94B0-74AB891B80BB}" dt="2021-02-05T10:32:17.420" v="34922" actId="115"/>
          <ac:spMkLst>
            <pc:docMk/>
            <pc:sldMk cId="4033551693" sldId="581"/>
            <ac:spMk id="17" creationId="{D913D904-00E7-724E-8A07-A33040CBC80D}"/>
          </ac:spMkLst>
        </pc:spChg>
        <pc:picChg chg="mod">
          <ac:chgData name="Nane Kratzke" userId="971be13ff4ee5ef6" providerId="LiveId" clId="{AF2A99F9-8AD4-3644-94B0-74AB891B80BB}" dt="2021-02-05T10:32:46.274" v="34926" actId="1076"/>
          <ac:picMkLst>
            <pc:docMk/>
            <pc:sldMk cId="4033551693" sldId="581"/>
            <ac:picMk id="12" creationId="{266650E8-6CF0-C14E-A2B9-0A48F641B03F}"/>
          </ac:picMkLst>
        </pc:picChg>
      </pc:sldChg>
      <pc:sldChg chg="addSp delSp modSp add mod">
        <pc:chgData name="Nane Kratzke" userId="971be13ff4ee5ef6" providerId="LiveId" clId="{AF2A99F9-8AD4-3644-94B0-74AB891B80BB}" dt="2021-02-06T14:23:03.715" v="39816" actId="1076"/>
        <pc:sldMkLst>
          <pc:docMk/>
          <pc:sldMk cId="220039174" sldId="582"/>
        </pc:sldMkLst>
        <pc:spChg chg="add mod">
          <ac:chgData name="Nane Kratzke" userId="971be13ff4ee5ef6" providerId="LiveId" clId="{AF2A99F9-8AD4-3644-94B0-74AB891B80BB}" dt="2021-02-06T14:23:03.715" v="39816" actId="1076"/>
          <ac:spMkLst>
            <pc:docMk/>
            <pc:sldMk cId="220039174" sldId="582"/>
            <ac:spMk id="4" creationId="{002C544D-B33F-3847-BD39-ACB6CCC8A7CC}"/>
          </ac:spMkLst>
        </pc:spChg>
        <pc:spChg chg="del">
          <ac:chgData name="Nane Kratzke" userId="971be13ff4ee5ef6" providerId="LiveId" clId="{AF2A99F9-8AD4-3644-94B0-74AB891B80BB}" dt="2021-02-05T10:51:49.688" v="35062" actId="478"/>
          <ac:spMkLst>
            <pc:docMk/>
            <pc:sldMk cId="220039174" sldId="582"/>
            <ac:spMk id="5" creationId="{C6181C86-E250-BC40-8966-E239A44C741F}"/>
          </ac:spMkLst>
        </pc:spChg>
        <pc:spChg chg="mod">
          <ac:chgData name="Nane Kratzke" userId="971be13ff4ee5ef6" providerId="LiveId" clId="{AF2A99F9-8AD4-3644-94B0-74AB891B80BB}" dt="2021-02-05T10:49:41.843" v="35045" actId="20577"/>
          <ac:spMkLst>
            <pc:docMk/>
            <pc:sldMk cId="220039174" sldId="582"/>
            <ac:spMk id="10" creationId="{64669592-C4EE-DB4B-A88C-C6A79EE0FE69}"/>
          </ac:spMkLst>
        </pc:spChg>
        <pc:spChg chg="add mod">
          <ac:chgData name="Nane Kratzke" userId="971be13ff4ee5ef6" providerId="LiveId" clId="{AF2A99F9-8AD4-3644-94B0-74AB891B80BB}" dt="2021-02-05T11:15:43.799" v="35607" actId="20577"/>
          <ac:spMkLst>
            <pc:docMk/>
            <pc:sldMk cId="220039174" sldId="582"/>
            <ac:spMk id="11" creationId="{28CFDE90-38D1-5C46-B69A-8FB16DE395E8}"/>
          </ac:spMkLst>
        </pc:spChg>
        <pc:spChg chg="del">
          <ac:chgData name="Nane Kratzke" userId="971be13ff4ee5ef6" providerId="LiveId" clId="{AF2A99F9-8AD4-3644-94B0-74AB891B80BB}" dt="2021-02-05T10:58:05.058" v="35093" actId="478"/>
          <ac:spMkLst>
            <pc:docMk/>
            <pc:sldMk cId="220039174" sldId="582"/>
            <ac:spMk id="13" creationId="{5323478C-B639-5546-860B-5502B2DD363C}"/>
          </ac:spMkLst>
        </pc:spChg>
        <pc:spChg chg="del">
          <ac:chgData name="Nane Kratzke" userId="971be13ff4ee5ef6" providerId="LiveId" clId="{AF2A99F9-8AD4-3644-94B0-74AB891B80BB}" dt="2021-02-05T10:56:59.167" v="35082" actId="478"/>
          <ac:spMkLst>
            <pc:docMk/>
            <pc:sldMk cId="220039174" sldId="582"/>
            <ac:spMk id="14" creationId="{54FB4332-C480-7340-AA4C-9E04F8ECC859}"/>
          </ac:spMkLst>
        </pc:spChg>
        <pc:spChg chg="del">
          <ac:chgData name="Nane Kratzke" userId="971be13ff4ee5ef6" providerId="LiveId" clId="{AF2A99F9-8AD4-3644-94B0-74AB891B80BB}" dt="2021-02-05T10:57:01.745" v="35083" actId="478"/>
          <ac:spMkLst>
            <pc:docMk/>
            <pc:sldMk cId="220039174" sldId="582"/>
            <ac:spMk id="15" creationId="{7A4B1432-7163-7A4A-A14A-C1406AFF16D9}"/>
          </ac:spMkLst>
        </pc:spChg>
        <pc:spChg chg="del">
          <ac:chgData name="Nane Kratzke" userId="971be13ff4ee5ef6" providerId="LiveId" clId="{AF2A99F9-8AD4-3644-94B0-74AB891B80BB}" dt="2021-02-05T10:57:03.499" v="35084" actId="478"/>
          <ac:spMkLst>
            <pc:docMk/>
            <pc:sldMk cId="220039174" sldId="582"/>
            <ac:spMk id="16" creationId="{4C97B876-619E-3745-ABA0-4ACDD2510DFF}"/>
          </ac:spMkLst>
        </pc:spChg>
        <pc:spChg chg="del">
          <ac:chgData name="Nane Kratzke" userId="971be13ff4ee5ef6" providerId="LiveId" clId="{AF2A99F9-8AD4-3644-94B0-74AB891B80BB}" dt="2021-02-05T10:57:05.300" v="35085" actId="478"/>
          <ac:spMkLst>
            <pc:docMk/>
            <pc:sldMk cId="220039174" sldId="582"/>
            <ac:spMk id="17" creationId="{D913D904-00E7-724E-8A07-A33040CBC80D}"/>
          </ac:spMkLst>
        </pc:spChg>
        <pc:spChg chg="add mod">
          <ac:chgData name="Nane Kratzke" userId="971be13ff4ee5ef6" providerId="LiveId" clId="{AF2A99F9-8AD4-3644-94B0-74AB891B80BB}" dt="2021-02-05T11:15:12.469" v="35598" actId="14100"/>
          <ac:spMkLst>
            <pc:docMk/>
            <pc:sldMk cId="220039174" sldId="582"/>
            <ac:spMk id="18" creationId="{DA28D41A-63F0-DD46-AA75-57DE01858F2B}"/>
          </ac:spMkLst>
        </pc:spChg>
        <pc:spChg chg="add mod">
          <ac:chgData name="Nane Kratzke" userId="971be13ff4ee5ef6" providerId="LiveId" clId="{AF2A99F9-8AD4-3644-94B0-74AB891B80BB}" dt="2021-02-05T11:22:21.651" v="35994" actId="14861"/>
          <ac:spMkLst>
            <pc:docMk/>
            <pc:sldMk cId="220039174" sldId="582"/>
            <ac:spMk id="19" creationId="{E67DD715-B783-9D40-8294-063FA4803A5E}"/>
          </ac:spMkLst>
        </pc:spChg>
        <pc:picChg chg="add del mod">
          <ac:chgData name="Nane Kratzke" userId="971be13ff4ee5ef6" providerId="LiveId" clId="{AF2A99F9-8AD4-3644-94B0-74AB891B80BB}" dt="2021-02-05T10:53:37.757" v="35074" actId="478"/>
          <ac:picMkLst>
            <pc:docMk/>
            <pc:sldMk cId="220039174" sldId="582"/>
            <ac:picMk id="4" creationId="{66CF4BD1-BA47-8441-A504-0411D20F362F}"/>
          </ac:picMkLst>
        </pc:picChg>
        <pc:picChg chg="add del mod">
          <ac:chgData name="Nane Kratzke" userId="971be13ff4ee5ef6" providerId="LiveId" clId="{AF2A99F9-8AD4-3644-94B0-74AB891B80BB}" dt="2021-02-05T10:58:51.498" v="35095" actId="1076"/>
          <ac:picMkLst>
            <pc:docMk/>
            <pc:sldMk cId="220039174" sldId="582"/>
            <ac:picMk id="6" creationId="{100BD3D2-7F5E-8348-8A1E-A9752188DFCF}"/>
          </ac:picMkLst>
        </pc:picChg>
        <pc:picChg chg="add del mod">
          <ac:chgData name="Nane Kratzke" userId="971be13ff4ee5ef6" providerId="LiveId" clId="{AF2A99F9-8AD4-3644-94B0-74AB891B80BB}" dt="2021-02-05T10:58:51.498" v="35095" actId="1076"/>
          <ac:picMkLst>
            <pc:docMk/>
            <pc:sldMk cId="220039174" sldId="582"/>
            <ac:picMk id="7" creationId="{FD39EF03-4571-CB45-858F-9DC111AF517C}"/>
          </ac:picMkLst>
        </pc:picChg>
        <pc:picChg chg="add mod">
          <ac:chgData name="Nane Kratzke" userId="971be13ff4ee5ef6" providerId="LiveId" clId="{AF2A99F9-8AD4-3644-94B0-74AB891B80BB}" dt="2021-02-05T10:58:51.498" v="35095" actId="1076"/>
          <ac:picMkLst>
            <pc:docMk/>
            <pc:sldMk cId="220039174" sldId="582"/>
            <ac:picMk id="8" creationId="{75D435DC-C77B-5B4C-B834-789AAF45E444}"/>
          </ac:picMkLst>
        </pc:picChg>
        <pc:picChg chg="add mod">
          <ac:chgData name="Nane Kratzke" userId="971be13ff4ee5ef6" providerId="LiveId" clId="{AF2A99F9-8AD4-3644-94B0-74AB891B80BB}" dt="2021-02-05T11:22:15.496" v="35993" actId="1076"/>
          <ac:picMkLst>
            <pc:docMk/>
            <pc:sldMk cId="220039174" sldId="582"/>
            <ac:picMk id="9" creationId="{B48D335D-08B2-5840-B1E6-7F7BC2B1A819}"/>
          </ac:picMkLst>
        </pc:picChg>
        <pc:picChg chg="del">
          <ac:chgData name="Nane Kratzke" userId="971be13ff4ee5ef6" providerId="LiveId" clId="{AF2A99F9-8AD4-3644-94B0-74AB891B80BB}" dt="2021-02-05T10:50:40.199" v="35046" actId="478"/>
          <ac:picMkLst>
            <pc:docMk/>
            <pc:sldMk cId="220039174" sldId="582"/>
            <ac:picMk id="12" creationId="{266650E8-6CF0-C14E-A2B9-0A48F641B03F}"/>
          </ac:picMkLst>
        </pc:picChg>
      </pc:sldChg>
      <pc:sldChg chg="addSp modSp add mod">
        <pc:chgData name="Nane Kratzke" userId="971be13ff4ee5ef6" providerId="LiveId" clId="{AF2A99F9-8AD4-3644-94B0-74AB891B80BB}" dt="2021-02-06T09:56:20.141" v="38240"/>
        <pc:sldMkLst>
          <pc:docMk/>
          <pc:sldMk cId="1634735031" sldId="583"/>
        </pc:sldMkLst>
        <pc:spChg chg="mod">
          <ac:chgData name="Nane Kratzke" userId="971be13ff4ee5ef6" providerId="LiveId" clId="{AF2A99F9-8AD4-3644-94B0-74AB891B80BB}" dt="2021-02-05T15:42:24.309" v="36164" actId="20577"/>
          <ac:spMkLst>
            <pc:docMk/>
            <pc:sldMk cId="1634735031" sldId="583"/>
            <ac:spMk id="9" creationId="{414D7B1D-895A-C440-A240-39929C55593C}"/>
          </ac:spMkLst>
        </pc:spChg>
        <pc:spChg chg="mod">
          <ac:chgData name="Nane Kratzke" userId="971be13ff4ee5ef6" providerId="LiveId" clId="{AF2A99F9-8AD4-3644-94B0-74AB891B80BB}" dt="2021-02-05T15:39:22.682" v="36043" actId="20577"/>
          <ac:spMkLst>
            <pc:docMk/>
            <pc:sldMk cId="1634735031" sldId="583"/>
            <ac:spMk id="10" creationId="{64669592-C4EE-DB4B-A88C-C6A79EE0FE69}"/>
          </ac:spMkLst>
        </pc:spChg>
        <pc:picChg chg="add mod">
          <ac:chgData name="Nane Kratzke" userId="971be13ff4ee5ef6" providerId="LiveId" clId="{AF2A99F9-8AD4-3644-94B0-74AB891B80BB}" dt="2021-02-06T09:56:20.141" v="38240"/>
          <ac:picMkLst>
            <pc:docMk/>
            <pc:sldMk cId="1634735031" sldId="583"/>
            <ac:picMk id="4" creationId="{7DB02375-6B73-0044-BBFF-CF9D8098EB39}"/>
          </ac:picMkLst>
        </pc:picChg>
      </pc:sldChg>
      <pc:sldChg chg="addSp modSp add mod">
        <pc:chgData name="Nane Kratzke" userId="971be13ff4ee5ef6" providerId="LiveId" clId="{AF2A99F9-8AD4-3644-94B0-74AB891B80BB}" dt="2021-02-06T10:03:32.852" v="38345" actId="404"/>
        <pc:sldMkLst>
          <pc:docMk/>
          <pc:sldMk cId="1532895380" sldId="584"/>
        </pc:sldMkLst>
        <pc:spChg chg="add mod">
          <ac:chgData name="Nane Kratzke" userId="971be13ff4ee5ef6" providerId="LiveId" clId="{AF2A99F9-8AD4-3644-94B0-74AB891B80BB}" dt="2021-02-06T10:00:55.014" v="38306" actId="14861"/>
          <ac:spMkLst>
            <pc:docMk/>
            <pc:sldMk cId="1532895380" sldId="584"/>
            <ac:spMk id="4" creationId="{83AA4538-9D11-CF48-9B57-6BFA11976FD4}"/>
          </ac:spMkLst>
        </pc:spChg>
        <pc:spChg chg="add mod">
          <ac:chgData name="Nane Kratzke" userId="971be13ff4ee5ef6" providerId="LiveId" clId="{AF2A99F9-8AD4-3644-94B0-74AB891B80BB}" dt="2021-02-05T15:49:24.357" v="36334" actId="1076"/>
          <ac:spMkLst>
            <pc:docMk/>
            <pc:sldMk cId="1532895380" sldId="584"/>
            <ac:spMk id="7" creationId="{0C08AEDD-0BE2-4043-8AD6-BF0193E51B09}"/>
          </ac:spMkLst>
        </pc:spChg>
        <pc:spChg chg="add mod">
          <ac:chgData name="Nane Kratzke" userId="971be13ff4ee5ef6" providerId="LiveId" clId="{AF2A99F9-8AD4-3644-94B0-74AB891B80BB}" dt="2021-02-06T09:57:11.942" v="38251" actId="20577"/>
          <ac:spMkLst>
            <pc:docMk/>
            <pc:sldMk cId="1532895380" sldId="584"/>
            <ac:spMk id="8" creationId="{24C4747B-7684-3649-8B59-35CFC0E93ECF}"/>
          </ac:spMkLst>
        </pc:spChg>
        <pc:spChg chg="mod">
          <ac:chgData name="Nane Kratzke" userId="971be13ff4ee5ef6" providerId="LiveId" clId="{AF2A99F9-8AD4-3644-94B0-74AB891B80BB}" dt="2021-02-05T15:47:24.555" v="36246" actId="1076"/>
          <ac:spMkLst>
            <pc:docMk/>
            <pc:sldMk cId="1532895380" sldId="584"/>
            <ac:spMk id="9" creationId="{414D7B1D-895A-C440-A240-39929C55593C}"/>
          </ac:spMkLst>
        </pc:spChg>
        <pc:spChg chg="mod">
          <ac:chgData name="Nane Kratzke" userId="971be13ff4ee5ef6" providerId="LiveId" clId="{AF2A99F9-8AD4-3644-94B0-74AB891B80BB}" dt="2021-02-06T10:03:32.852" v="38345" actId="404"/>
          <ac:spMkLst>
            <pc:docMk/>
            <pc:sldMk cId="1532895380" sldId="584"/>
            <ac:spMk id="10" creationId="{64669592-C4EE-DB4B-A88C-C6A79EE0FE69}"/>
          </ac:spMkLst>
        </pc:spChg>
        <pc:spChg chg="add mod">
          <ac:chgData name="Nane Kratzke" userId="971be13ff4ee5ef6" providerId="LiveId" clId="{AF2A99F9-8AD4-3644-94B0-74AB891B80BB}" dt="2021-02-06T09:57:09.978" v="38248" actId="1076"/>
          <ac:spMkLst>
            <pc:docMk/>
            <pc:sldMk cId="1532895380" sldId="584"/>
            <ac:spMk id="11" creationId="{1F55AD7D-0EDB-C543-B54F-0EA5EB698A8C}"/>
          </ac:spMkLst>
        </pc:spChg>
        <pc:spChg chg="add mod">
          <ac:chgData name="Nane Kratzke" userId="971be13ff4ee5ef6" providerId="LiveId" clId="{AF2A99F9-8AD4-3644-94B0-74AB891B80BB}" dt="2021-02-06T10:00:55.014" v="38306" actId="14861"/>
          <ac:spMkLst>
            <pc:docMk/>
            <pc:sldMk cId="1532895380" sldId="584"/>
            <ac:spMk id="13" creationId="{1F23C70E-AA14-FE42-8671-8AF47506214A}"/>
          </ac:spMkLst>
        </pc:spChg>
        <pc:spChg chg="add mod">
          <ac:chgData name="Nane Kratzke" userId="971be13ff4ee5ef6" providerId="LiveId" clId="{AF2A99F9-8AD4-3644-94B0-74AB891B80BB}" dt="2021-02-06T10:00:55.014" v="38306" actId="14861"/>
          <ac:spMkLst>
            <pc:docMk/>
            <pc:sldMk cId="1532895380" sldId="584"/>
            <ac:spMk id="14" creationId="{56ED80CC-3AF5-6745-BBDB-ECCE102A1861}"/>
          </ac:spMkLst>
        </pc:spChg>
        <pc:spChg chg="add mod">
          <ac:chgData name="Nane Kratzke" userId="971be13ff4ee5ef6" providerId="LiveId" clId="{AF2A99F9-8AD4-3644-94B0-74AB891B80BB}" dt="2021-02-06T10:00:55.014" v="38306" actId="14861"/>
          <ac:spMkLst>
            <pc:docMk/>
            <pc:sldMk cId="1532895380" sldId="584"/>
            <ac:spMk id="15" creationId="{EE1DCA0C-82FD-D84F-870F-A3BFFB74DFDE}"/>
          </ac:spMkLst>
        </pc:spChg>
        <pc:picChg chg="add mod">
          <ac:chgData name="Nane Kratzke" userId="971be13ff4ee5ef6" providerId="LiveId" clId="{AF2A99F9-8AD4-3644-94B0-74AB891B80BB}" dt="2021-02-06T09:57:02.564" v="38247" actId="1076"/>
          <ac:picMkLst>
            <pc:docMk/>
            <pc:sldMk cId="1532895380" sldId="584"/>
            <ac:picMk id="12" creationId="{44AE8553-8447-5448-9BB5-1A73D235E3AE}"/>
          </ac:picMkLst>
        </pc:picChg>
        <pc:picChg chg="mod">
          <ac:chgData name="Nane Kratzke" userId="971be13ff4ee5ef6" providerId="LiveId" clId="{AF2A99F9-8AD4-3644-94B0-74AB891B80BB}" dt="2021-02-05T15:47:15.195" v="36245" actId="1076"/>
          <ac:picMkLst>
            <pc:docMk/>
            <pc:sldMk cId="1532895380" sldId="584"/>
            <ac:picMk id="4100" creationId="{26417365-91D7-3741-9B9C-6A7B6CE41043}"/>
          </ac:picMkLst>
        </pc:picChg>
      </pc:sldChg>
      <pc:sldChg chg="addSp modSp add mod">
        <pc:chgData name="Nane Kratzke" userId="971be13ff4ee5ef6" providerId="LiveId" clId="{AF2A99F9-8AD4-3644-94B0-74AB891B80BB}" dt="2021-02-06T10:04:10.899" v="38347" actId="1076"/>
        <pc:sldMkLst>
          <pc:docMk/>
          <pc:sldMk cId="1258453572" sldId="585"/>
        </pc:sldMkLst>
        <pc:spChg chg="add mod">
          <ac:chgData name="Nane Kratzke" userId="971be13ff4ee5ef6" providerId="LiveId" clId="{AF2A99F9-8AD4-3644-94B0-74AB891B80BB}" dt="2021-02-05T16:06:37.511" v="36827" actId="20577"/>
          <ac:spMkLst>
            <pc:docMk/>
            <pc:sldMk cId="1258453572" sldId="585"/>
            <ac:spMk id="4" creationId="{F3722AC3-82E7-6A48-9E70-B22A64CC123D}"/>
          </ac:spMkLst>
        </pc:spChg>
        <pc:spChg chg="mod">
          <ac:chgData name="Nane Kratzke" userId="971be13ff4ee5ef6" providerId="LiveId" clId="{AF2A99F9-8AD4-3644-94B0-74AB891B80BB}" dt="2021-02-05T16:14:28.642" v="37008" actId="1036"/>
          <ac:spMkLst>
            <pc:docMk/>
            <pc:sldMk cId="1258453572" sldId="585"/>
            <ac:spMk id="7" creationId="{0C08AEDD-0BE2-4043-8AD6-BF0193E51B09}"/>
          </ac:spMkLst>
        </pc:spChg>
        <pc:spChg chg="mod">
          <ac:chgData name="Nane Kratzke" userId="971be13ff4ee5ef6" providerId="LiveId" clId="{AF2A99F9-8AD4-3644-94B0-74AB891B80BB}" dt="2021-02-05T16:13:58.241" v="37000" actId="1076"/>
          <ac:spMkLst>
            <pc:docMk/>
            <pc:sldMk cId="1258453572" sldId="585"/>
            <ac:spMk id="8" creationId="{24C4747B-7684-3649-8B59-35CFC0E93ECF}"/>
          </ac:spMkLst>
        </pc:spChg>
        <pc:spChg chg="mod">
          <ac:chgData name="Nane Kratzke" userId="971be13ff4ee5ef6" providerId="LiveId" clId="{AF2A99F9-8AD4-3644-94B0-74AB891B80BB}" dt="2021-02-06T10:01:56.265" v="38328" actId="20577"/>
          <ac:spMkLst>
            <pc:docMk/>
            <pc:sldMk cId="1258453572" sldId="585"/>
            <ac:spMk id="9" creationId="{414D7B1D-895A-C440-A240-39929C55593C}"/>
          </ac:spMkLst>
        </pc:spChg>
        <pc:spChg chg="mod">
          <ac:chgData name="Nane Kratzke" userId="971be13ff4ee5ef6" providerId="LiveId" clId="{AF2A99F9-8AD4-3644-94B0-74AB891B80BB}" dt="2021-02-05T16:04:46.853" v="36772" actId="20577"/>
          <ac:spMkLst>
            <pc:docMk/>
            <pc:sldMk cId="1258453572" sldId="585"/>
            <ac:spMk id="10" creationId="{64669592-C4EE-DB4B-A88C-C6A79EE0FE69}"/>
          </ac:spMkLst>
        </pc:spChg>
        <pc:spChg chg="mod">
          <ac:chgData name="Nane Kratzke" userId="971be13ff4ee5ef6" providerId="LiveId" clId="{AF2A99F9-8AD4-3644-94B0-74AB891B80BB}" dt="2021-02-05T16:18:00.916" v="37119" actId="1076"/>
          <ac:spMkLst>
            <pc:docMk/>
            <pc:sldMk cId="1258453572" sldId="585"/>
            <ac:spMk id="11" creationId="{1F55AD7D-0EDB-C543-B54F-0EA5EB698A8C}"/>
          </ac:spMkLst>
        </pc:spChg>
        <pc:spChg chg="add mod">
          <ac:chgData name="Nane Kratzke" userId="971be13ff4ee5ef6" providerId="LiveId" clId="{AF2A99F9-8AD4-3644-94B0-74AB891B80BB}" dt="2021-02-06T10:01:21.473" v="38309" actId="1076"/>
          <ac:spMkLst>
            <pc:docMk/>
            <pc:sldMk cId="1258453572" sldId="585"/>
            <ac:spMk id="12" creationId="{0DCFCD0B-49E7-AB4C-9688-3003D6AC1F41}"/>
          </ac:spMkLst>
        </pc:spChg>
        <pc:spChg chg="add mod">
          <ac:chgData name="Nane Kratzke" userId="971be13ff4ee5ef6" providerId="LiveId" clId="{AF2A99F9-8AD4-3644-94B0-74AB891B80BB}" dt="2021-02-06T10:01:32.837" v="38317" actId="404"/>
          <ac:spMkLst>
            <pc:docMk/>
            <pc:sldMk cId="1258453572" sldId="585"/>
            <ac:spMk id="13" creationId="{038B6086-29D1-5643-A85E-92BE225B1580}"/>
          </ac:spMkLst>
        </pc:spChg>
        <pc:spChg chg="add mod">
          <ac:chgData name="Nane Kratzke" userId="971be13ff4ee5ef6" providerId="LiveId" clId="{AF2A99F9-8AD4-3644-94B0-74AB891B80BB}" dt="2021-02-06T10:01:41.325" v="38321" actId="20577"/>
          <ac:spMkLst>
            <pc:docMk/>
            <pc:sldMk cId="1258453572" sldId="585"/>
            <ac:spMk id="14" creationId="{4835F9AA-1E93-2E4F-B15F-950E733E4C8F}"/>
          </ac:spMkLst>
        </pc:spChg>
        <pc:spChg chg="add mod">
          <ac:chgData name="Nane Kratzke" userId="971be13ff4ee5ef6" providerId="LiveId" clId="{AF2A99F9-8AD4-3644-94B0-74AB891B80BB}" dt="2021-02-06T10:01:52.110" v="38326" actId="20577"/>
          <ac:spMkLst>
            <pc:docMk/>
            <pc:sldMk cId="1258453572" sldId="585"/>
            <ac:spMk id="15" creationId="{118A037B-8ACC-3640-B573-53E597F252C3}"/>
          </ac:spMkLst>
        </pc:spChg>
        <pc:spChg chg="add mod">
          <ac:chgData name="Nane Kratzke" userId="971be13ff4ee5ef6" providerId="LiveId" clId="{AF2A99F9-8AD4-3644-94B0-74AB891B80BB}" dt="2021-02-06T10:02:05.627" v="38333" actId="20577"/>
          <ac:spMkLst>
            <pc:docMk/>
            <pc:sldMk cId="1258453572" sldId="585"/>
            <ac:spMk id="16" creationId="{4EB06109-6343-2E46-9BFC-C71D3DCCB77B}"/>
          </ac:spMkLst>
        </pc:spChg>
        <pc:picChg chg="add mod">
          <ac:chgData name="Nane Kratzke" userId="971be13ff4ee5ef6" providerId="LiveId" clId="{AF2A99F9-8AD4-3644-94B0-74AB891B80BB}" dt="2021-02-06T10:04:10.899" v="38347" actId="1076"/>
          <ac:picMkLst>
            <pc:docMk/>
            <pc:sldMk cId="1258453572" sldId="585"/>
            <ac:picMk id="17" creationId="{A3A58152-6831-934B-AA2C-C61B3ABE7C80}"/>
          </ac:picMkLst>
        </pc:picChg>
      </pc:sldChg>
      <pc:sldChg chg="addSp delSp modSp add mod setBg">
        <pc:chgData name="Nane Kratzke" userId="971be13ff4ee5ef6" providerId="LiveId" clId="{AF2A99F9-8AD4-3644-94B0-74AB891B80BB}" dt="2021-02-06T14:32:47.392" v="39866"/>
        <pc:sldMkLst>
          <pc:docMk/>
          <pc:sldMk cId="2570948788" sldId="586"/>
        </pc:sldMkLst>
        <pc:spChg chg="del">
          <ac:chgData name="Nane Kratzke" userId="971be13ff4ee5ef6" providerId="LiveId" clId="{AF2A99F9-8AD4-3644-94B0-74AB891B80BB}" dt="2021-02-05T16:21:19.100" v="37146" actId="478"/>
          <ac:spMkLst>
            <pc:docMk/>
            <pc:sldMk cId="2570948788" sldId="586"/>
            <ac:spMk id="4" creationId="{F3722AC3-82E7-6A48-9E70-B22A64CC123D}"/>
          </ac:spMkLst>
        </pc:spChg>
        <pc:spChg chg="del">
          <ac:chgData name="Nane Kratzke" userId="971be13ff4ee5ef6" providerId="LiveId" clId="{AF2A99F9-8AD4-3644-94B0-74AB891B80BB}" dt="2021-02-05T16:22:23.247" v="37158" actId="478"/>
          <ac:spMkLst>
            <pc:docMk/>
            <pc:sldMk cId="2570948788" sldId="586"/>
            <ac:spMk id="7" creationId="{0C08AEDD-0BE2-4043-8AD6-BF0193E51B09}"/>
          </ac:spMkLst>
        </pc:spChg>
        <pc:spChg chg="del">
          <ac:chgData name="Nane Kratzke" userId="971be13ff4ee5ef6" providerId="LiveId" clId="{AF2A99F9-8AD4-3644-94B0-74AB891B80BB}" dt="2021-02-05T16:22:11.220" v="37153" actId="478"/>
          <ac:spMkLst>
            <pc:docMk/>
            <pc:sldMk cId="2570948788" sldId="586"/>
            <ac:spMk id="8" creationId="{24C4747B-7684-3649-8B59-35CFC0E93ECF}"/>
          </ac:spMkLst>
        </pc:spChg>
        <pc:spChg chg="del">
          <ac:chgData name="Nane Kratzke" userId="971be13ff4ee5ef6" providerId="LiveId" clId="{AF2A99F9-8AD4-3644-94B0-74AB891B80BB}" dt="2021-02-05T16:21:21.372" v="37147" actId="478"/>
          <ac:spMkLst>
            <pc:docMk/>
            <pc:sldMk cId="2570948788" sldId="586"/>
            <ac:spMk id="9" creationId="{414D7B1D-895A-C440-A240-39929C55593C}"/>
          </ac:spMkLst>
        </pc:spChg>
        <pc:spChg chg="mod">
          <ac:chgData name="Nane Kratzke" userId="971be13ff4ee5ef6" providerId="LiveId" clId="{AF2A99F9-8AD4-3644-94B0-74AB891B80BB}" dt="2021-02-05T16:21:15.678" v="37145" actId="20577"/>
          <ac:spMkLst>
            <pc:docMk/>
            <pc:sldMk cId="2570948788" sldId="586"/>
            <ac:spMk id="10" creationId="{64669592-C4EE-DB4B-A88C-C6A79EE0FE69}"/>
          </ac:spMkLst>
        </pc:spChg>
        <pc:spChg chg="del mod">
          <ac:chgData name="Nane Kratzke" userId="971be13ff4ee5ef6" providerId="LiveId" clId="{AF2A99F9-8AD4-3644-94B0-74AB891B80BB}" dt="2021-02-05T16:22:18.498" v="37156" actId="478"/>
          <ac:spMkLst>
            <pc:docMk/>
            <pc:sldMk cId="2570948788" sldId="586"/>
            <ac:spMk id="11" creationId="{1F55AD7D-0EDB-C543-B54F-0EA5EB698A8C}"/>
          </ac:spMkLst>
        </pc:spChg>
        <pc:spChg chg="add mod">
          <ac:chgData name="Nane Kratzke" userId="971be13ff4ee5ef6" providerId="LiveId" clId="{AF2A99F9-8AD4-3644-94B0-74AB891B80BB}" dt="2021-02-06T14:29:01.693" v="39846" actId="14100"/>
          <ac:spMkLst>
            <pc:docMk/>
            <pc:sldMk cId="2570948788" sldId="586"/>
            <ac:spMk id="12" creationId="{0F2179E4-DBB0-0647-A1A3-B573626847A6}"/>
          </ac:spMkLst>
        </pc:spChg>
        <pc:spChg chg="add mod">
          <ac:chgData name="Nane Kratzke" userId="971be13ff4ee5ef6" providerId="LiveId" clId="{AF2A99F9-8AD4-3644-94B0-74AB891B80BB}" dt="2021-02-06T14:29:28.052" v="39852" actId="14100"/>
          <ac:spMkLst>
            <pc:docMk/>
            <pc:sldMk cId="2570948788" sldId="586"/>
            <ac:spMk id="14" creationId="{1AB514EC-C6B6-8A42-8001-D5D4AC88DB34}"/>
          </ac:spMkLst>
        </pc:spChg>
        <pc:graphicFrameChg chg="add del mod modGraphic">
          <ac:chgData name="Nane Kratzke" userId="971be13ff4ee5ef6" providerId="LiveId" clId="{AF2A99F9-8AD4-3644-94B0-74AB891B80BB}" dt="2021-02-05T16:22:01.932" v="37151"/>
          <ac:graphicFrameMkLst>
            <pc:docMk/>
            <pc:sldMk cId="2570948788" sldId="586"/>
            <ac:graphicFrameMk id="5" creationId="{A7684F61-BB6A-A249-8AF7-FB1D588399D4}"/>
          </ac:graphicFrameMkLst>
        </pc:graphicFrameChg>
        <pc:graphicFrameChg chg="add mod modGraphic">
          <ac:chgData name="Nane Kratzke" userId="971be13ff4ee5ef6" providerId="LiveId" clId="{AF2A99F9-8AD4-3644-94B0-74AB891B80BB}" dt="2021-02-06T14:30:00.586" v="39861" actId="404"/>
          <ac:graphicFrameMkLst>
            <pc:docMk/>
            <pc:sldMk cId="2570948788" sldId="586"/>
            <ac:graphicFrameMk id="6" creationId="{D91DB039-EB2B-004C-A62E-3136B429E2A8}"/>
          </ac:graphicFrameMkLst>
        </pc:graphicFrameChg>
        <pc:graphicFrameChg chg="add mod modGraphic">
          <ac:chgData name="Nane Kratzke" userId="971be13ff4ee5ef6" providerId="LiveId" clId="{AF2A99F9-8AD4-3644-94B0-74AB891B80BB}" dt="2021-02-06T14:29:36.985" v="39853" actId="14100"/>
          <ac:graphicFrameMkLst>
            <pc:docMk/>
            <pc:sldMk cId="2570948788" sldId="586"/>
            <ac:graphicFrameMk id="13" creationId="{0FBE2692-4326-524D-A1B1-210EA4F60701}"/>
          </ac:graphicFrameMkLst>
        </pc:graphicFrameChg>
        <pc:picChg chg="add mod">
          <ac:chgData name="Nane Kratzke" userId="971be13ff4ee5ef6" providerId="LiveId" clId="{AF2A99F9-8AD4-3644-94B0-74AB891B80BB}" dt="2021-02-06T14:32:47.392" v="39866"/>
          <ac:picMkLst>
            <pc:docMk/>
            <pc:sldMk cId="2570948788" sldId="586"/>
            <ac:picMk id="2050" creationId="{5F10D236-5AE3-2D46-B614-F38F0783BCC6}"/>
          </ac:picMkLst>
        </pc:picChg>
        <pc:picChg chg="del">
          <ac:chgData name="Nane Kratzke" userId="971be13ff4ee5ef6" providerId="LiveId" clId="{AF2A99F9-8AD4-3644-94B0-74AB891B80BB}" dt="2021-02-05T16:35:25.751" v="37534" actId="478"/>
          <ac:picMkLst>
            <pc:docMk/>
            <pc:sldMk cId="2570948788" sldId="586"/>
            <ac:picMk id="4100" creationId="{26417365-91D7-3741-9B9C-6A7B6CE41043}"/>
          </ac:picMkLst>
        </pc:picChg>
      </pc:sldChg>
      <pc:sldChg chg="addSp delSp modSp add mod">
        <pc:chgData name="Nane Kratzke" userId="971be13ff4ee5ef6" providerId="LiveId" clId="{AF2A99F9-8AD4-3644-94B0-74AB891B80BB}" dt="2021-03-22T10:53:04.159" v="47577" actId="20577"/>
        <pc:sldMkLst>
          <pc:docMk/>
          <pc:sldMk cId="3688837666" sldId="587"/>
        </pc:sldMkLst>
        <pc:spChg chg="mod">
          <ac:chgData name="Nane Kratzke" userId="971be13ff4ee5ef6" providerId="LiveId" clId="{AF2A99F9-8AD4-3644-94B0-74AB891B80BB}" dt="2021-02-05T16:48:55.813" v="38132" actId="14100"/>
          <ac:spMkLst>
            <pc:docMk/>
            <pc:sldMk cId="3688837666" sldId="587"/>
            <ac:spMk id="4" creationId="{F3722AC3-82E7-6A48-9E70-B22A64CC123D}"/>
          </ac:spMkLst>
        </pc:spChg>
        <pc:spChg chg="add mod">
          <ac:chgData name="Nane Kratzke" userId="971be13ff4ee5ef6" providerId="LiveId" clId="{AF2A99F9-8AD4-3644-94B0-74AB891B80BB}" dt="2021-02-05T16:43:09.970" v="37712" actId="1076"/>
          <ac:spMkLst>
            <pc:docMk/>
            <pc:sldMk cId="3688837666" sldId="587"/>
            <ac:spMk id="5" creationId="{07ABF99B-88CB-4240-99B8-74771E57815B}"/>
          </ac:spMkLst>
        </pc:spChg>
        <pc:spChg chg="add mod">
          <ac:chgData name="Nane Kratzke" userId="971be13ff4ee5ef6" providerId="LiveId" clId="{AF2A99F9-8AD4-3644-94B0-74AB891B80BB}" dt="2021-02-05T16:47:53.165" v="38062" actId="208"/>
          <ac:spMkLst>
            <pc:docMk/>
            <pc:sldMk cId="3688837666" sldId="587"/>
            <ac:spMk id="6" creationId="{514F19B3-49B3-F245-A39C-ED85BFC01F61}"/>
          </ac:spMkLst>
        </pc:spChg>
        <pc:spChg chg="del">
          <ac:chgData name="Nane Kratzke" userId="971be13ff4ee5ef6" providerId="LiveId" clId="{AF2A99F9-8AD4-3644-94B0-74AB891B80BB}" dt="2021-02-05T16:38:22.488" v="37581" actId="478"/>
          <ac:spMkLst>
            <pc:docMk/>
            <pc:sldMk cId="3688837666" sldId="587"/>
            <ac:spMk id="7" creationId="{0C08AEDD-0BE2-4043-8AD6-BF0193E51B09}"/>
          </ac:spMkLst>
        </pc:spChg>
        <pc:spChg chg="mod">
          <ac:chgData name="Nane Kratzke" userId="971be13ff4ee5ef6" providerId="LiveId" clId="{AF2A99F9-8AD4-3644-94B0-74AB891B80BB}" dt="2021-02-05T16:42:18.377" v="37699" actId="1076"/>
          <ac:spMkLst>
            <pc:docMk/>
            <pc:sldMk cId="3688837666" sldId="587"/>
            <ac:spMk id="8" creationId="{24C4747B-7684-3649-8B59-35CFC0E93ECF}"/>
          </ac:spMkLst>
        </pc:spChg>
        <pc:spChg chg="del">
          <ac:chgData name="Nane Kratzke" userId="971be13ff4ee5ef6" providerId="LiveId" clId="{AF2A99F9-8AD4-3644-94B0-74AB891B80BB}" dt="2021-02-05T16:38:20.246" v="37580" actId="478"/>
          <ac:spMkLst>
            <pc:docMk/>
            <pc:sldMk cId="3688837666" sldId="587"/>
            <ac:spMk id="9" creationId="{414D7B1D-895A-C440-A240-39929C55593C}"/>
          </ac:spMkLst>
        </pc:spChg>
        <pc:spChg chg="mod">
          <ac:chgData name="Nane Kratzke" userId="971be13ff4ee5ef6" providerId="LiveId" clId="{AF2A99F9-8AD4-3644-94B0-74AB891B80BB}" dt="2021-03-22T10:52:59.882" v="47576" actId="20577"/>
          <ac:spMkLst>
            <pc:docMk/>
            <pc:sldMk cId="3688837666" sldId="587"/>
            <ac:spMk id="10" creationId="{64669592-C4EE-DB4B-A88C-C6A79EE0FE69}"/>
          </ac:spMkLst>
        </pc:spChg>
        <pc:spChg chg="del">
          <ac:chgData name="Nane Kratzke" userId="971be13ff4ee5ef6" providerId="LiveId" clId="{AF2A99F9-8AD4-3644-94B0-74AB891B80BB}" dt="2021-02-05T16:38:24.533" v="37582" actId="478"/>
          <ac:spMkLst>
            <pc:docMk/>
            <pc:sldMk cId="3688837666" sldId="587"/>
            <ac:spMk id="11" creationId="{1F55AD7D-0EDB-C543-B54F-0EA5EB698A8C}"/>
          </ac:spMkLst>
        </pc:spChg>
        <pc:spChg chg="add mod">
          <ac:chgData name="Nane Kratzke" userId="971be13ff4ee5ef6" providerId="LiveId" clId="{AF2A99F9-8AD4-3644-94B0-74AB891B80BB}" dt="2021-02-06T10:03:05.732" v="38336"/>
          <ac:spMkLst>
            <pc:docMk/>
            <pc:sldMk cId="3688837666" sldId="587"/>
            <ac:spMk id="12" creationId="{C047C420-28F7-8E45-9A7F-04A893D9162B}"/>
          </ac:spMkLst>
        </pc:spChg>
        <pc:spChg chg="add mod">
          <ac:chgData name="Nane Kratzke" userId="971be13ff4ee5ef6" providerId="LiveId" clId="{AF2A99F9-8AD4-3644-94B0-74AB891B80BB}" dt="2021-03-22T10:52:58.254" v="47575" actId="20577"/>
          <ac:spMkLst>
            <pc:docMk/>
            <pc:sldMk cId="3688837666" sldId="587"/>
            <ac:spMk id="13" creationId="{8EA66DFD-911E-574F-B117-3A1F4304FA2D}"/>
          </ac:spMkLst>
        </pc:spChg>
        <pc:spChg chg="add mod">
          <ac:chgData name="Nane Kratzke" userId="971be13ff4ee5ef6" providerId="LiveId" clId="{AF2A99F9-8AD4-3644-94B0-74AB891B80BB}" dt="2021-03-22T10:53:04.159" v="47577" actId="20577"/>
          <ac:spMkLst>
            <pc:docMk/>
            <pc:sldMk cId="3688837666" sldId="587"/>
            <ac:spMk id="14" creationId="{464C0F2B-61D4-DE40-9DF0-9DD368093208}"/>
          </ac:spMkLst>
        </pc:spChg>
        <pc:grpChg chg="mod">
          <ac:chgData name="Nane Kratzke" userId="971be13ff4ee5ef6" providerId="LiveId" clId="{AF2A99F9-8AD4-3644-94B0-74AB891B80BB}" dt="2021-02-05T16:49:14.537" v="38137"/>
          <ac:grpSpMkLst>
            <pc:docMk/>
            <pc:sldMk cId="3688837666" sldId="587"/>
            <ac:grpSpMk id="17" creationId="{C4581B8E-126E-8C4D-9836-79AA4AEB1E7F}"/>
          </ac:grpSpMkLst>
        </pc:grpChg>
        <pc:grpChg chg="del mod">
          <ac:chgData name="Nane Kratzke" userId="971be13ff4ee5ef6" providerId="LiveId" clId="{AF2A99F9-8AD4-3644-94B0-74AB891B80BB}" dt="2021-02-05T16:49:57.069" v="38142" actId="478"/>
          <ac:grpSpMkLst>
            <pc:docMk/>
            <pc:sldMk cId="3688837666" sldId="587"/>
            <ac:grpSpMk id="20" creationId="{35E834DD-EFA4-A545-A567-C6109B104448}"/>
          </ac:grpSpMkLst>
        </pc:grpChg>
        <pc:picChg chg="mod">
          <ac:chgData name="Nane Kratzke" userId="971be13ff4ee5ef6" providerId="LiveId" clId="{AF2A99F9-8AD4-3644-94B0-74AB891B80BB}" dt="2021-02-05T16:50:28.364" v="38144" actId="1076"/>
          <ac:picMkLst>
            <pc:docMk/>
            <pc:sldMk cId="3688837666" sldId="587"/>
            <ac:picMk id="4100" creationId="{26417365-91D7-3741-9B9C-6A7B6CE41043}"/>
          </ac:picMkLst>
        </pc:picChg>
        <pc:inkChg chg="add del mod">
          <ac:chgData name="Nane Kratzke" userId="971be13ff4ee5ef6" providerId="LiveId" clId="{AF2A99F9-8AD4-3644-94B0-74AB891B80BB}" dt="2021-02-05T16:49:55.360" v="38141" actId="478"/>
          <ac:inkMkLst>
            <pc:docMk/>
            <pc:sldMk cId="3688837666" sldId="587"/>
            <ac:inkMk id="15" creationId="{0AD54E8B-A063-FA40-A03F-C3A2307CBE49}"/>
          </ac:inkMkLst>
        </pc:inkChg>
        <pc:inkChg chg="add del mod">
          <ac:chgData name="Nane Kratzke" userId="971be13ff4ee5ef6" providerId="LiveId" clId="{AF2A99F9-8AD4-3644-94B0-74AB891B80BB}" dt="2021-02-05T16:49:14.537" v="38137"/>
          <ac:inkMkLst>
            <pc:docMk/>
            <pc:sldMk cId="3688837666" sldId="587"/>
            <ac:inkMk id="16" creationId="{2F32D281-348D-AF47-88A5-11267E8209ED}"/>
          </ac:inkMkLst>
        </pc:inkChg>
        <pc:inkChg chg="add mod">
          <ac:chgData name="Nane Kratzke" userId="971be13ff4ee5ef6" providerId="LiveId" clId="{AF2A99F9-8AD4-3644-94B0-74AB891B80BB}" dt="2021-02-05T16:49:43.008" v="38140"/>
          <ac:inkMkLst>
            <pc:docMk/>
            <pc:sldMk cId="3688837666" sldId="587"/>
            <ac:inkMk id="18" creationId="{0A5E9348-E921-5E4D-A3E1-CFD7C90E0CBE}"/>
          </ac:inkMkLst>
        </pc:inkChg>
        <pc:inkChg chg="add mod">
          <ac:chgData name="Nane Kratzke" userId="971be13ff4ee5ef6" providerId="LiveId" clId="{AF2A99F9-8AD4-3644-94B0-74AB891B80BB}" dt="2021-02-05T16:49:43.008" v="38140"/>
          <ac:inkMkLst>
            <pc:docMk/>
            <pc:sldMk cId="3688837666" sldId="587"/>
            <ac:inkMk id="19" creationId="{8FA055EC-5DD9-9A4B-A8AD-43291408D10B}"/>
          </ac:inkMkLst>
        </pc:inkChg>
      </pc:sldChg>
      <pc:sldChg chg="modSp add mod">
        <pc:chgData name="Nane Kratzke" userId="971be13ff4ee5ef6" providerId="LiveId" clId="{AF2A99F9-8AD4-3644-94B0-74AB891B80BB}" dt="2021-02-05T16:59:22.714" v="38232" actId="207"/>
        <pc:sldMkLst>
          <pc:docMk/>
          <pc:sldMk cId="1403753453" sldId="588"/>
        </pc:sldMkLst>
        <pc:spChg chg="mod">
          <ac:chgData name="Nane Kratzke" userId="971be13ff4ee5ef6" providerId="LiveId" clId="{AF2A99F9-8AD4-3644-94B0-74AB891B80BB}" dt="2021-02-05T16:59:22.714" v="38232" actId="207"/>
          <ac:spMkLst>
            <pc:docMk/>
            <pc:sldMk cId="1403753453" sldId="588"/>
            <ac:spMk id="8" creationId="{0C508602-457E-2C4E-A9AC-85A3D0BD58E5}"/>
          </ac:spMkLst>
        </pc:spChg>
      </pc:sldChg>
      <pc:sldChg chg="modSp add mod">
        <pc:chgData name="Nane Kratzke" userId="971be13ff4ee5ef6" providerId="LiveId" clId="{AF2A99F9-8AD4-3644-94B0-74AB891B80BB}" dt="2021-02-05T16:59:43.212" v="38233" actId="207"/>
        <pc:sldMkLst>
          <pc:docMk/>
          <pc:sldMk cId="123571905" sldId="589"/>
        </pc:sldMkLst>
        <pc:spChg chg="mod">
          <ac:chgData name="Nane Kratzke" userId="971be13ff4ee5ef6" providerId="LiveId" clId="{AF2A99F9-8AD4-3644-94B0-74AB891B80BB}" dt="2021-02-05T16:59:43.212" v="38233" actId="207"/>
          <ac:spMkLst>
            <pc:docMk/>
            <pc:sldMk cId="123571905" sldId="589"/>
            <ac:spMk id="8" creationId="{0C508602-457E-2C4E-A9AC-85A3D0BD58E5}"/>
          </ac:spMkLst>
        </pc:spChg>
      </pc:sldChg>
      <pc:sldChg chg="modSp add mod ord">
        <pc:chgData name="Nane Kratzke" userId="971be13ff4ee5ef6" providerId="LiveId" clId="{AF2A99F9-8AD4-3644-94B0-74AB891B80BB}" dt="2021-02-05T16:59:00" v="38231" actId="207"/>
        <pc:sldMkLst>
          <pc:docMk/>
          <pc:sldMk cId="3956337502" sldId="590"/>
        </pc:sldMkLst>
        <pc:spChg chg="mod">
          <ac:chgData name="Nane Kratzke" userId="971be13ff4ee5ef6" providerId="LiveId" clId="{AF2A99F9-8AD4-3644-94B0-74AB891B80BB}" dt="2021-02-05T16:59:00" v="38231" actId="207"/>
          <ac:spMkLst>
            <pc:docMk/>
            <pc:sldMk cId="3956337502" sldId="590"/>
            <ac:spMk id="8" creationId="{0C508602-457E-2C4E-A9AC-85A3D0BD58E5}"/>
          </ac:spMkLst>
        </pc:spChg>
      </pc:sldChg>
      <pc:sldChg chg="modSp add mod">
        <pc:chgData name="Nane Kratzke" userId="971be13ff4ee5ef6" providerId="LiveId" clId="{AF2A99F9-8AD4-3644-94B0-74AB891B80BB}" dt="2021-02-05T16:58:20.008" v="38230" actId="207"/>
        <pc:sldMkLst>
          <pc:docMk/>
          <pc:sldMk cId="4217935789" sldId="591"/>
        </pc:sldMkLst>
        <pc:spChg chg="mod">
          <ac:chgData name="Nane Kratzke" userId="971be13ff4ee5ef6" providerId="LiveId" clId="{AF2A99F9-8AD4-3644-94B0-74AB891B80BB}" dt="2021-02-05T16:58:20.008" v="38230" actId="207"/>
          <ac:spMkLst>
            <pc:docMk/>
            <pc:sldMk cId="4217935789" sldId="591"/>
            <ac:spMk id="24" creationId="{B2BC7B5A-69E3-BC40-938A-4311896A2C9B}"/>
          </ac:spMkLst>
        </pc:spChg>
      </pc:sldChg>
      <pc:sldChg chg="modSp add mod">
        <pc:chgData name="Nane Kratzke" userId="971be13ff4ee5ef6" providerId="LiveId" clId="{AF2A99F9-8AD4-3644-94B0-74AB891B80BB}" dt="2021-02-05T16:57:43.724" v="38229" actId="207"/>
        <pc:sldMkLst>
          <pc:docMk/>
          <pc:sldMk cId="1687841987" sldId="592"/>
        </pc:sldMkLst>
        <pc:spChg chg="mod">
          <ac:chgData name="Nane Kratzke" userId="971be13ff4ee5ef6" providerId="LiveId" clId="{AF2A99F9-8AD4-3644-94B0-74AB891B80BB}" dt="2021-02-05T16:57:43.724" v="38229" actId="207"/>
          <ac:spMkLst>
            <pc:docMk/>
            <pc:sldMk cId="1687841987" sldId="592"/>
            <ac:spMk id="24" creationId="{B2BC7B5A-69E3-BC40-938A-4311896A2C9B}"/>
          </ac:spMkLst>
        </pc:spChg>
      </pc:sldChg>
      <pc:sldChg chg="addSp delSp modSp add mod">
        <pc:chgData name="Nane Kratzke" userId="971be13ff4ee5ef6" providerId="LiveId" clId="{AF2A99F9-8AD4-3644-94B0-74AB891B80BB}" dt="2021-02-07T10:49:41.566" v="43332" actId="20577"/>
        <pc:sldMkLst>
          <pc:docMk/>
          <pc:sldMk cId="1576189204" sldId="593"/>
        </pc:sldMkLst>
        <pc:spChg chg="add mod">
          <ac:chgData name="Nane Kratzke" userId="971be13ff4ee5ef6" providerId="LiveId" clId="{AF2A99F9-8AD4-3644-94B0-74AB891B80BB}" dt="2021-02-07T10:31:58.055" v="42511" actId="20577"/>
          <ac:spMkLst>
            <pc:docMk/>
            <pc:sldMk cId="1576189204" sldId="593"/>
            <ac:spMk id="6" creationId="{9C8D24CB-11F5-4B4C-A7FC-025A48F8D133}"/>
          </ac:spMkLst>
        </pc:spChg>
        <pc:spChg chg="add mod">
          <ac:chgData name="Nane Kratzke" userId="971be13ff4ee5ef6" providerId="LiveId" clId="{AF2A99F9-8AD4-3644-94B0-74AB891B80BB}" dt="2021-02-07T10:49:41.566" v="43332" actId="20577"/>
          <ac:spMkLst>
            <pc:docMk/>
            <pc:sldMk cId="1576189204" sldId="593"/>
            <ac:spMk id="7" creationId="{7050D398-00AF-F344-A321-47EE807651CF}"/>
          </ac:spMkLst>
        </pc:spChg>
        <pc:spChg chg="del mod">
          <ac:chgData name="Nane Kratzke" userId="971be13ff4ee5ef6" providerId="LiveId" clId="{AF2A99F9-8AD4-3644-94B0-74AB891B80BB}" dt="2021-02-06T10:07:42.873" v="38380"/>
          <ac:spMkLst>
            <pc:docMk/>
            <pc:sldMk cId="1576189204" sldId="593"/>
            <ac:spMk id="9" creationId="{414D7B1D-895A-C440-A240-39929C55593C}"/>
          </ac:spMkLst>
        </pc:spChg>
        <pc:spChg chg="mod">
          <ac:chgData name="Nane Kratzke" userId="971be13ff4ee5ef6" providerId="LiveId" clId="{AF2A99F9-8AD4-3644-94B0-74AB891B80BB}" dt="2021-02-06T10:06:54.835" v="38377" actId="20577"/>
          <ac:spMkLst>
            <pc:docMk/>
            <pc:sldMk cId="1576189204" sldId="593"/>
            <ac:spMk id="10" creationId="{64669592-C4EE-DB4B-A88C-C6A79EE0FE69}"/>
          </ac:spMkLst>
        </pc:spChg>
        <pc:picChg chg="add del mod">
          <ac:chgData name="Nane Kratzke" userId="971be13ff4ee5ef6" providerId="LiveId" clId="{AF2A99F9-8AD4-3644-94B0-74AB891B80BB}" dt="2021-02-07T10:17:26.620" v="41916" actId="478"/>
          <ac:picMkLst>
            <pc:docMk/>
            <pc:sldMk cId="1576189204" sldId="593"/>
            <ac:picMk id="4" creationId="{C0F2EABC-BDB5-174B-9D01-BA4ED129ADD3}"/>
          </ac:picMkLst>
        </pc:picChg>
        <pc:picChg chg="add mod">
          <ac:chgData name="Nane Kratzke" userId="971be13ff4ee5ef6" providerId="LiveId" clId="{AF2A99F9-8AD4-3644-94B0-74AB891B80BB}" dt="2021-02-07T10:19:11.448" v="41922" actId="1076"/>
          <ac:picMkLst>
            <pc:docMk/>
            <pc:sldMk cId="1576189204" sldId="593"/>
            <ac:picMk id="5" creationId="{EC91D6B0-8905-7B4A-8219-9B78D5791B41}"/>
          </ac:picMkLst>
        </pc:picChg>
        <pc:picChg chg="del mod">
          <ac:chgData name="Nane Kratzke" userId="971be13ff4ee5ef6" providerId="LiveId" clId="{AF2A99F9-8AD4-3644-94B0-74AB891B80BB}" dt="2021-02-07T10:16:35.011" v="41914" actId="478"/>
          <ac:picMkLst>
            <pc:docMk/>
            <pc:sldMk cId="1576189204" sldId="593"/>
            <ac:picMk id="4100" creationId="{26417365-91D7-3741-9B9C-6A7B6CE41043}"/>
          </ac:picMkLst>
        </pc:picChg>
      </pc:sldChg>
      <pc:sldChg chg="add del ord">
        <pc:chgData name="Nane Kratzke" userId="971be13ff4ee5ef6" providerId="LiveId" clId="{AF2A99F9-8AD4-3644-94B0-74AB891B80BB}" dt="2021-02-06T13:57:13.345" v="39230" actId="2696"/>
        <pc:sldMkLst>
          <pc:docMk/>
          <pc:sldMk cId="1383929223" sldId="594"/>
        </pc:sldMkLst>
      </pc:sldChg>
      <pc:sldChg chg="add del">
        <pc:chgData name="Nane Kratzke" userId="971be13ff4ee5ef6" providerId="LiveId" clId="{AF2A99F9-8AD4-3644-94B0-74AB891B80BB}" dt="2021-02-06T13:59:06.361" v="39240" actId="2696"/>
        <pc:sldMkLst>
          <pc:docMk/>
          <pc:sldMk cId="2451168287" sldId="595"/>
        </pc:sldMkLst>
      </pc:sldChg>
      <pc:sldChg chg="add del">
        <pc:chgData name="Nane Kratzke" userId="971be13ff4ee5ef6" providerId="LiveId" clId="{AF2A99F9-8AD4-3644-94B0-74AB891B80BB}" dt="2021-02-06T13:59:08.367" v="39241" actId="2696"/>
        <pc:sldMkLst>
          <pc:docMk/>
          <pc:sldMk cId="2891191019" sldId="596"/>
        </pc:sldMkLst>
      </pc:sldChg>
      <pc:sldChg chg="add ord">
        <pc:chgData name="Nane Kratzke" userId="971be13ff4ee5ef6" providerId="LiveId" clId="{AF2A99F9-8AD4-3644-94B0-74AB891B80BB}" dt="2021-02-06T13:58:49.288" v="39237" actId="20578"/>
        <pc:sldMkLst>
          <pc:docMk/>
          <pc:sldMk cId="2068695525" sldId="597"/>
        </pc:sldMkLst>
      </pc:sldChg>
      <pc:sldChg chg="modSp add mod">
        <pc:chgData name="Nane Kratzke" userId="971be13ff4ee5ef6" providerId="LiveId" clId="{AF2A99F9-8AD4-3644-94B0-74AB891B80BB}" dt="2021-02-06T14:00:15.969" v="39246" actId="3064"/>
        <pc:sldMkLst>
          <pc:docMk/>
          <pc:sldMk cId="3782198516" sldId="598"/>
        </pc:sldMkLst>
        <pc:spChg chg="mod">
          <ac:chgData name="Nane Kratzke" userId="971be13ff4ee5ef6" providerId="LiveId" clId="{AF2A99F9-8AD4-3644-94B0-74AB891B80BB}" dt="2021-02-06T13:59:58.214" v="39244" actId="108"/>
          <ac:spMkLst>
            <pc:docMk/>
            <pc:sldMk cId="3782198516" sldId="598"/>
            <ac:spMk id="8" creationId="{14EFECF4-3DB6-8F4D-9B4F-6166B58C2564}"/>
          </ac:spMkLst>
        </pc:spChg>
        <pc:spChg chg="mod">
          <ac:chgData name="Nane Kratzke" userId="971be13ff4ee5ef6" providerId="LiveId" clId="{AF2A99F9-8AD4-3644-94B0-74AB891B80BB}" dt="2021-02-06T14:00:15.969" v="39246" actId="3064"/>
          <ac:spMkLst>
            <pc:docMk/>
            <pc:sldMk cId="3782198516" sldId="598"/>
            <ac:spMk id="11" creationId="{D31CCCE7-2B75-924F-BEE5-E30D3FBD705B}"/>
          </ac:spMkLst>
        </pc:spChg>
      </pc:sldChg>
      <pc:sldChg chg="add">
        <pc:chgData name="Nane Kratzke" userId="971be13ff4ee5ef6" providerId="LiveId" clId="{AF2A99F9-8AD4-3644-94B0-74AB891B80BB}" dt="2021-02-06T13:59:04.271" v="39239"/>
        <pc:sldMkLst>
          <pc:docMk/>
          <pc:sldMk cId="1701287822" sldId="599"/>
        </pc:sldMkLst>
      </pc:sldChg>
      <pc:sldChg chg="addSp delSp modSp add mod">
        <pc:chgData name="Nane Kratzke" userId="971be13ff4ee5ef6" providerId="LiveId" clId="{AF2A99F9-8AD4-3644-94B0-74AB891B80BB}" dt="2021-02-06T14:45:10.010" v="39995"/>
        <pc:sldMkLst>
          <pc:docMk/>
          <pc:sldMk cId="468604968" sldId="600"/>
        </pc:sldMkLst>
        <pc:spChg chg="add mod">
          <ac:chgData name="Nane Kratzke" userId="971be13ff4ee5ef6" providerId="LiveId" clId="{AF2A99F9-8AD4-3644-94B0-74AB891B80BB}" dt="2021-02-06T14:13:26.632" v="39770" actId="1076"/>
          <ac:spMkLst>
            <pc:docMk/>
            <pc:sldMk cId="468604968" sldId="600"/>
            <ac:spMk id="4" creationId="{0536B520-64CD-5346-AF93-D317FE05F822}"/>
          </ac:spMkLst>
        </pc:spChg>
        <pc:spChg chg="add mod">
          <ac:chgData name="Nane Kratzke" userId="971be13ff4ee5ef6" providerId="LiveId" clId="{AF2A99F9-8AD4-3644-94B0-74AB891B80BB}" dt="2021-02-06T14:13:44.306" v="39772" actId="1076"/>
          <ac:spMkLst>
            <pc:docMk/>
            <pc:sldMk cId="468604968" sldId="600"/>
            <ac:spMk id="5" creationId="{130044B2-214C-074F-AF23-5CC99F01DE19}"/>
          </ac:spMkLst>
        </pc:spChg>
        <pc:spChg chg="add del">
          <ac:chgData name="Nane Kratzke" userId="971be13ff4ee5ef6" providerId="LiveId" clId="{AF2A99F9-8AD4-3644-94B0-74AB891B80BB}" dt="2021-02-06T14:10:27.389" v="39735"/>
          <ac:spMkLst>
            <pc:docMk/>
            <pc:sldMk cId="468604968" sldId="600"/>
            <ac:spMk id="6" creationId="{6EB4C1A5-550E-5F4E-917C-345EADD6D360}"/>
          </ac:spMkLst>
        </pc:spChg>
        <pc:spChg chg="mod">
          <ac:chgData name="Nane Kratzke" userId="971be13ff4ee5ef6" providerId="LiveId" clId="{AF2A99F9-8AD4-3644-94B0-74AB891B80BB}" dt="2021-02-06T14:04:23.899" v="39325" actId="20577"/>
          <ac:spMkLst>
            <pc:docMk/>
            <pc:sldMk cId="468604968" sldId="600"/>
            <ac:spMk id="10" creationId="{64669592-C4EE-DB4B-A88C-C6A79EE0FE69}"/>
          </ac:spMkLst>
        </pc:spChg>
        <pc:spChg chg="add mod">
          <ac:chgData name="Nane Kratzke" userId="971be13ff4ee5ef6" providerId="LiveId" clId="{AF2A99F9-8AD4-3644-94B0-74AB891B80BB}" dt="2021-02-06T14:45:10.010" v="39995"/>
          <ac:spMkLst>
            <pc:docMk/>
            <pc:sldMk cId="468604968" sldId="600"/>
            <ac:spMk id="12" creationId="{6301B444-5F73-AD42-B21D-DAA527AA0074}"/>
          </ac:spMkLst>
        </pc:spChg>
        <pc:graphicFrameChg chg="add mod modGraphic">
          <ac:chgData name="Nane Kratzke" userId="971be13ff4ee5ef6" providerId="LiveId" clId="{AF2A99F9-8AD4-3644-94B0-74AB891B80BB}" dt="2021-02-06T14:15:23.533" v="39779" actId="14861"/>
          <ac:graphicFrameMkLst>
            <pc:docMk/>
            <pc:sldMk cId="468604968" sldId="600"/>
            <ac:graphicFrameMk id="8" creationId="{161EFB64-A02F-004D-AB0D-608189B7FA95}"/>
          </ac:graphicFrameMkLst>
        </pc:graphicFrameChg>
        <pc:picChg chg="add del mod">
          <ac:chgData name="Nane Kratzke" userId="971be13ff4ee5ef6" providerId="LiveId" clId="{AF2A99F9-8AD4-3644-94B0-74AB891B80BB}" dt="2021-02-06T14:11:14.692" v="39739" actId="478"/>
          <ac:picMkLst>
            <pc:docMk/>
            <pc:sldMk cId="468604968" sldId="600"/>
            <ac:picMk id="7" creationId="{35C5EFDD-5CF7-C742-A43E-FC6272A8441A}"/>
          </ac:picMkLst>
        </pc:picChg>
        <pc:picChg chg="add mod">
          <ac:chgData name="Nane Kratzke" userId="971be13ff4ee5ef6" providerId="LiveId" clId="{AF2A99F9-8AD4-3644-94B0-74AB891B80BB}" dt="2021-02-06T14:09:40.416" v="39733" actId="1076"/>
          <ac:picMkLst>
            <pc:docMk/>
            <pc:sldMk cId="468604968" sldId="600"/>
            <ac:picMk id="1026" creationId="{C3D58949-30D8-7B4D-B101-766022A342C1}"/>
          </ac:picMkLst>
        </pc:picChg>
        <pc:picChg chg="del">
          <ac:chgData name="Nane Kratzke" userId="971be13ff4ee5ef6" providerId="LiveId" clId="{AF2A99F9-8AD4-3644-94B0-74AB891B80BB}" dt="2021-02-06T14:04:13.539" v="39316" actId="478"/>
          <ac:picMkLst>
            <pc:docMk/>
            <pc:sldMk cId="468604968" sldId="600"/>
            <ac:picMk id="4100" creationId="{26417365-91D7-3741-9B9C-6A7B6CE41043}"/>
          </ac:picMkLst>
        </pc:picChg>
      </pc:sldChg>
      <pc:sldChg chg="addSp delSp modSp add mod">
        <pc:chgData name="Nane Kratzke" userId="971be13ff4ee5ef6" providerId="LiveId" clId="{AF2A99F9-8AD4-3644-94B0-74AB891B80BB}" dt="2021-02-06T14:45:05.007" v="39994" actId="1038"/>
        <pc:sldMkLst>
          <pc:docMk/>
          <pc:sldMk cId="3021263209" sldId="601"/>
        </pc:sldMkLst>
        <pc:spChg chg="mod">
          <ac:chgData name="Nane Kratzke" userId="971be13ff4ee5ef6" providerId="LiveId" clId="{AF2A99F9-8AD4-3644-94B0-74AB891B80BB}" dt="2021-02-06T14:42:38.954" v="39970" actId="20577"/>
          <ac:spMkLst>
            <pc:docMk/>
            <pc:sldMk cId="3021263209" sldId="601"/>
            <ac:spMk id="4" creationId="{0536B520-64CD-5346-AF93-D317FE05F822}"/>
          </ac:spMkLst>
        </pc:spChg>
        <pc:spChg chg="del mod">
          <ac:chgData name="Nane Kratzke" userId="971be13ff4ee5ef6" providerId="LiveId" clId="{AF2A99F9-8AD4-3644-94B0-74AB891B80BB}" dt="2021-02-06T14:38:17.255" v="39876" actId="478"/>
          <ac:spMkLst>
            <pc:docMk/>
            <pc:sldMk cId="3021263209" sldId="601"/>
            <ac:spMk id="5" creationId="{130044B2-214C-074F-AF23-5CC99F01DE19}"/>
          </ac:spMkLst>
        </pc:spChg>
        <pc:spChg chg="add del">
          <ac:chgData name="Nane Kratzke" userId="971be13ff4ee5ef6" providerId="LiveId" clId="{AF2A99F9-8AD4-3644-94B0-74AB891B80BB}" dt="2021-02-06T14:37:56.388" v="39870"/>
          <ac:spMkLst>
            <pc:docMk/>
            <pc:sldMk cId="3021263209" sldId="601"/>
            <ac:spMk id="6" creationId="{BB760072-89D2-8048-89E4-D04D8EE96C84}"/>
          </ac:spMkLst>
        </pc:spChg>
        <pc:spChg chg="add mod">
          <ac:chgData name="Nane Kratzke" userId="971be13ff4ee5ef6" providerId="LiveId" clId="{AF2A99F9-8AD4-3644-94B0-74AB891B80BB}" dt="2021-02-06T14:45:05.007" v="39994" actId="1038"/>
          <ac:spMkLst>
            <pc:docMk/>
            <pc:sldMk cId="3021263209" sldId="601"/>
            <ac:spMk id="9" creationId="{B3E981EF-D3FB-6645-A622-99A21D812785}"/>
          </ac:spMkLst>
        </pc:spChg>
        <pc:graphicFrameChg chg="del">
          <ac:chgData name="Nane Kratzke" userId="971be13ff4ee5ef6" providerId="LiveId" clId="{AF2A99F9-8AD4-3644-94B0-74AB891B80BB}" dt="2021-02-06T14:35:33.031" v="39868" actId="478"/>
          <ac:graphicFrameMkLst>
            <pc:docMk/>
            <pc:sldMk cId="3021263209" sldId="601"/>
            <ac:graphicFrameMk id="8" creationId="{161EFB64-A02F-004D-AB0D-608189B7FA95}"/>
          </ac:graphicFrameMkLst>
        </pc:graphicFrameChg>
        <pc:picChg chg="add mod">
          <ac:chgData name="Nane Kratzke" userId="971be13ff4ee5ef6" providerId="LiveId" clId="{AF2A99F9-8AD4-3644-94B0-74AB891B80BB}" dt="2021-02-06T14:38:21.460" v="39877" actId="1076"/>
          <ac:picMkLst>
            <pc:docMk/>
            <pc:sldMk cId="3021263209" sldId="601"/>
            <ac:picMk id="7" creationId="{0068103C-B33B-E94A-94DD-257C10847093}"/>
          </ac:picMkLst>
        </pc:picChg>
      </pc:sldChg>
      <pc:sldChg chg="addSp delSp modSp add mod">
        <pc:chgData name="Nane Kratzke" userId="971be13ff4ee5ef6" providerId="LiveId" clId="{AF2A99F9-8AD4-3644-94B0-74AB891B80BB}" dt="2021-02-06T16:02:44.634" v="41107" actId="20577"/>
        <pc:sldMkLst>
          <pc:docMk/>
          <pc:sldMk cId="1577928543" sldId="602"/>
        </pc:sldMkLst>
        <pc:spChg chg="mod">
          <ac:chgData name="Nane Kratzke" userId="971be13ff4ee5ef6" providerId="LiveId" clId="{AF2A99F9-8AD4-3644-94B0-74AB891B80BB}" dt="2021-02-06T16:02:44.634" v="41107" actId="20577"/>
          <ac:spMkLst>
            <pc:docMk/>
            <pc:sldMk cId="1577928543" sldId="602"/>
            <ac:spMk id="4" creationId="{0536B520-64CD-5346-AF93-D317FE05F822}"/>
          </ac:spMkLst>
        </pc:spChg>
        <pc:spChg chg="add mod">
          <ac:chgData name="Nane Kratzke" userId="971be13ff4ee5ef6" providerId="LiveId" clId="{AF2A99F9-8AD4-3644-94B0-74AB891B80BB}" dt="2021-02-06T15:40:26.526" v="40583" actId="114"/>
          <ac:spMkLst>
            <pc:docMk/>
            <pc:sldMk cId="1577928543" sldId="602"/>
            <ac:spMk id="5" creationId="{118D3B76-2403-BF41-AD19-DCB0CBA1D553}"/>
          </ac:spMkLst>
        </pc:spChg>
        <pc:spChg chg="mod">
          <ac:chgData name="Nane Kratzke" userId="971be13ff4ee5ef6" providerId="LiveId" clId="{AF2A99F9-8AD4-3644-94B0-74AB891B80BB}" dt="2021-02-06T14:46:46.324" v="40012" actId="20577"/>
          <ac:spMkLst>
            <pc:docMk/>
            <pc:sldMk cId="1577928543" sldId="602"/>
            <ac:spMk id="10" creationId="{64669592-C4EE-DB4B-A88C-C6A79EE0FE69}"/>
          </ac:spMkLst>
        </pc:spChg>
        <pc:spChg chg="add mod">
          <ac:chgData name="Nane Kratzke" userId="971be13ff4ee5ef6" providerId="LiveId" clId="{AF2A99F9-8AD4-3644-94B0-74AB891B80BB}" dt="2021-02-06T14:57:43.476" v="40373" actId="14100"/>
          <ac:spMkLst>
            <pc:docMk/>
            <pc:sldMk cId="1577928543" sldId="602"/>
            <ac:spMk id="11" creationId="{6C4405AC-5D09-7843-B169-A6CC4BE43B45}"/>
          </ac:spMkLst>
        </pc:spChg>
        <pc:spChg chg="add mod">
          <ac:chgData name="Nane Kratzke" userId="971be13ff4ee5ef6" providerId="LiveId" clId="{AF2A99F9-8AD4-3644-94B0-74AB891B80BB}" dt="2021-02-06T14:57:35.153" v="40372" actId="20577"/>
          <ac:spMkLst>
            <pc:docMk/>
            <pc:sldMk cId="1577928543" sldId="602"/>
            <ac:spMk id="12" creationId="{ECB47608-3B24-B148-BD0E-02AD4829E1B0}"/>
          </ac:spMkLst>
        </pc:spChg>
        <pc:spChg chg="add mod">
          <ac:chgData name="Nane Kratzke" userId="971be13ff4ee5ef6" providerId="LiveId" clId="{AF2A99F9-8AD4-3644-94B0-74AB891B80BB}" dt="2021-02-06T15:40:43.088" v="40618" actId="14100"/>
          <ac:spMkLst>
            <pc:docMk/>
            <pc:sldMk cId="1577928543" sldId="602"/>
            <ac:spMk id="13" creationId="{D927C3E0-3F42-B04F-9565-9141FA91A564}"/>
          </ac:spMkLst>
        </pc:spChg>
        <pc:picChg chg="del">
          <ac:chgData name="Nane Kratzke" userId="971be13ff4ee5ef6" providerId="LiveId" clId="{AF2A99F9-8AD4-3644-94B0-74AB891B80BB}" dt="2021-02-06T14:51:39.222" v="40250" actId="478"/>
          <ac:picMkLst>
            <pc:docMk/>
            <pc:sldMk cId="1577928543" sldId="602"/>
            <ac:picMk id="7" creationId="{0068103C-B33B-E94A-94DD-257C10847093}"/>
          </ac:picMkLst>
        </pc:picChg>
      </pc:sldChg>
      <pc:sldChg chg="addSp delSp modSp add mod">
        <pc:chgData name="Nane Kratzke" userId="971be13ff4ee5ef6" providerId="LiveId" clId="{AF2A99F9-8AD4-3644-94B0-74AB891B80BB}" dt="2021-02-06T16:01:40.416" v="41021" actId="207"/>
        <pc:sldMkLst>
          <pc:docMk/>
          <pc:sldMk cId="757609649" sldId="603"/>
        </pc:sldMkLst>
        <pc:spChg chg="mod">
          <ac:chgData name="Nane Kratzke" userId="971be13ff4ee5ef6" providerId="LiveId" clId="{AF2A99F9-8AD4-3644-94B0-74AB891B80BB}" dt="2021-02-06T15:52:21.187" v="40861" actId="14100"/>
          <ac:spMkLst>
            <pc:docMk/>
            <pc:sldMk cId="757609649" sldId="603"/>
            <ac:spMk id="4" creationId="{0536B520-64CD-5346-AF93-D317FE05F822}"/>
          </ac:spMkLst>
        </pc:spChg>
        <pc:spChg chg="del">
          <ac:chgData name="Nane Kratzke" userId="971be13ff4ee5ef6" providerId="LiveId" clId="{AF2A99F9-8AD4-3644-94B0-74AB891B80BB}" dt="2021-02-06T15:43:16.052" v="40635" actId="478"/>
          <ac:spMkLst>
            <pc:docMk/>
            <pc:sldMk cId="757609649" sldId="603"/>
            <ac:spMk id="5" creationId="{118D3B76-2403-BF41-AD19-DCB0CBA1D553}"/>
          </ac:spMkLst>
        </pc:spChg>
        <pc:spChg chg="mod">
          <ac:chgData name="Nane Kratzke" userId="971be13ff4ee5ef6" providerId="LiveId" clId="{AF2A99F9-8AD4-3644-94B0-74AB891B80BB}" dt="2021-02-06T15:43:13.042" v="40634" actId="20577"/>
          <ac:spMkLst>
            <pc:docMk/>
            <pc:sldMk cId="757609649" sldId="603"/>
            <ac:spMk id="10" creationId="{64669592-C4EE-DB4B-A88C-C6A79EE0FE69}"/>
          </ac:spMkLst>
        </pc:spChg>
        <pc:spChg chg="mod">
          <ac:chgData name="Nane Kratzke" userId="971be13ff4ee5ef6" providerId="LiveId" clId="{AF2A99F9-8AD4-3644-94B0-74AB891B80BB}" dt="2021-02-06T16:01:05.879" v="41017" actId="14100"/>
          <ac:spMkLst>
            <pc:docMk/>
            <pc:sldMk cId="757609649" sldId="603"/>
            <ac:spMk id="11" creationId="{6C4405AC-5D09-7843-B169-A6CC4BE43B45}"/>
          </ac:spMkLst>
        </pc:spChg>
        <pc:spChg chg="del">
          <ac:chgData name="Nane Kratzke" userId="971be13ff4ee5ef6" providerId="LiveId" clId="{AF2A99F9-8AD4-3644-94B0-74AB891B80BB}" dt="2021-02-06T15:46:05.163" v="40701" actId="478"/>
          <ac:spMkLst>
            <pc:docMk/>
            <pc:sldMk cId="757609649" sldId="603"/>
            <ac:spMk id="12" creationId="{ECB47608-3B24-B148-BD0E-02AD4829E1B0}"/>
          </ac:spMkLst>
        </pc:spChg>
        <pc:spChg chg="mod">
          <ac:chgData name="Nane Kratzke" userId="971be13ff4ee5ef6" providerId="LiveId" clId="{AF2A99F9-8AD4-3644-94B0-74AB891B80BB}" dt="2021-02-06T15:44:04.484" v="40650" actId="1076"/>
          <ac:spMkLst>
            <pc:docMk/>
            <pc:sldMk cId="757609649" sldId="603"/>
            <ac:spMk id="13" creationId="{D927C3E0-3F42-B04F-9565-9141FA91A564}"/>
          </ac:spMkLst>
        </pc:spChg>
        <pc:spChg chg="add mod">
          <ac:chgData name="Nane Kratzke" userId="971be13ff4ee5ef6" providerId="LiveId" clId="{AF2A99F9-8AD4-3644-94B0-74AB891B80BB}" dt="2021-02-06T15:50:21.878" v="40797" actId="1076"/>
          <ac:spMkLst>
            <pc:docMk/>
            <pc:sldMk cId="757609649" sldId="603"/>
            <ac:spMk id="14" creationId="{983027A0-1BC9-5E4F-BF4B-794AD56364EB}"/>
          </ac:spMkLst>
        </pc:spChg>
        <pc:spChg chg="add mod">
          <ac:chgData name="Nane Kratzke" userId="971be13ff4ee5ef6" providerId="LiveId" clId="{AF2A99F9-8AD4-3644-94B0-74AB891B80BB}" dt="2021-02-06T15:56:58.017" v="40968" actId="108"/>
          <ac:spMkLst>
            <pc:docMk/>
            <pc:sldMk cId="757609649" sldId="603"/>
            <ac:spMk id="15" creationId="{1B3981E1-3EEC-F443-9256-454755093C77}"/>
          </ac:spMkLst>
        </pc:spChg>
        <pc:spChg chg="add mod">
          <ac:chgData name="Nane Kratzke" userId="971be13ff4ee5ef6" providerId="LiveId" clId="{AF2A99F9-8AD4-3644-94B0-74AB891B80BB}" dt="2021-02-06T16:01:02.582" v="41016" actId="14100"/>
          <ac:spMkLst>
            <pc:docMk/>
            <pc:sldMk cId="757609649" sldId="603"/>
            <ac:spMk id="16" creationId="{790A7861-8851-E74C-A888-13EB2B137FBB}"/>
          </ac:spMkLst>
        </pc:spChg>
        <pc:spChg chg="add mod">
          <ac:chgData name="Nane Kratzke" userId="971be13ff4ee5ef6" providerId="LiveId" clId="{AF2A99F9-8AD4-3644-94B0-74AB891B80BB}" dt="2021-02-06T15:50:16.985" v="40796" actId="1076"/>
          <ac:spMkLst>
            <pc:docMk/>
            <pc:sldMk cId="757609649" sldId="603"/>
            <ac:spMk id="17" creationId="{713585D5-241C-D046-8358-6C0515C68EAD}"/>
          </ac:spMkLst>
        </pc:spChg>
        <pc:spChg chg="add mod">
          <ac:chgData name="Nane Kratzke" userId="971be13ff4ee5ef6" providerId="LiveId" clId="{AF2A99F9-8AD4-3644-94B0-74AB891B80BB}" dt="2021-02-06T15:54:59.885" v="40914" actId="108"/>
          <ac:spMkLst>
            <pc:docMk/>
            <pc:sldMk cId="757609649" sldId="603"/>
            <ac:spMk id="18" creationId="{2B8A8F58-3C8E-0C49-9680-C34F7819A7C7}"/>
          </ac:spMkLst>
        </pc:spChg>
        <pc:spChg chg="add mod">
          <ac:chgData name="Nane Kratzke" userId="971be13ff4ee5ef6" providerId="LiveId" clId="{AF2A99F9-8AD4-3644-94B0-74AB891B80BB}" dt="2021-02-06T16:01:12.673" v="41018" actId="14100"/>
          <ac:spMkLst>
            <pc:docMk/>
            <pc:sldMk cId="757609649" sldId="603"/>
            <ac:spMk id="19" creationId="{978E7146-E188-0A41-97E4-EC0EC94E0A79}"/>
          </ac:spMkLst>
        </pc:spChg>
        <pc:spChg chg="add mod">
          <ac:chgData name="Nane Kratzke" userId="971be13ff4ee5ef6" providerId="LiveId" clId="{AF2A99F9-8AD4-3644-94B0-74AB891B80BB}" dt="2021-02-06T15:52:14.449" v="40860" actId="20577"/>
          <ac:spMkLst>
            <pc:docMk/>
            <pc:sldMk cId="757609649" sldId="603"/>
            <ac:spMk id="20" creationId="{95E827B0-A039-6641-9F30-7C249919F926}"/>
          </ac:spMkLst>
        </pc:spChg>
        <pc:spChg chg="add mod">
          <ac:chgData name="Nane Kratzke" userId="971be13ff4ee5ef6" providerId="LiveId" clId="{AF2A99F9-8AD4-3644-94B0-74AB891B80BB}" dt="2021-02-06T16:01:40.416" v="41021" actId="207"/>
          <ac:spMkLst>
            <pc:docMk/>
            <pc:sldMk cId="757609649" sldId="603"/>
            <ac:spMk id="21" creationId="{EBFFDDD3-716C-5C4D-BED6-B34003CC85E8}"/>
          </ac:spMkLst>
        </pc:spChg>
        <pc:spChg chg="add mod">
          <ac:chgData name="Nane Kratzke" userId="971be13ff4ee5ef6" providerId="LiveId" clId="{AF2A99F9-8AD4-3644-94B0-74AB891B80BB}" dt="2021-02-06T16:01:16.398" v="41019" actId="14100"/>
          <ac:spMkLst>
            <pc:docMk/>
            <pc:sldMk cId="757609649" sldId="603"/>
            <ac:spMk id="22" creationId="{25897524-F56A-FE45-B39D-3EE1317ED8DF}"/>
          </ac:spMkLst>
        </pc:spChg>
        <pc:spChg chg="add mod">
          <ac:chgData name="Nane Kratzke" userId="971be13ff4ee5ef6" providerId="LiveId" clId="{AF2A99F9-8AD4-3644-94B0-74AB891B80BB}" dt="2021-02-06T15:57:28.020" v="40972" actId="20577"/>
          <ac:spMkLst>
            <pc:docMk/>
            <pc:sldMk cId="757609649" sldId="603"/>
            <ac:spMk id="23" creationId="{A6BF9D7D-6658-9C4E-B876-2D44B8D5F58A}"/>
          </ac:spMkLst>
        </pc:spChg>
      </pc:sldChg>
      <pc:sldChg chg="addSp delSp modSp add mod">
        <pc:chgData name="Nane Kratzke" userId="971be13ff4ee5ef6" providerId="LiveId" clId="{AF2A99F9-8AD4-3644-94B0-74AB891B80BB}" dt="2021-02-06T16:17:53.898" v="41676" actId="114"/>
        <pc:sldMkLst>
          <pc:docMk/>
          <pc:sldMk cId="2080526389" sldId="604"/>
        </pc:sldMkLst>
        <pc:spChg chg="mod">
          <ac:chgData name="Nane Kratzke" userId="971be13ff4ee5ef6" providerId="LiveId" clId="{AF2A99F9-8AD4-3644-94B0-74AB891B80BB}" dt="2021-02-06T16:14:08.441" v="41485" actId="20577"/>
          <ac:spMkLst>
            <pc:docMk/>
            <pc:sldMk cId="2080526389" sldId="604"/>
            <ac:spMk id="4" creationId="{0536B520-64CD-5346-AF93-D317FE05F822}"/>
          </ac:spMkLst>
        </pc:spChg>
        <pc:spChg chg="add del mod">
          <ac:chgData name="Nane Kratzke" userId="971be13ff4ee5ef6" providerId="LiveId" clId="{AF2A99F9-8AD4-3644-94B0-74AB891B80BB}" dt="2021-02-06T16:15:16.721" v="41495"/>
          <ac:spMkLst>
            <pc:docMk/>
            <pc:sldMk cId="2080526389" sldId="604"/>
            <ac:spMk id="6" creationId="{685B8343-D536-B348-8CE0-B69E4FE18DC2}"/>
          </ac:spMkLst>
        </pc:spChg>
        <pc:spChg chg="add mod">
          <ac:chgData name="Nane Kratzke" userId="971be13ff4ee5ef6" providerId="LiveId" clId="{AF2A99F9-8AD4-3644-94B0-74AB891B80BB}" dt="2021-02-06T16:17:53.898" v="41676" actId="114"/>
          <ac:spMkLst>
            <pc:docMk/>
            <pc:sldMk cId="2080526389" sldId="604"/>
            <ac:spMk id="7" creationId="{44775439-3422-8A48-B0C4-2193486BF65A}"/>
          </ac:spMkLst>
        </pc:spChg>
        <pc:spChg chg="mod">
          <ac:chgData name="Nane Kratzke" userId="971be13ff4ee5ef6" providerId="LiveId" clId="{AF2A99F9-8AD4-3644-94B0-74AB891B80BB}" dt="2021-02-06T16:06:18.996" v="41161" actId="20577"/>
          <ac:spMkLst>
            <pc:docMk/>
            <pc:sldMk cId="2080526389" sldId="604"/>
            <ac:spMk id="10" creationId="{64669592-C4EE-DB4B-A88C-C6A79EE0FE69}"/>
          </ac:spMkLst>
        </pc:spChg>
        <pc:spChg chg="del">
          <ac:chgData name="Nane Kratzke" userId="971be13ff4ee5ef6" providerId="LiveId" clId="{AF2A99F9-8AD4-3644-94B0-74AB891B80BB}" dt="2021-02-06T16:06:48.318" v="41166" actId="478"/>
          <ac:spMkLst>
            <pc:docMk/>
            <pc:sldMk cId="2080526389" sldId="604"/>
            <ac:spMk id="11" creationId="{6C4405AC-5D09-7843-B169-A6CC4BE43B45}"/>
          </ac:spMkLst>
        </pc:spChg>
        <pc:spChg chg="del mod">
          <ac:chgData name="Nane Kratzke" userId="971be13ff4ee5ef6" providerId="LiveId" clId="{AF2A99F9-8AD4-3644-94B0-74AB891B80BB}" dt="2021-02-06T16:12:08.980" v="41396" actId="478"/>
          <ac:spMkLst>
            <pc:docMk/>
            <pc:sldMk cId="2080526389" sldId="604"/>
            <ac:spMk id="13" creationId="{D927C3E0-3F42-B04F-9565-9141FA91A564}"/>
          </ac:spMkLst>
        </pc:spChg>
        <pc:spChg chg="del">
          <ac:chgData name="Nane Kratzke" userId="971be13ff4ee5ef6" providerId="LiveId" clId="{AF2A99F9-8AD4-3644-94B0-74AB891B80BB}" dt="2021-02-06T16:11:10.999" v="41387" actId="478"/>
          <ac:spMkLst>
            <pc:docMk/>
            <pc:sldMk cId="2080526389" sldId="604"/>
            <ac:spMk id="14" creationId="{983027A0-1BC9-5E4F-BF4B-794AD56364EB}"/>
          </ac:spMkLst>
        </pc:spChg>
        <pc:spChg chg="del">
          <ac:chgData name="Nane Kratzke" userId="971be13ff4ee5ef6" providerId="LiveId" clId="{AF2A99F9-8AD4-3644-94B0-74AB891B80BB}" dt="2021-02-06T16:07:02.122" v="41171" actId="478"/>
          <ac:spMkLst>
            <pc:docMk/>
            <pc:sldMk cId="2080526389" sldId="604"/>
            <ac:spMk id="15" creationId="{1B3981E1-3EEC-F443-9256-454755093C77}"/>
          </ac:spMkLst>
        </pc:spChg>
        <pc:spChg chg="del">
          <ac:chgData name="Nane Kratzke" userId="971be13ff4ee5ef6" providerId="LiveId" clId="{AF2A99F9-8AD4-3644-94B0-74AB891B80BB}" dt="2021-02-06T16:06:53.615" v="41169" actId="478"/>
          <ac:spMkLst>
            <pc:docMk/>
            <pc:sldMk cId="2080526389" sldId="604"/>
            <ac:spMk id="16" creationId="{790A7861-8851-E74C-A888-13EB2B137FBB}"/>
          </ac:spMkLst>
        </pc:spChg>
        <pc:spChg chg="del">
          <ac:chgData name="Nane Kratzke" userId="971be13ff4ee5ef6" providerId="LiveId" clId="{AF2A99F9-8AD4-3644-94B0-74AB891B80BB}" dt="2021-02-06T16:10:14.791" v="41379" actId="478"/>
          <ac:spMkLst>
            <pc:docMk/>
            <pc:sldMk cId="2080526389" sldId="604"/>
            <ac:spMk id="17" creationId="{713585D5-241C-D046-8358-6C0515C68EAD}"/>
          </ac:spMkLst>
        </pc:spChg>
        <pc:spChg chg="del">
          <ac:chgData name="Nane Kratzke" userId="971be13ff4ee5ef6" providerId="LiveId" clId="{AF2A99F9-8AD4-3644-94B0-74AB891B80BB}" dt="2021-02-06T16:10:25.233" v="41382" actId="478"/>
          <ac:spMkLst>
            <pc:docMk/>
            <pc:sldMk cId="2080526389" sldId="604"/>
            <ac:spMk id="18" creationId="{2B8A8F58-3C8E-0C49-9680-C34F7819A7C7}"/>
          </ac:spMkLst>
        </pc:spChg>
        <pc:spChg chg="del">
          <ac:chgData name="Nane Kratzke" userId="971be13ff4ee5ef6" providerId="LiveId" clId="{AF2A99F9-8AD4-3644-94B0-74AB891B80BB}" dt="2021-02-06T16:06:50.098" v="41167" actId="478"/>
          <ac:spMkLst>
            <pc:docMk/>
            <pc:sldMk cId="2080526389" sldId="604"/>
            <ac:spMk id="19" creationId="{978E7146-E188-0A41-97E4-EC0EC94E0A79}"/>
          </ac:spMkLst>
        </pc:spChg>
        <pc:spChg chg="del">
          <ac:chgData name="Nane Kratzke" userId="971be13ff4ee5ef6" providerId="LiveId" clId="{AF2A99F9-8AD4-3644-94B0-74AB891B80BB}" dt="2021-02-06T16:10:27.751" v="41383" actId="478"/>
          <ac:spMkLst>
            <pc:docMk/>
            <pc:sldMk cId="2080526389" sldId="604"/>
            <ac:spMk id="20" creationId="{95E827B0-A039-6641-9F30-7C249919F926}"/>
          </ac:spMkLst>
        </pc:spChg>
        <pc:spChg chg="del">
          <ac:chgData name="Nane Kratzke" userId="971be13ff4ee5ef6" providerId="LiveId" clId="{AF2A99F9-8AD4-3644-94B0-74AB891B80BB}" dt="2021-02-06T16:10:18.685" v="41380" actId="478"/>
          <ac:spMkLst>
            <pc:docMk/>
            <pc:sldMk cId="2080526389" sldId="604"/>
            <ac:spMk id="21" creationId="{EBFFDDD3-716C-5C4D-BED6-B34003CC85E8}"/>
          </ac:spMkLst>
        </pc:spChg>
        <pc:spChg chg="del">
          <ac:chgData name="Nane Kratzke" userId="971be13ff4ee5ef6" providerId="LiveId" clId="{AF2A99F9-8AD4-3644-94B0-74AB891B80BB}" dt="2021-02-06T16:06:51.907" v="41168" actId="478"/>
          <ac:spMkLst>
            <pc:docMk/>
            <pc:sldMk cId="2080526389" sldId="604"/>
            <ac:spMk id="22" creationId="{25897524-F56A-FE45-B39D-3EE1317ED8DF}"/>
          </ac:spMkLst>
        </pc:spChg>
        <pc:spChg chg="del">
          <ac:chgData name="Nane Kratzke" userId="971be13ff4ee5ef6" providerId="LiveId" clId="{AF2A99F9-8AD4-3644-94B0-74AB891B80BB}" dt="2021-02-06T16:10:22.092" v="41381" actId="478"/>
          <ac:spMkLst>
            <pc:docMk/>
            <pc:sldMk cId="2080526389" sldId="604"/>
            <ac:spMk id="23" creationId="{A6BF9D7D-6658-9C4E-B876-2D44B8D5F58A}"/>
          </ac:spMkLst>
        </pc:spChg>
        <pc:picChg chg="add mod">
          <ac:chgData name="Nane Kratzke" userId="971be13ff4ee5ef6" providerId="LiveId" clId="{AF2A99F9-8AD4-3644-94B0-74AB891B80BB}" dt="2021-02-06T16:12:01.825" v="41395"/>
          <ac:picMkLst>
            <pc:docMk/>
            <pc:sldMk cId="2080526389" sldId="604"/>
            <ac:picMk id="5" creationId="{E57AE2AA-023B-0A48-9D34-E9F4B54DBBB7}"/>
          </ac:picMkLst>
        </pc:picChg>
        <pc:picChg chg="mod">
          <ac:chgData name="Nane Kratzke" userId="971be13ff4ee5ef6" providerId="LiveId" clId="{AF2A99F9-8AD4-3644-94B0-74AB891B80BB}" dt="2021-02-06T16:12:12.230" v="41397" actId="1076"/>
          <ac:picMkLst>
            <pc:docMk/>
            <pc:sldMk cId="2080526389" sldId="604"/>
            <ac:picMk id="1026" creationId="{C3D58949-30D8-7B4D-B101-766022A342C1}"/>
          </ac:picMkLst>
        </pc:picChg>
        <pc:picChg chg="add mod">
          <ac:chgData name="Nane Kratzke" userId="971be13ff4ee5ef6" providerId="LiveId" clId="{AF2A99F9-8AD4-3644-94B0-74AB891B80BB}" dt="2021-02-06T16:15:41.169" v="41498" actId="1076"/>
          <ac:picMkLst>
            <pc:docMk/>
            <pc:sldMk cId="2080526389" sldId="604"/>
            <ac:picMk id="6146" creationId="{CB8844E7-BD5F-3044-B966-963CC2B873A3}"/>
          </ac:picMkLst>
        </pc:picChg>
      </pc:sldChg>
      <pc:sldChg chg="addSp delSp modSp add mod ord">
        <pc:chgData name="Nane Kratzke" userId="971be13ff4ee5ef6" providerId="LiveId" clId="{AF2A99F9-8AD4-3644-94B0-74AB891B80BB}" dt="2021-02-07T10:50:06.254" v="43337" actId="21"/>
        <pc:sldMkLst>
          <pc:docMk/>
          <pc:sldMk cId="212610631" sldId="605"/>
        </pc:sldMkLst>
        <pc:spChg chg="add del mod">
          <ac:chgData name="Nane Kratzke" userId="971be13ff4ee5ef6" providerId="LiveId" clId="{AF2A99F9-8AD4-3644-94B0-74AB891B80BB}" dt="2021-02-07T10:50:06.254" v="43337" actId="21"/>
          <ac:spMkLst>
            <pc:docMk/>
            <pc:sldMk cId="212610631" sldId="605"/>
            <ac:spMk id="4" creationId="{E41A46D8-DAF1-8A46-9D76-B087BC286210}"/>
          </ac:spMkLst>
        </pc:spChg>
        <pc:spChg chg="mod">
          <ac:chgData name="Nane Kratzke" userId="971be13ff4ee5ef6" providerId="LiveId" clId="{AF2A99F9-8AD4-3644-94B0-74AB891B80BB}" dt="2021-02-07T10:30:48.617" v="42478" actId="20577"/>
          <ac:spMkLst>
            <pc:docMk/>
            <pc:sldMk cId="212610631" sldId="605"/>
            <ac:spMk id="6" creationId="{9C8D24CB-11F5-4B4C-A7FC-025A48F8D133}"/>
          </ac:spMkLst>
        </pc:spChg>
      </pc:sldChg>
      <pc:sldChg chg="addSp delSp modSp add mod">
        <pc:chgData name="Nane Kratzke" userId="971be13ff4ee5ef6" providerId="LiveId" clId="{AF2A99F9-8AD4-3644-94B0-74AB891B80BB}" dt="2021-02-07T10:54:02.005" v="43874" actId="1076"/>
        <pc:sldMkLst>
          <pc:docMk/>
          <pc:sldMk cId="2461815602" sldId="606"/>
        </pc:sldMkLst>
        <pc:spChg chg="mod">
          <ac:chgData name="Nane Kratzke" userId="971be13ff4ee5ef6" providerId="LiveId" clId="{AF2A99F9-8AD4-3644-94B0-74AB891B80BB}" dt="2021-02-07T10:48:13.220" v="43230" actId="20577"/>
          <ac:spMkLst>
            <pc:docMk/>
            <pc:sldMk cId="2461815602" sldId="606"/>
            <ac:spMk id="6" creationId="{9C8D24CB-11F5-4B4C-A7FC-025A48F8D133}"/>
          </ac:spMkLst>
        </pc:spChg>
        <pc:spChg chg="del mod">
          <ac:chgData name="Nane Kratzke" userId="971be13ff4ee5ef6" providerId="LiveId" clId="{AF2A99F9-8AD4-3644-94B0-74AB891B80BB}" dt="2021-02-07T10:47:31.492" v="43210" actId="478"/>
          <ac:spMkLst>
            <pc:docMk/>
            <pc:sldMk cId="2461815602" sldId="606"/>
            <ac:spMk id="7" creationId="{7050D398-00AF-F344-A321-47EE807651CF}"/>
          </ac:spMkLst>
        </pc:spChg>
        <pc:spChg chg="mod">
          <ac:chgData name="Nane Kratzke" userId="971be13ff4ee5ef6" providerId="LiveId" clId="{AF2A99F9-8AD4-3644-94B0-74AB891B80BB}" dt="2021-02-07T10:36:18.040" v="42870" actId="20577"/>
          <ac:spMkLst>
            <pc:docMk/>
            <pc:sldMk cId="2461815602" sldId="606"/>
            <ac:spMk id="10" creationId="{64669592-C4EE-DB4B-A88C-C6A79EE0FE69}"/>
          </ac:spMkLst>
        </pc:spChg>
        <pc:spChg chg="add mod">
          <ac:chgData name="Nane Kratzke" userId="971be13ff4ee5ef6" providerId="LiveId" clId="{AF2A99F9-8AD4-3644-94B0-74AB891B80BB}" dt="2021-02-07T10:54:02.005" v="43874" actId="1076"/>
          <ac:spMkLst>
            <pc:docMk/>
            <pc:sldMk cId="2461815602" sldId="606"/>
            <ac:spMk id="11" creationId="{7FF24F73-4C69-9343-85E1-FEE444AC8877}"/>
          </ac:spMkLst>
        </pc:spChg>
        <pc:picChg chg="add del mod">
          <ac:chgData name="Nane Kratzke" userId="971be13ff4ee5ef6" providerId="LiveId" clId="{AF2A99F9-8AD4-3644-94B0-74AB891B80BB}" dt="2021-02-07T10:46:31.879" v="43199" actId="478"/>
          <ac:picMkLst>
            <pc:docMk/>
            <pc:sldMk cId="2461815602" sldId="606"/>
            <ac:picMk id="4" creationId="{CC00ACD2-09D0-3B49-8D11-DF277805D308}"/>
          </ac:picMkLst>
        </pc:picChg>
        <pc:picChg chg="del">
          <ac:chgData name="Nane Kratzke" userId="971be13ff4ee5ef6" providerId="LiveId" clId="{AF2A99F9-8AD4-3644-94B0-74AB891B80BB}" dt="2021-02-07T10:37:23.921" v="42970" actId="478"/>
          <ac:picMkLst>
            <pc:docMk/>
            <pc:sldMk cId="2461815602" sldId="606"/>
            <ac:picMk id="5" creationId="{EC91D6B0-8905-7B4A-8219-9B78D5791B41}"/>
          </ac:picMkLst>
        </pc:picChg>
        <pc:picChg chg="add mod modCrop">
          <ac:chgData name="Nane Kratzke" userId="971be13ff4ee5ef6" providerId="LiveId" clId="{AF2A99F9-8AD4-3644-94B0-74AB891B80BB}" dt="2021-02-07T10:47:24.709" v="43209" actId="14861"/>
          <ac:picMkLst>
            <pc:docMk/>
            <pc:sldMk cId="2461815602" sldId="606"/>
            <ac:picMk id="8" creationId="{F6E6F8B0-7457-A54A-B1DE-DC3D6C1CD92C}"/>
          </ac:picMkLst>
        </pc:picChg>
      </pc:sldChg>
      <pc:sldChg chg="addSp delSp modSp add mod">
        <pc:chgData name="Nane Kratzke" userId="971be13ff4ee5ef6" providerId="LiveId" clId="{AF2A99F9-8AD4-3644-94B0-74AB891B80BB}" dt="2021-02-07T11:31:39.524" v="45284" actId="1076"/>
        <pc:sldMkLst>
          <pc:docMk/>
          <pc:sldMk cId="2257629879" sldId="607"/>
        </pc:sldMkLst>
        <pc:spChg chg="add mod">
          <ac:chgData name="Nane Kratzke" userId="971be13ff4ee5ef6" providerId="LiveId" clId="{AF2A99F9-8AD4-3644-94B0-74AB891B80BB}" dt="2021-02-07T11:03:32.599" v="43992" actId="20577"/>
          <ac:spMkLst>
            <pc:docMk/>
            <pc:sldMk cId="2257629879" sldId="607"/>
            <ac:spMk id="4" creationId="{FADFDC66-86CF-2642-9D07-FF84924239AD}"/>
          </ac:spMkLst>
        </pc:spChg>
        <pc:spChg chg="add mod">
          <ac:chgData name="Nane Kratzke" userId="971be13ff4ee5ef6" providerId="LiveId" clId="{AF2A99F9-8AD4-3644-94B0-74AB891B80BB}" dt="2021-02-07T11:19:15.404" v="44481" actId="14100"/>
          <ac:spMkLst>
            <pc:docMk/>
            <pc:sldMk cId="2257629879" sldId="607"/>
            <ac:spMk id="5" creationId="{15CDE568-7CC0-4748-92B3-1609DB04DC5F}"/>
          </ac:spMkLst>
        </pc:spChg>
        <pc:spChg chg="del">
          <ac:chgData name="Nane Kratzke" userId="971be13ff4ee5ef6" providerId="LiveId" clId="{AF2A99F9-8AD4-3644-94B0-74AB891B80BB}" dt="2021-02-07T10:56:48.462" v="43876" actId="478"/>
          <ac:spMkLst>
            <pc:docMk/>
            <pc:sldMk cId="2257629879" sldId="607"/>
            <ac:spMk id="6" creationId="{9C8D24CB-11F5-4B4C-A7FC-025A48F8D133}"/>
          </ac:spMkLst>
        </pc:spChg>
        <pc:spChg chg="add mod">
          <ac:chgData name="Nane Kratzke" userId="971be13ff4ee5ef6" providerId="LiveId" clId="{AF2A99F9-8AD4-3644-94B0-74AB891B80BB}" dt="2021-02-07T11:20:24.304" v="44539" actId="20577"/>
          <ac:spMkLst>
            <pc:docMk/>
            <pc:sldMk cId="2257629879" sldId="607"/>
            <ac:spMk id="7" creationId="{48929D1F-CECD-064A-A652-1FFA18DC3150}"/>
          </ac:spMkLst>
        </pc:spChg>
        <pc:spChg chg="add mod">
          <ac:chgData name="Nane Kratzke" userId="971be13ff4ee5ef6" providerId="LiveId" clId="{AF2A99F9-8AD4-3644-94B0-74AB891B80BB}" dt="2021-02-07T11:29:46.881" v="45261" actId="20577"/>
          <ac:spMkLst>
            <pc:docMk/>
            <pc:sldMk cId="2257629879" sldId="607"/>
            <ac:spMk id="9" creationId="{6F9D4DD0-4DA0-1C4D-BE72-824E933E545E}"/>
          </ac:spMkLst>
        </pc:spChg>
        <pc:spChg chg="del">
          <ac:chgData name="Nane Kratzke" userId="971be13ff4ee5ef6" providerId="LiveId" clId="{AF2A99F9-8AD4-3644-94B0-74AB891B80BB}" dt="2021-02-07T10:56:53.635" v="43878" actId="478"/>
          <ac:spMkLst>
            <pc:docMk/>
            <pc:sldMk cId="2257629879" sldId="607"/>
            <ac:spMk id="11" creationId="{7FF24F73-4C69-9343-85E1-FEE444AC8877}"/>
          </ac:spMkLst>
        </pc:spChg>
        <pc:spChg chg="add mod">
          <ac:chgData name="Nane Kratzke" userId="971be13ff4ee5ef6" providerId="LiveId" clId="{AF2A99F9-8AD4-3644-94B0-74AB891B80BB}" dt="2021-02-07T11:19:12.342" v="44480" actId="14100"/>
          <ac:spMkLst>
            <pc:docMk/>
            <pc:sldMk cId="2257629879" sldId="607"/>
            <ac:spMk id="12" creationId="{45200829-0628-454D-9EE2-F7EF6F02DA2F}"/>
          </ac:spMkLst>
        </pc:spChg>
        <pc:spChg chg="add mod">
          <ac:chgData name="Nane Kratzke" userId="971be13ff4ee5ef6" providerId="LiveId" clId="{AF2A99F9-8AD4-3644-94B0-74AB891B80BB}" dt="2021-02-07T11:20:10.422" v="44511" actId="20577"/>
          <ac:spMkLst>
            <pc:docMk/>
            <pc:sldMk cId="2257629879" sldId="607"/>
            <ac:spMk id="13" creationId="{0BCE70B2-AEC7-F745-822C-582C86D208B5}"/>
          </ac:spMkLst>
        </pc:spChg>
        <pc:spChg chg="add mod">
          <ac:chgData name="Nane Kratzke" userId="971be13ff4ee5ef6" providerId="LiveId" clId="{AF2A99F9-8AD4-3644-94B0-74AB891B80BB}" dt="2021-02-07T11:31:39.524" v="45284" actId="1076"/>
          <ac:spMkLst>
            <pc:docMk/>
            <pc:sldMk cId="2257629879" sldId="607"/>
            <ac:spMk id="14" creationId="{A44B58A7-B9A7-5840-B854-1B43768CEFC1}"/>
          </ac:spMkLst>
        </pc:spChg>
        <pc:picChg chg="del">
          <ac:chgData name="Nane Kratzke" userId="971be13ff4ee5ef6" providerId="LiveId" clId="{AF2A99F9-8AD4-3644-94B0-74AB891B80BB}" dt="2021-02-07T10:56:51.006" v="43877" actId="478"/>
          <ac:picMkLst>
            <pc:docMk/>
            <pc:sldMk cId="2257629879" sldId="607"/>
            <ac:picMk id="8" creationId="{F6E6F8B0-7457-A54A-B1DE-DC3D6C1CD92C}"/>
          </ac:picMkLst>
        </pc:picChg>
      </pc:sldChg>
      <pc:sldChg chg="addSp delSp modSp add mod">
        <pc:chgData name="Nane Kratzke" userId="971be13ff4ee5ef6" providerId="LiveId" clId="{AF2A99F9-8AD4-3644-94B0-74AB891B80BB}" dt="2021-02-07T11:30:31.492" v="45283" actId="6549"/>
        <pc:sldMkLst>
          <pc:docMk/>
          <pc:sldMk cId="2802735644" sldId="608"/>
        </pc:sldMkLst>
        <pc:spChg chg="mod">
          <ac:chgData name="Nane Kratzke" userId="971be13ff4ee5ef6" providerId="LiveId" clId="{AF2A99F9-8AD4-3644-94B0-74AB891B80BB}" dt="2021-02-07T11:29:55.668" v="45270" actId="20577"/>
          <ac:spMkLst>
            <pc:docMk/>
            <pc:sldMk cId="2802735644" sldId="608"/>
            <ac:spMk id="4" creationId="{FADFDC66-86CF-2642-9D07-FF84924239AD}"/>
          </ac:spMkLst>
        </pc:spChg>
        <pc:spChg chg="add mod">
          <ac:chgData name="Nane Kratzke" userId="971be13ff4ee5ef6" providerId="LiveId" clId="{AF2A99F9-8AD4-3644-94B0-74AB891B80BB}" dt="2021-02-07T11:25:14.941" v="45106" actId="20577"/>
          <ac:spMkLst>
            <pc:docMk/>
            <pc:sldMk cId="2802735644" sldId="608"/>
            <ac:spMk id="7" creationId="{E1F3C3EE-D266-B440-B9B8-21E6B3F908B3}"/>
          </ac:spMkLst>
        </pc:spChg>
        <pc:spChg chg="add mod">
          <ac:chgData name="Nane Kratzke" userId="971be13ff4ee5ef6" providerId="LiveId" clId="{AF2A99F9-8AD4-3644-94B0-74AB891B80BB}" dt="2021-02-07T11:30:31.492" v="45283" actId="6549"/>
          <ac:spMkLst>
            <pc:docMk/>
            <pc:sldMk cId="2802735644" sldId="608"/>
            <ac:spMk id="8" creationId="{253C6B19-A249-9C4F-94B5-A66248046066}"/>
          </ac:spMkLst>
        </pc:spChg>
        <pc:spChg chg="del">
          <ac:chgData name="Nane Kratzke" userId="971be13ff4ee5ef6" providerId="LiveId" clId="{AF2A99F9-8AD4-3644-94B0-74AB891B80BB}" dt="2021-02-07T11:03:49.295" v="43994" actId="478"/>
          <ac:spMkLst>
            <pc:docMk/>
            <pc:sldMk cId="2802735644" sldId="608"/>
            <ac:spMk id="9" creationId="{6F9D4DD0-4DA0-1C4D-BE72-824E933E545E}"/>
          </ac:spMkLst>
        </pc:spChg>
        <pc:spChg chg="mod">
          <ac:chgData name="Nane Kratzke" userId="971be13ff4ee5ef6" providerId="LiveId" clId="{AF2A99F9-8AD4-3644-94B0-74AB891B80BB}" dt="2021-02-07T11:08:24.508" v="44093" actId="207"/>
          <ac:spMkLst>
            <pc:docMk/>
            <pc:sldMk cId="2802735644" sldId="608"/>
            <ac:spMk id="10" creationId="{64669592-C4EE-DB4B-A88C-C6A79EE0FE69}"/>
          </ac:spMkLst>
        </pc:spChg>
      </pc:sldChg>
      <pc:sldChg chg="addSp delSp modSp new mod modClrScheme chgLayout">
        <pc:chgData name="Nane Kratzke" userId="971be13ff4ee5ef6" providerId="LiveId" clId="{AF2A99F9-8AD4-3644-94B0-74AB891B80BB}" dt="2021-03-12T07:38:42.931" v="47439" actId="20577"/>
        <pc:sldMkLst>
          <pc:docMk/>
          <pc:sldMk cId="3657183217" sldId="609"/>
        </pc:sldMkLst>
        <pc:spChg chg="del mod ord">
          <ac:chgData name="Nane Kratzke" userId="971be13ff4ee5ef6" providerId="LiveId" clId="{AF2A99F9-8AD4-3644-94B0-74AB891B80BB}" dt="2021-02-19T08:43:18.471" v="45286" actId="700"/>
          <ac:spMkLst>
            <pc:docMk/>
            <pc:sldMk cId="3657183217" sldId="609"/>
            <ac:spMk id="2" creationId="{4EFD7432-81DD-384B-B5E6-C1E5E91ADAA9}"/>
          </ac:spMkLst>
        </pc:spChg>
        <pc:spChg chg="mod ord">
          <ac:chgData name="Nane Kratzke" userId="971be13ff4ee5ef6" providerId="LiveId" clId="{AF2A99F9-8AD4-3644-94B0-74AB891B80BB}" dt="2021-02-19T08:43:18.471" v="45286" actId="700"/>
          <ac:spMkLst>
            <pc:docMk/>
            <pc:sldMk cId="3657183217" sldId="609"/>
            <ac:spMk id="3" creationId="{0D1C6EF0-F8D9-2F49-AB35-7F533452CE9C}"/>
          </ac:spMkLst>
        </pc:spChg>
        <pc:spChg chg="del mod ord">
          <ac:chgData name="Nane Kratzke" userId="971be13ff4ee5ef6" providerId="LiveId" clId="{AF2A99F9-8AD4-3644-94B0-74AB891B80BB}" dt="2021-02-19T08:43:18.471" v="45286" actId="700"/>
          <ac:spMkLst>
            <pc:docMk/>
            <pc:sldMk cId="3657183217" sldId="609"/>
            <ac:spMk id="4" creationId="{BB9DBC5B-2D32-B84D-B7B1-5461BC5D23A1}"/>
          </ac:spMkLst>
        </pc:spChg>
        <pc:spChg chg="del">
          <ac:chgData name="Nane Kratzke" userId="971be13ff4ee5ef6" providerId="LiveId" clId="{AF2A99F9-8AD4-3644-94B0-74AB891B80BB}" dt="2021-02-19T08:43:18.471" v="45286" actId="700"/>
          <ac:spMkLst>
            <pc:docMk/>
            <pc:sldMk cId="3657183217" sldId="609"/>
            <ac:spMk id="5" creationId="{E91FFB41-E669-8645-9D10-FE9A371E742A}"/>
          </ac:spMkLst>
        </pc:spChg>
        <pc:spChg chg="add mod ord">
          <ac:chgData name="Nane Kratzke" userId="971be13ff4ee5ef6" providerId="LiveId" clId="{AF2A99F9-8AD4-3644-94B0-74AB891B80BB}" dt="2021-02-19T08:43:26.063" v="45306" actId="20577"/>
          <ac:spMkLst>
            <pc:docMk/>
            <pc:sldMk cId="3657183217" sldId="609"/>
            <ac:spMk id="6" creationId="{C883502C-7212-CC42-82AD-0C2C8B8C4E73}"/>
          </ac:spMkLst>
        </pc:spChg>
        <pc:spChg chg="add mod ord">
          <ac:chgData name="Nane Kratzke" userId="971be13ff4ee5ef6" providerId="LiveId" clId="{AF2A99F9-8AD4-3644-94B0-74AB891B80BB}" dt="2021-02-19T08:43:39.792" v="45360" actId="20577"/>
          <ac:spMkLst>
            <pc:docMk/>
            <pc:sldMk cId="3657183217" sldId="609"/>
            <ac:spMk id="7" creationId="{27436E3F-23D8-D74E-A249-47A9C6506401}"/>
          </ac:spMkLst>
        </pc:spChg>
        <pc:spChg chg="add mod">
          <ac:chgData name="Nane Kratzke" userId="971be13ff4ee5ef6" providerId="LiveId" clId="{AF2A99F9-8AD4-3644-94B0-74AB891B80BB}" dt="2021-03-12T07:38:42.931" v="47439" actId="20577"/>
          <ac:spMkLst>
            <pc:docMk/>
            <pc:sldMk cId="3657183217" sldId="609"/>
            <ac:spMk id="8" creationId="{B00FD26D-E704-9340-95D4-186787F9E030}"/>
          </ac:spMkLst>
        </pc:spChg>
        <pc:spChg chg="add mod">
          <ac:chgData name="Nane Kratzke" userId="971be13ff4ee5ef6" providerId="LiveId" clId="{AF2A99F9-8AD4-3644-94B0-74AB891B80BB}" dt="2021-02-19T09:02:08.160" v="47193" actId="1076"/>
          <ac:spMkLst>
            <pc:docMk/>
            <pc:sldMk cId="3657183217" sldId="609"/>
            <ac:spMk id="9" creationId="{1D1EB011-558A-2F49-9FA5-3DF4C1C6CAF3}"/>
          </ac:spMkLst>
        </pc:spChg>
        <pc:spChg chg="add mod">
          <ac:chgData name="Nane Kratzke" userId="971be13ff4ee5ef6" providerId="LiveId" clId="{AF2A99F9-8AD4-3644-94B0-74AB891B80BB}" dt="2021-02-19T09:04:24.682" v="47261" actId="20577"/>
          <ac:spMkLst>
            <pc:docMk/>
            <pc:sldMk cId="3657183217" sldId="609"/>
            <ac:spMk id="10" creationId="{DE558F80-EBF5-D941-82CB-245D8C5D1DA5}"/>
          </ac:spMkLst>
        </pc:spChg>
        <pc:spChg chg="add mod">
          <ac:chgData name="Nane Kratzke" userId="971be13ff4ee5ef6" providerId="LiveId" clId="{AF2A99F9-8AD4-3644-94B0-74AB891B80BB}" dt="2021-02-19T09:02:08.160" v="47193" actId="1076"/>
          <ac:spMkLst>
            <pc:docMk/>
            <pc:sldMk cId="3657183217" sldId="609"/>
            <ac:spMk id="11" creationId="{AA76EFB5-EF5E-6447-A93B-F342283030D8}"/>
          </ac:spMkLst>
        </pc:spChg>
        <pc:spChg chg="add mod">
          <ac:chgData name="Nane Kratzke" userId="971be13ff4ee5ef6" providerId="LiveId" clId="{AF2A99F9-8AD4-3644-94B0-74AB891B80BB}" dt="2021-02-19T09:05:47.253" v="47359" actId="20577"/>
          <ac:spMkLst>
            <pc:docMk/>
            <pc:sldMk cId="3657183217" sldId="609"/>
            <ac:spMk id="12" creationId="{FAB9B350-3E2C-5A46-82C9-08D22821D1FC}"/>
          </ac:spMkLst>
        </pc:spChg>
        <pc:spChg chg="add mod">
          <ac:chgData name="Nane Kratzke" userId="971be13ff4ee5ef6" providerId="LiveId" clId="{AF2A99F9-8AD4-3644-94B0-74AB891B80BB}" dt="2021-02-19T09:06:44.936" v="47370" actId="1076"/>
          <ac:spMkLst>
            <pc:docMk/>
            <pc:sldMk cId="3657183217" sldId="609"/>
            <ac:spMk id="14" creationId="{C61601DA-A4E1-3848-A14A-6016E100893E}"/>
          </ac:spMkLst>
        </pc:spChg>
        <pc:spChg chg="add mod">
          <ac:chgData name="Nane Kratzke" userId="971be13ff4ee5ef6" providerId="LiveId" clId="{AF2A99F9-8AD4-3644-94B0-74AB891B80BB}" dt="2021-02-19T09:06:49.662" v="47372" actId="1076"/>
          <ac:spMkLst>
            <pc:docMk/>
            <pc:sldMk cId="3657183217" sldId="609"/>
            <ac:spMk id="15" creationId="{7B9E12D8-4F1E-5D48-BC07-6AA0C17FA01F}"/>
          </ac:spMkLst>
        </pc:spChg>
        <pc:spChg chg="add mod">
          <ac:chgData name="Nane Kratzke" userId="971be13ff4ee5ef6" providerId="LiveId" clId="{AF2A99F9-8AD4-3644-94B0-74AB891B80BB}" dt="2021-02-19T09:06:59.413" v="47382" actId="20577"/>
          <ac:spMkLst>
            <pc:docMk/>
            <pc:sldMk cId="3657183217" sldId="609"/>
            <ac:spMk id="16" creationId="{067489FB-D2C7-134D-8F61-79F1D49ED919}"/>
          </ac:spMkLst>
        </pc:spChg>
        <pc:spChg chg="add mod">
          <ac:chgData name="Nane Kratzke" userId="971be13ff4ee5ef6" providerId="LiveId" clId="{AF2A99F9-8AD4-3644-94B0-74AB891B80BB}" dt="2021-02-19T09:07:12.274" v="47384" actId="1076"/>
          <ac:spMkLst>
            <pc:docMk/>
            <pc:sldMk cId="3657183217" sldId="609"/>
            <ac:spMk id="17" creationId="{DB06B2B8-4383-9E4D-A500-938D4D836EF4}"/>
          </ac:spMkLst>
        </pc:spChg>
        <pc:picChg chg="add mod">
          <ac:chgData name="Nane Kratzke" userId="971be13ff4ee5ef6" providerId="LiveId" clId="{AF2A99F9-8AD4-3644-94B0-74AB891B80BB}" dt="2021-02-19T09:01:45.480" v="47190" actId="1076"/>
          <ac:picMkLst>
            <pc:docMk/>
            <pc:sldMk cId="3657183217" sldId="609"/>
            <ac:picMk id="1026" creationId="{0907DA6F-B763-8249-BCD6-329F04F5602A}"/>
          </ac:picMkLst>
        </pc:picChg>
      </pc:sldChg>
      <pc:sldChg chg="modSp add mod">
        <pc:chgData name="Nane Kratzke" userId="971be13ff4ee5ef6" providerId="LiveId" clId="{AF2A99F9-8AD4-3644-94B0-74AB891B80BB}" dt="2021-03-04T07:17:14.682" v="47427" actId="404"/>
        <pc:sldMkLst>
          <pc:docMk/>
          <pc:sldMk cId="3169250536" sldId="610"/>
        </pc:sldMkLst>
        <pc:spChg chg="mod">
          <ac:chgData name="Nane Kratzke" userId="971be13ff4ee5ef6" providerId="LiveId" clId="{AF2A99F9-8AD4-3644-94B0-74AB891B80BB}" dt="2021-03-04T07:16:51.443" v="47424" actId="207"/>
          <ac:spMkLst>
            <pc:docMk/>
            <pc:sldMk cId="3169250536" sldId="610"/>
            <ac:spMk id="12" creationId="{B9546903-3A89-044B-AA0C-9D307E1E01A8}"/>
          </ac:spMkLst>
        </pc:spChg>
        <pc:spChg chg="mod">
          <ac:chgData name="Nane Kratzke" userId="971be13ff4ee5ef6" providerId="LiveId" clId="{AF2A99F9-8AD4-3644-94B0-74AB891B80BB}" dt="2021-03-04T07:17:14.682" v="47427" actId="404"/>
          <ac:spMkLst>
            <pc:docMk/>
            <pc:sldMk cId="3169250536" sldId="610"/>
            <ac:spMk id="13" creationId="{35A1FF95-A986-A74F-A460-6A5651F238AE}"/>
          </ac:spMkLst>
        </pc:sp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8984D98F-9E9D-1443-B16D-D33B4341B413}"/>
    <pc:docChg chg="modSld">
      <pc:chgData name="Nane Kratzke" userId="971be13ff4ee5ef6" providerId="LiveId" clId="{8984D98F-9E9D-1443-B16D-D33B4341B413}" dt="2021-05-12T08:03:17.107" v="205" actId="20577"/>
      <pc:docMkLst>
        <pc:docMk/>
      </pc:docMkLst>
      <pc:sldChg chg="modSp mod">
        <pc:chgData name="Nane Kratzke" userId="971be13ff4ee5ef6" providerId="LiveId" clId="{8984D98F-9E9D-1443-B16D-D33B4341B413}" dt="2021-05-11T15:54:50.580" v="185" actId="20577"/>
        <pc:sldMkLst>
          <pc:docMk/>
          <pc:sldMk cId="3509706013" sldId="539"/>
        </pc:sldMkLst>
        <pc:spChg chg="mod">
          <ac:chgData name="Nane Kratzke" userId="971be13ff4ee5ef6" providerId="LiveId" clId="{8984D98F-9E9D-1443-B16D-D33B4341B413}" dt="2021-05-11T15:54:50.580" v="185" actId="20577"/>
          <ac:spMkLst>
            <pc:docMk/>
            <pc:sldMk cId="3509706013" sldId="539"/>
            <ac:spMk id="13" creationId="{59854159-6677-9F43-ACE8-57D1AAAFB221}"/>
          </ac:spMkLst>
        </pc:spChg>
      </pc:sldChg>
      <pc:sldChg chg="modSp mod">
        <pc:chgData name="Nane Kratzke" userId="971be13ff4ee5ef6" providerId="LiveId" clId="{8984D98F-9E9D-1443-B16D-D33B4341B413}" dt="2021-05-11T16:15:25.551" v="187" actId="20577"/>
        <pc:sldMkLst>
          <pc:docMk/>
          <pc:sldMk cId="1530498785" sldId="542"/>
        </pc:sldMkLst>
        <pc:spChg chg="mod">
          <ac:chgData name="Nane Kratzke" userId="971be13ff4ee5ef6" providerId="LiveId" clId="{8984D98F-9E9D-1443-B16D-D33B4341B413}" dt="2021-05-11T16:15:25.551" v="187" actId="20577"/>
          <ac:spMkLst>
            <pc:docMk/>
            <pc:sldMk cId="1530498785" sldId="542"/>
            <ac:spMk id="5" creationId="{D6D3D317-1152-2742-9BE1-4ED9CE042C2D}"/>
          </ac:spMkLst>
        </pc:spChg>
      </pc:sldChg>
      <pc:sldChg chg="modSp mod">
        <pc:chgData name="Nane Kratzke" userId="971be13ff4ee5ef6" providerId="LiveId" clId="{8984D98F-9E9D-1443-B16D-D33B4341B413}" dt="2021-05-11T15:03:20.458" v="150" actId="20577"/>
        <pc:sldMkLst>
          <pc:docMk/>
          <pc:sldMk cId="1445546795" sldId="550"/>
        </pc:sldMkLst>
        <pc:spChg chg="mod">
          <ac:chgData name="Nane Kratzke" userId="971be13ff4ee5ef6" providerId="LiveId" clId="{8984D98F-9E9D-1443-B16D-D33B4341B413}" dt="2021-05-11T15:03:20.458" v="150" actId="20577"/>
          <ac:spMkLst>
            <pc:docMk/>
            <pc:sldMk cId="1445546795" sldId="550"/>
            <ac:spMk id="6" creationId="{B35B3AE9-8A0F-7A4C-A369-E71CD19E8603}"/>
          </ac:spMkLst>
        </pc:spChg>
      </pc:sldChg>
      <pc:sldChg chg="modSp mod">
        <pc:chgData name="Nane Kratzke" userId="971be13ff4ee5ef6" providerId="LiveId" clId="{8984D98F-9E9D-1443-B16D-D33B4341B413}" dt="2021-05-11T15:04:49.929" v="183" actId="20577"/>
        <pc:sldMkLst>
          <pc:docMk/>
          <pc:sldMk cId="1850815735" sldId="551"/>
        </pc:sldMkLst>
        <pc:spChg chg="mod">
          <ac:chgData name="Nane Kratzke" userId="971be13ff4ee5ef6" providerId="LiveId" clId="{8984D98F-9E9D-1443-B16D-D33B4341B413}" dt="2021-05-11T15:04:49.929" v="183" actId="20577"/>
          <ac:spMkLst>
            <pc:docMk/>
            <pc:sldMk cId="1850815735" sldId="551"/>
            <ac:spMk id="6" creationId="{B35B3AE9-8A0F-7A4C-A369-E71CD19E8603}"/>
          </ac:spMkLst>
        </pc:spChg>
      </pc:sldChg>
      <pc:sldChg chg="modSp mod">
        <pc:chgData name="Nane Kratzke" userId="971be13ff4ee5ef6" providerId="LiveId" clId="{8984D98F-9E9D-1443-B16D-D33B4341B413}" dt="2021-05-11T12:50:04.439" v="138" actId="20577"/>
        <pc:sldMkLst>
          <pc:docMk/>
          <pc:sldMk cId="4142414872" sldId="553"/>
        </pc:sldMkLst>
        <pc:spChg chg="mod">
          <ac:chgData name="Nane Kratzke" userId="971be13ff4ee5ef6" providerId="LiveId" clId="{8984D98F-9E9D-1443-B16D-D33B4341B413}" dt="2021-05-11T12:50:04.439" v="138" actId="20577"/>
          <ac:spMkLst>
            <pc:docMk/>
            <pc:sldMk cId="4142414872" sldId="553"/>
            <ac:spMk id="6" creationId="{B35B3AE9-8A0F-7A4C-A369-E71CD19E8603}"/>
          </ac:spMkLst>
        </pc:spChg>
      </pc:sldChg>
      <pc:sldChg chg="modSp mod">
        <pc:chgData name="Nane Kratzke" userId="971be13ff4ee5ef6" providerId="LiveId" clId="{8984D98F-9E9D-1443-B16D-D33B4341B413}" dt="2021-05-12T06:38:57.447" v="188" actId="20577"/>
        <pc:sldMkLst>
          <pc:docMk/>
          <pc:sldMk cId="3188167452" sldId="556"/>
        </pc:sldMkLst>
        <pc:spChg chg="mod">
          <ac:chgData name="Nane Kratzke" userId="971be13ff4ee5ef6" providerId="LiveId" clId="{8984D98F-9E9D-1443-B16D-D33B4341B413}" dt="2021-05-12T06:38:57.447" v="188" actId="20577"/>
          <ac:spMkLst>
            <pc:docMk/>
            <pc:sldMk cId="3188167452" sldId="556"/>
            <ac:spMk id="24" creationId="{DB9A78C6-42BA-CC40-A20F-ACADFC18BE98}"/>
          </ac:spMkLst>
        </pc:spChg>
      </pc:sldChg>
      <pc:sldChg chg="modSp">
        <pc:chgData name="Nane Kratzke" userId="971be13ff4ee5ef6" providerId="LiveId" clId="{8984D98F-9E9D-1443-B16D-D33B4341B413}" dt="2021-05-12T06:54:55.637" v="190" actId="1076"/>
        <pc:sldMkLst>
          <pc:docMk/>
          <pc:sldMk cId="879725003" sldId="557"/>
        </pc:sldMkLst>
        <pc:picChg chg="mod">
          <ac:chgData name="Nane Kratzke" userId="971be13ff4ee5ef6" providerId="LiveId" clId="{8984D98F-9E9D-1443-B16D-D33B4341B413}" dt="2021-05-12T06:54:55.637" v="190" actId="1076"/>
          <ac:picMkLst>
            <pc:docMk/>
            <pc:sldMk cId="879725003" sldId="557"/>
            <ac:picMk id="9220" creationId="{9D960DC6-96A9-7D42-AC47-A35FA3EF15C4}"/>
          </ac:picMkLst>
        </pc:picChg>
      </pc:sldChg>
      <pc:sldChg chg="addSp delSp modSp mod">
        <pc:chgData name="Nane Kratzke" userId="971be13ff4ee5ef6" providerId="LiveId" clId="{8984D98F-9E9D-1443-B16D-D33B4341B413}" dt="2021-05-12T07:03:35.976" v="193"/>
        <pc:sldMkLst>
          <pc:docMk/>
          <pc:sldMk cId="3605680972" sldId="558"/>
        </pc:sldMkLst>
        <pc:spChg chg="add del mod">
          <ac:chgData name="Nane Kratzke" userId="971be13ff4ee5ef6" providerId="LiveId" clId="{8984D98F-9E9D-1443-B16D-D33B4341B413}" dt="2021-05-12T07:03:35.976" v="193"/>
          <ac:spMkLst>
            <pc:docMk/>
            <pc:sldMk cId="3605680972" sldId="558"/>
            <ac:spMk id="5" creationId="{3D1549CB-0C72-7145-B794-78D6B31379AC}"/>
          </ac:spMkLst>
        </pc:spChg>
      </pc:sldChg>
      <pc:sldChg chg="modSp mod">
        <pc:chgData name="Nane Kratzke" userId="971be13ff4ee5ef6" providerId="LiveId" clId="{8984D98F-9E9D-1443-B16D-D33B4341B413}" dt="2021-05-12T07:18:14.376" v="201" actId="14861"/>
        <pc:sldMkLst>
          <pc:docMk/>
          <pc:sldMk cId="2340717947" sldId="559"/>
        </pc:sldMkLst>
        <pc:spChg chg="mod">
          <ac:chgData name="Nane Kratzke" userId="971be13ff4ee5ef6" providerId="LiveId" clId="{8984D98F-9E9D-1443-B16D-D33B4341B413}" dt="2021-05-12T07:15:16.290" v="199" actId="20577"/>
          <ac:spMkLst>
            <pc:docMk/>
            <pc:sldMk cId="2340717947" sldId="559"/>
            <ac:spMk id="24" creationId="{DB9A78C6-42BA-CC40-A20F-ACADFC18BE98}"/>
          </ac:spMkLst>
        </pc:spChg>
        <pc:picChg chg="mod">
          <ac:chgData name="Nane Kratzke" userId="971be13ff4ee5ef6" providerId="LiveId" clId="{8984D98F-9E9D-1443-B16D-D33B4341B413}" dt="2021-05-12T07:18:14.376" v="201" actId="14861"/>
          <ac:picMkLst>
            <pc:docMk/>
            <pc:sldMk cId="2340717947" sldId="559"/>
            <ac:picMk id="1026" creationId="{2590DA62-DF71-5B49-BA1C-426D5DEDFE8A}"/>
          </ac:picMkLst>
        </pc:picChg>
      </pc:sldChg>
      <pc:sldChg chg="modSp mod">
        <pc:chgData name="Nane Kratzke" userId="971be13ff4ee5ef6" providerId="LiveId" clId="{8984D98F-9E9D-1443-B16D-D33B4341B413}" dt="2021-05-12T08:03:17.107" v="205" actId="20577"/>
        <pc:sldMkLst>
          <pc:docMk/>
          <pc:sldMk cId="1566260272" sldId="564"/>
        </pc:sldMkLst>
        <pc:spChg chg="mod">
          <ac:chgData name="Nane Kratzke" userId="971be13ff4ee5ef6" providerId="LiveId" clId="{8984D98F-9E9D-1443-B16D-D33B4341B413}" dt="2021-05-12T08:03:17.107" v="205" actId="20577"/>
          <ac:spMkLst>
            <pc:docMk/>
            <pc:sldMk cId="1566260272" sldId="564"/>
            <ac:spMk id="24" creationId="{DB9A78C6-42BA-CC40-A20F-ACADFC18BE98}"/>
          </ac:spMkLst>
        </pc:spChg>
      </pc:sldChg>
      <pc:sldChg chg="modSp mod">
        <pc:chgData name="Nane Kratzke" userId="971be13ff4ee5ef6" providerId="LiveId" clId="{8984D98F-9E9D-1443-B16D-D33B4341B413}" dt="2021-05-10T13:35:00.220" v="45" actId="14100"/>
        <pc:sldMkLst>
          <pc:docMk/>
          <pc:sldMk cId="1323350648" sldId="570"/>
        </pc:sldMkLst>
        <pc:spChg chg="mod">
          <ac:chgData name="Nane Kratzke" userId="971be13ff4ee5ef6" providerId="LiveId" clId="{8984D98F-9E9D-1443-B16D-D33B4341B413}" dt="2021-05-10T13:31:25.173" v="44" actId="20577"/>
          <ac:spMkLst>
            <pc:docMk/>
            <pc:sldMk cId="1323350648" sldId="570"/>
            <ac:spMk id="16" creationId="{B6F521BA-0D3A-F54E-9194-F01CEB73942F}"/>
          </ac:spMkLst>
        </pc:spChg>
        <pc:spChg chg="mod">
          <ac:chgData name="Nane Kratzke" userId="971be13ff4ee5ef6" providerId="LiveId" clId="{8984D98F-9E9D-1443-B16D-D33B4341B413}" dt="2021-05-10T13:35:00.220" v="45" actId="14100"/>
          <ac:spMkLst>
            <pc:docMk/>
            <pc:sldMk cId="1323350648" sldId="570"/>
            <ac:spMk id="17" creationId="{2852D9E6-D102-A044-9561-520D82227226}"/>
          </ac:spMkLst>
        </pc:spChg>
      </pc:sldChg>
      <pc:sldChg chg="modSp mod">
        <pc:chgData name="Nane Kratzke" userId="971be13ff4ee5ef6" providerId="LiveId" clId="{8984D98F-9E9D-1443-B16D-D33B4341B413}" dt="2021-05-10T14:00:11.581" v="51" actId="20577"/>
        <pc:sldMkLst>
          <pc:docMk/>
          <pc:sldMk cId="2152632834" sldId="571"/>
        </pc:sldMkLst>
        <pc:spChg chg="mod">
          <ac:chgData name="Nane Kratzke" userId="971be13ff4ee5ef6" providerId="LiveId" clId="{8984D98F-9E9D-1443-B16D-D33B4341B413}" dt="2021-05-10T13:57:47.983" v="46" actId="20577"/>
          <ac:spMkLst>
            <pc:docMk/>
            <pc:sldMk cId="2152632834" sldId="571"/>
            <ac:spMk id="4" creationId="{657E7F11-3614-8F42-A173-4A1805664571}"/>
          </ac:spMkLst>
        </pc:spChg>
        <pc:spChg chg="mod">
          <ac:chgData name="Nane Kratzke" userId="971be13ff4ee5ef6" providerId="LiveId" clId="{8984D98F-9E9D-1443-B16D-D33B4341B413}" dt="2021-05-10T14:00:11.581" v="51" actId="20577"/>
          <ac:spMkLst>
            <pc:docMk/>
            <pc:sldMk cId="2152632834" sldId="571"/>
            <ac:spMk id="8" creationId="{53A2CAB4-7FA7-4E4D-9429-B32A198E1C21}"/>
          </ac:spMkLst>
        </pc:spChg>
      </pc:sldChg>
      <pc:sldChg chg="addSp modSp mod">
        <pc:chgData name="Nane Kratzke" userId="971be13ff4ee5ef6" providerId="LiveId" clId="{8984D98F-9E9D-1443-B16D-D33B4341B413}" dt="2021-05-11T12:44:51.970" v="104" actId="14861"/>
        <pc:sldMkLst>
          <pc:docMk/>
          <pc:sldMk cId="724328440" sldId="575"/>
        </pc:sldMkLst>
        <pc:spChg chg="mod">
          <ac:chgData name="Nane Kratzke" userId="971be13ff4ee5ef6" providerId="LiveId" clId="{8984D98F-9E9D-1443-B16D-D33B4341B413}" dt="2021-05-11T12:44:38.315" v="100" actId="1076"/>
          <ac:spMkLst>
            <pc:docMk/>
            <pc:sldMk cId="724328440" sldId="575"/>
            <ac:spMk id="9" creationId="{414D7B1D-895A-C440-A240-39929C55593C}"/>
          </ac:spMkLst>
        </pc:spChg>
        <pc:picChg chg="add mod">
          <ac:chgData name="Nane Kratzke" userId="971be13ff4ee5ef6" providerId="LiveId" clId="{8984D98F-9E9D-1443-B16D-D33B4341B413}" dt="2021-05-11T12:44:51.970" v="104" actId="14861"/>
          <ac:picMkLst>
            <pc:docMk/>
            <pc:sldMk cId="724328440" sldId="575"/>
            <ac:picMk id="5" creationId="{CA8CAE65-EA72-9245-B710-6290B4175949}"/>
          </ac:picMkLst>
        </pc:picChg>
        <pc:picChg chg="mod">
          <ac:chgData name="Nane Kratzke" userId="971be13ff4ee5ef6" providerId="LiveId" clId="{8984D98F-9E9D-1443-B16D-D33B4341B413}" dt="2021-05-11T12:44:43.648" v="102" actId="1076"/>
          <ac:picMkLst>
            <pc:docMk/>
            <pc:sldMk cId="724328440" sldId="575"/>
            <ac:picMk id="4104" creationId="{34BDB847-1CA8-944D-8B79-C6C77EC60DA7}"/>
          </ac:picMkLst>
        </pc:picChg>
      </pc:sldChg>
      <pc:sldChg chg="modSp mod">
        <pc:chgData name="Nane Kratzke" userId="971be13ff4ee5ef6" providerId="LiveId" clId="{8984D98F-9E9D-1443-B16D-D33B4341B413}" dt="2021-05-11T12:19:20.625" v="96" actId="20577"/>
        <pc:sldMkLst>
          <pc:docMk/>
          <pc:sldMk cId="3111404414" sldId="578"/>
        </pc:sldMkLst>
        <pc:spChg chg="mod">
          <ac:chgData name="Nane Kratzke" userId="971be13ff4ee5ef6" providerId="LiveId" clId="{8984D98F-9E9D-1443-B16D-D33B4341B413}" dt="2021-05-11T12:19:20.625" v="96" actId="20577"/>
          <ac:spMkLst>
            <pc:docMk/>
            <pc:sldMk cId="3111404414" sldId="578"/>
            <ac:spMk id="9" creationId="{414D7B1D-895A-C440-A240-39929C55593C}"/>
          </ac:spMkLst>
        </pc:spChg>
      </pc:sldChg>
      <pc:sldChg chg="modSp mod">
        <pc:chgData name="Nane Kratzke" userId="971be13ff4ee5ef6" providerId="LiveId" clId="{8984D98F-9E9D-1443-B16D-D33B4341B413}" dt="2021-05-11T08:17:35.745" v="68" actId="20577"/>
        <pc:sldMkLst>
          <pc:docMk/>
          <pc:sldMk cId="3707486100" sldId="580"/>
        </pc:sldMkLst>
        <pc:spChg chg="mod">
          <ac:chgData name="Nane Kratzke" userId="971be13ff4ee5ef6" providerId="LiveId" clId="{8984D98F-9E9D-1443-B16D-D33B4341B413}" dt="2021-05-11T08:17:35.745" v="68" actId="20577"/>
          <ac:spMkLst>
            <pc:docMk/>
            <pc:sldMk cId="3707486100" sldId="580"/>
            <ac:spMk id="9" creationId="{414D7B1D-895A-C440-A240-39929C55593C}"/>
          </ac:spMkLst>
        </pc:spChg>
      </pc:sldChg>
      <pc:sldChg chg="modSp mod">
        <pc:chgData name="Nane Kratzke" userId="971be13ff4ee5ef6" providerId="LiveId" clId="{8984D98F-9E9D-1443-B16D-D33B4341B413}" dt="2021-05-11T08:44:54.843" v="70" actId="20577"/>
        <pc:sldMkLst>
          <pc:docMk/>
          <pc:sldMk cId="4033551693" sldId="581"/>
        </pc:sldMkLst>
        <pc:spChg chg="mod">
          <ac:chgData name="Nane Kratzke" userId="971be13ff4ee5ef6" providerId="LiveId" clId="{8984D98F-9E9D-1443-B16D-D33B4341B413}" dt="2021-05-11T08:44:54.843" v="70" actId="20577"/>
          <ac:spMkLst>
            <pc:docMk/>
            <pc:sldMk cId="4033551693" sldId="581"/>
            <ac:spMk id="17" creationId="{D913D904-00E7-724E-8A07-A33040CBC80D}"/>
          </ac:spMkLst>
        </pc:spChg>
      </pc:sldChg>
      <pc:sldChg chg="modSp mod">
        <pc:chgData name="Nane Kratzke" userId="971be13ff4ee5ef6" providerId="LiveId" clId="{8984D98F-9E9D-1443-B16D-D33B4341B413}" dt="2021-05-11T07:41:34.866" v="65" actId="20577"/>
        <pc:sldMkLst>
          <pc:docMk/>
          <pc:sldMk cId="1258453572" sldId="585"/>
        </pc:sldMkLst>
        <pc:spChg chg="mod">
          <ac:chgData name="Nane Kratzke" userId="971be13ff4ee5ef6" providerId="LiveId" clId="{8984D98F-9E9D-1443-B16D-D33B4341B413}" dt="2021-05-11T07:41:34.866" v="65" actId="20577"/>
          <ac:spMkLst>
            <pc:docMk/>
            <pc:sldMk cId="1258453572" sldId="585"/>
            <ac:spMk id="11" creationId="{1F55AD7D-0EDB-C543-B54F-0EA5EB698A8C}"/>
          </ac:spMkLst>
        </pc:spChg>
      </pc:sldChg>
      <pc:sldChg chg="modSp mod">
        <pc:chgData name="Nane Kratzke" userId="971be13ff4ee5ef6" providerId="LiveId" clId="{8984D98F-9E9D-1443-B16D-D33B4341B413}" dt="2021-05-10T14:45:02.467" v="60" actId="20577"/>
        <pc:sldMkLst>
          <pc:docMk/>
          <pc:sldMk cId="757609649" sldId="603"/>
        </pc:sldMkLst>
        <pc:spChg chg="mod">
          <ac:chgData name="Nane Kratzke" userId="971be13ff4ee5ef6" providerId="LiveId" clId="{8984D98F-9E9D-1443-B16D-D33B4341B413}" dt="2021-05-10T14:45:02.467" v="60" actId="20577"/>
          <ac:spMkLst>
            <pc:docMk/>
            <pc:sldMk cId="757609649" sldId="603"/>
            <ac:spMk id="15" creationId="{1B3981E1-3EEC-F443-9256-454755093C77}"/>
          </ac:spMkLst>
        </pc:sp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5BBD6916-A84C-FC4D-A4FA-B1A5A0CD68F8}"/>
    <pc:docChg chg="undo custSel modSld sldOrd">
      <pc:chgData name="Nane Kratzke" userId="971be13ff4ee5ef6" providerId="LiveId" clId="{5BBD6916-A84C-FC4D-A4FA-B1A5A0CD68F8}" dt="2023-02-09T16:17:43.136" v="1977" actId="20577"/>
      <pc:docMkLst>
        <pc:docMk/>
      </pc:docMkLst>
      <pc:sldChg chg="delSp">
        <pc:chgData name="Nane Kratzke" userId="971be13ff4ee5ef6" providerId="LiveId" clId="{5BBD6916-A84C-FC4D-A4FA-B1A5A0CD68F8}" dt="2023-02-09T14:40:54.286" v="0" actId="478"/>
        <pc:sldMkLst>
          <pc:docMk/>
          <pc:sldMk cId="1293430604" sldId="510"/>
        </pc:sldMkLst>
        <pc:picChg chg="del">
          <ac:chgData name="Nane Kratzke" userId="971be13ff4ee5ef6" providerId="LiveId" clId="{5BBD6916-A84C-FC4D-A4FA-B1A5A0CD68F8}" dt="2023-02-09T14:40:54.286" v="0" actId="478"/>
          <ac:picMkLst>
            <pc:docMk/>
            <pc:sldMk cId="1293430604" sldId="510"/>
            <ac:picMk id="6" creationId="{74CC9544-6151-6436-1739-CA2FA33FDBEA}"/>
          </ac:picMkLst>
        </pc:picChg>
      </pc:sldChg>
      <pc:sldChg chg="addSp delSp modSp mod ord">
        <pc:chgData name="Nane Kratzke" userId="971be13ff4ee5ef6" providerId="LiveId" clId="{5BBD6916-A84C-FC4D-A4FA-B1A5A0CD68F8}" dt="2023-02-09T15:03:42.683" v="203" actId="20578"/>
        <pc:sldMkLst>
          <pc:docMk/>
          <pc:sldMk cId="1987193708" sldId="513"/>
        </pc:sldMkLst>
        <pc:spChg chg="del">
          <ac:chgData name="Nane Kratzke" userId="971be13ff4ee5ef6" providerId="LiveId" clId="{5BBD6916-A84C-FC4D-A4FA-B1A5A0CD68F8}" dt="2023-02-09T14:47:41.256" v="24" actId="478"/>
          <ac:spMkLst>
            <pc:docMk/>
            <pc:sldMk cId="1987193708" sldId="513"/>
            <ac:spMk id="2" creationId="{9C499ED8-18D1-E942-8557-969449808E76}"/>
          </ac:spMkLst>
        </pc:spChg>
        <pc:spChg chg="add mod">
          <ac:chgData name="Nane Kratzke" userId="971be13ff4ee5ef6" providerId="LiveId" clId="{5BBD6916-A84C-FC4D-A4FA-B1A5A0CD68F8}" dt="2023-02-09T15:01:53.574" v="173" actId="207"/>
          <ac:spMkLst>
            <pc:docMk/>
            <pc:sldMk cId="1987193708" sldId="513"/>
            <ac:spMk id="4" creationId="{770C6643-793A-D43B-C7AA-B4A7F2D62843}"/>
          </ac:spMkLst>
        </pc:spChg>
        <pc:spChg chg="add mod">
          <ac:chgData name="Nane Kratzke" userId="971be13ff4ee5ef6" providerId="LiveId" clId="{5BBD6916-A84C-FC4D-A4FA-B1A5A0CD68F8}" dt="2023-02-09T15:02:15.557" v="202" actId="113"/>
          <ac:spMkLst>
            <pc:docMk/>
            <pc:sldMk cId="1987193708" sldId="513"/>
            <ac:spMk id="6" creationId="{88BB0C81-7C9C-5F31-EDC5-2E2F4A298F26}"/>
          </ac:spMkLst>
        </pc:spChg>
        <pc:spChg chg="add del mod">
          <ac:chgData name="Nane Kratzke" userId="971be13ff4ee5ef6" providerId="LiveId" clId="{5BBD6916-A84C-FC4D-A4FA-B1A5A0CD68F8}" dt="2023-02-09T14:47:45.011" v="25" actId="478"/>
          <ac:spMkLst>
            <pc:docMk/>
            <pc:sldMk cId="1987193708" sldId="513"/>
            <ac:spMk id="10" creationId="{4B71E90C-4B37-11FB-5B06-C32A07BFF5F5}"/>
          </ac:spMkLst>
        </pc:spChg>
        <pc:spChg chg="add mod">
          <ac:chgData name="Nane Kratzke" userId="971be13ff4ee5ef6" providerId="LiveId" clId="{5BBD6916-A84C-FC4D-A4FA-B1A5A0CD68F8}" dt="2023-02-09T14:56:21.365" v="118" actId="20577"/>
          <ac:spMkLst>
            <pc:docMk/>
            <pc:sldMk cId="1987193708" sldId="513"/>
            <ac:spMk id="11" creationId="{0BD20E86-9CF7-34B8-BA73-2AA1BC69C047}"/>
          </ac:spMkLst>
        </pc:spChg>
        <pc:grpChg chg="mod">
          <ac:chgData name="Nane Kratzke" userId="971be13ff4ee5ef6" providerId="LiveId" clId="{5BBD6916-A84C-FC4D-A4FA-B1A5A0CD68F8}" dt="2023-02-09T14:58:23.217" v="132"/>
          <ac:grpSpMkLst>
            <pc:docMk/>
            <pc:sldMk cId="1987193708" sldId="513"/>
            <ac:grpSpMk id="14" creationId="{A37E5293-7944-04CF-630D-9EC93D35982F}"/>
          </ac:grpSpMkLst>
        </pc:grpChg>
        <pc:grpChg chg="mod">
          <ac:chgData name="Nane Kratzke" userId="971be13ff4ee5ef6" providerId="LiveId" clId="{5BBD6916-A84C-FC4D-A4FA-B1A5A0CD68F8}" dt="2023-02-09T14:58:51.993" v="138"/>
          <ac:grpSpMkLst>
            <pc:docMk/>
            <pc:sldMk cId="1987193708" sldId="513"/>
            <ac:grpSpMk id="18" creationId="{66635F49-B7DD-9964-1944-6EF1704D0391}"/>
          </ac:grpSpMkLst>
        </pc:grpChg>
        <pc:grpChg chg="mod">
          <ac:chgData name="Nane Kratzke" userId="971be13ff4ee5ef6" providerId="LiveId" clId="{5BBD6916-A84C-FC4D-A4FA-B1A5A0CD68F8}" dt="2023-02-09T14:58:55.672" v="141"/>
          <ac:grpSpMkLst>
            <pc:docMk/>
            <pc:sldMk cId="1987193708" sldId="513"/>
            <ac:grpSpMk id="21" creationId="{1990D440-3787-5147-E3E2-9CC25C68B6AB}"/>
          </ac:grpSpMkLst>
        </pc:grpChg>
        <pc:picChg chg="del">
          <ac:chgData name="Nane Kratzke" userId="971be13ff4ee5ef6" providerId="LiveId" clId="{5BBD6916-A84C-FC4D-A4FA-B1A5A0CD68F8}" dt="2023-02-09T14:45:38.222" v="16" actId="478"/>
          <ac:picMkLst>
            <pc:docMk/>
            <pc:sldMk cId="1987193708" sldId="513"/>
            <ac:picMk id="8" creationId="{BE660252-3A9C-0A48-BCC3-E5EB4F3CE36A}"/>
          </ac:picMkLst>
        </pc:picChg>
        <pc:picChg chg="add del mod">
          <ac:chgData name="Nane Kratzke" userId="971be13ff4ee5ef6" providerId="LiveId" clId="{5BBD6916-A84C-FC4D-A4FA-B1A5A0CD68F8}" dt="2023-02-09T14:44:16.938" v="12" actId="478"/>
          <ac:picMkLst>
            <pc:docMk/>
            <pc:sldMk cId="1987193708" sldId="513"/>
            <ac:picMk id="1026" creationId="{7A3537B4-0DBF-83B8-BD4B-12997E71DF67}"/>
          </ac:picMkLst>
        </pc:picChg>
        <pc:picChg chg="add del mod">
          <ac:chgData name="Nane Kratzke" userId="971be13ff4ee5ef6" providerId="LiveId" clId="{5BBD6916-A84C-FC4D-A4FA-B1A5A0CD68F8}" dt="2023-02-09T14:53:48.328" v="59" actId="478"/>
          <ac:picMkLst>
            <pc:docMk/>
            <pc:sldMk cId="1987193708" sldId="513"/>
            <ac:picMk id="1028" creationId="{42C5ABE4-1790-6759-F341-9B0DC9042571}"/>
          </ac:picMkLst>
        </pc:picChg>
        <pc:picChg chg="add mod">
          <ac:chgData name="Nane Kratzke" userId="971be13ff4ee5ef6" providerId="LiveId" clId="{5BBD6916-A84C-FC4D-A4FA-B1A5A0CD68F8}" dt="2023-02-09T14:58:07.973" v="127" actId="1076"/>
          <ac:picMkLst>
            <pc:docMk/>
            <pc:sldMk cId="1987193708" sldId="513"/>
            <ac:picMk id="1030" creationId="{EE8CF3C0-B2BC-3F1F-4B9D-0A787F689366}"/>
          </ac:picMkLst>
        </pc:picChg>
        <pc:inkChg chg="add del mod">
          <ac:chgData name="Nane Kratzke" userId="971be13ff4ee5ef6" providerId="LiveId" clId="{5BBD6916-A84C-FC4D-A4FA-B1A5A0CD68F8}" dt="2023-02-09T14:58:41.476" v="133" actId="478"/>
          <ac:inkMkLst>
            <pc:docMk/>
            <pc:sldMk cId="1987193708" sldId="513"/>
            <ac:inkMk id="12" creationId="{B123F8FA-1574-DDCA-F938-A5943CD9A5AD}"/>
          </ac:inkMkLst>
        </pc:inkChg>
        <pc:inkChg chg="add del mod">
          <ac:chgData name="Nane Kratzke" userId="971be13ff4ee5ef6" providerId="LiveId" clId="{5BBD6916-A84C-FC4D-A4FA-B1A5A0CD68F8}" dt="2023-02-09T14:58:23.217" v="132"/>
          <ac:inkMkLst>
            <pc:docMk/>
            <pc:sldMk cId="1987193708" sldId="513"/>
            <ac:inkMk id="13" creationId="{4E9C649B-D14E-098B-C97F-B2999D67E040}"/>
          </ac:inkMkLst>
        </pc:inkChg>
        <pc:inkChg chg="add del">
          <ac:chgData name="Nane Kratzke" userId="971be13ff4ee5ef6" providerId="LiveId" clId="{5BBD6916-A84C-FC4D-A4FA-B1A5A0CD68F8}" dt="2023-02-09T14:58:46.382" v="135" actId="9405"/>
          <ac:inkMkLst>
            <pc:docMk/>
            <pc:sldMk cId="1987193708" sldId="513"/>
            <ac:inkMk id="15" creationId="{B0F330B1-791C-5CAA-2E13-073DC2D4A4F1}"/>
          </ac:inkMkLst>
        </pc:inkChg>
        <pc:inkChg chg="add mod">
          <ac:chgData name="Nane Kratzke" userId="971be13ff4ee5ef6" providerId="LiveId" clId="{5BBD6916-A84C-FC4D-A4FA-B1A5A0CD68F8}" dt="2023-02-09T14:58:51.993" v="138"/>
          <ac:inkMkLst>
            <pc:docMk/>
            <pc:sldMk cId="1987193708" sldId="513"/>
            <ac:inkMk id="16" creationId="{B992337B-BDC4-5FBE-7D5E-924438186537}"/>
          </ac:inkMkLst>
        </pc:inkChg>
        <pc:inkChg chg="add mod">
          <ac:chgData name="Nane Kratzke" userId="971be13ff4ee5ef6" providerId="LiveId" clId="{5BBD6916-A84C-FC4D-A4FA-B1A5A0CD68F8}" dt="2023-02-09T14:58:51.993" v="138"/>
          <ac:inkMkLst>
            <pc:docMk/>
            <pc:sldMk cId="1987193708" sldId="513"/>
            <ac:inkMk id="17" creationId="{A9075590-774D-E3BE-768C-B75FF1C2FA80}"/>
          </ac:inkMkLst>
        </pc:inkChg>
        <pc:inkChg chg="add mod">
          <ac:chgData name="Nane Kratzke" userId="971be13ff4ee5ef6" providerId="LiveId" clId="{5BBD6916-A84C-FC4D-A4FA-B1A5A0CD68F8}" dt="2023-02-09T14:58:55.672" v="141"/>
          <ac:inkMkLst>
            <pc:docMk/>
            <pc:sldMk cId="1987193708" sldId="513"/>
            <ac:inkMk id="19" creationId="{B6F562DC-3385-F609-3869-CEE4F6EFA9B3}"/>
          </ac:inkMkLst>
        </pc:inkChg>
        <pc:inkChg chg="add mod">
          <ac:chgData name="Nane Kratzke" userId="971be13ff4ee5ef6" providerId="LiveId" clId="{5BBD6916-A84C-FC4D-A4FA-B1A5A0CD68F8}" dt="2023-02-09T14:58:55.672" v="141"/>
          <ac:inkMkLst>
            <pc:docMk/>
            <pc:sldMk cId="1987193708" sldId="513"/>
            <ac:inkMk id="20" creationId="{C5FFA420-EF6F-5EDF-E804-901FE8B9D523}"/>
          </ac:inkMkLst>
        </pc:inkChg>
      </pc:sldChg>
      <pc:sldChg chg="modSp mod">
        <pc:chgData name="Nane Kratzke" userId="971be13ff4ee5ef6" providerId="LiveId" clId="{5BBD6916-A84C-FC4D-A4FA-B1A5A0CD68F8}" dt="2023-02-09T15:06:40.761" v="289" actId="14100"/>
        <pc:sldMkLst>
          <pc:docMk/>
          <pc:sldMk cId="3437111870" sldId="514"/>
        </pc:sldMkLst>
        <pc:spChg chg="mod">
          <ac:chgData name="Nane Kratzke" userId="971be13ff4ee5ef6" providerId="LiveId" clId="{5BBD6916-A84C-FC4D-A4FA-B1A5A0CD68F8}" dt="2023-02-09T15:06:40.761" v="289" actId="14100"/>
          <ac:spMkLst>
            <pc:docMk/>
            <pc:sldMk cId="3437111870" sldId="514"/>
            <ac:spMk id="6" creationId="{25093315-0E46-5443-B630-030F7875BEB8}"/>
          </ac:spMkLst>
        </pc:spChg>
      </pc:sldChg>
      <pc:sldChg chg="modSp mod">
        <pc:chgData name="Nane Kratzke" userId="971be13ff4ee5ef6" providerId="LiveId" clId="{5BBD6916-A84C-FC4D-A4FA-B1A5A0CD68F8}" dt="2023-02-09T15:14:21.235" v="550" actId="20577"/>
        <pc:sldMkLst>
          <pc:docMk/>
          <pc:sldMk cId="3725158945" sldId="515"/>
        </pc:sldMkLst>
        <pc:spChg chg="mod">
          <ac:chgData name="Nane Kratzke" userId="971be13ff4ee5ef6" providerId="LiveId" clId="{5BBD6916-A84C-FC4D-A4FA-B1A5A0CD68F8}" dt="2023-02-09T15:14:21.235" v="550" actId="20577"/>
          <ac:spMkLst>
            <pc:docMk/>
            <pc:sldMk cId="3725158945" sldId="515"/>
            <ac:spMk id="6" creationId="{25093315-0E46-5443-B630-030F7875BEB8}"/>
          </ac:spMkLst>
        </pc:spChg>
        <pc:spChg chg="mod">
          <ac:chgData name="Nane Kratzke" userId="971be13ff4ee5ef6" providerId="LiveId" clId="{5BBD6916-A84C-FC4D-A4FA-B1A5A0CD68F8}" dt="2023-02-09T15:13:25.804" v="548" actId="14100"/>
          <ac:spMkLst>
            <pc:docMk/>
            <pc:sldMk cId="3725158945" sldId="515"/>
            <ac:spMk id="11" creationId="{E377589E-A792-4744-910E-C0D0078CB745}"/>
          </ac:spMkLst>
        </pc:spChg>
      </pc:sldChg>
      <pc:sldChg chg="modSp mod">
        <pc:chgData name="Nane Kratzke" userId="971be13ff4ee5ef6" providerId="LiveId" clId="{5BBD6916-A84C-FC4D-A4FA-B1A5A0CD68F8}" dt="2023-02-09T15:15:06.945" v="603" actId="6549"/>
        <pc:sldMkLst>
          <pc:docMk/>
          <pc:sldMk cId="3479599477" sldId="516"/>
        </pc:sldMkLst>
        <pc:spChg chg="mod">
          <ac:chgData name="Nane Kratzke" userId="971be13ff4ee5ef6" providerId="LiveId" clId="{5BBD6916-A84C-FC4D-A4FA-B1A5A0CD68F8}" dt="2023-02-09T15:15:06.945" v="603" actId="6549"/>
          <ac:spMkLst>
            <pc:docMk/>
            <pc:sldMk cId="3479599477" sldId="516"/>
            <ac:spMk id="10" creationId="{64669592-C4EE-DB4B-A88C-C6A79EE0FE69}"/>
          </ac:spMkLst>
        </pc:spChg>
      </pc:sldChg>
      <pc:sldChg chg="modSp mod">
        <pc:chgData name="Nane Kratzke" userId="971be13ff4ee5ef6" providerId="LiveId" clId="{5BBD6916-A84C-FC4D-A4FA-B1A5A0CD68F8}" dt="2023-02-09T15:19:58.540" v="713" actId="20577"/>
        <pc:sldMkLst>
          <pc:docMk/>
          <pc:sldMk cId="1933642418" sldId="517"/>
        </pc:sldMkLst>
        <pc:spChg chg="mod">
          <ac:chgData name="Nane Kratzke" userId="971be13ff4ee5ef6" providerId="LiveId" clId="{5BBD6916-A84C-FC4D-A4FA-B1A5A0CD68F8}" dt="2023-02-09T15:19:58.540" v="713" actId="20577"/>
          <ac:spMkLst>
            <pc:docMk/>
            <pc:sldMk cId="1933642418" sldId="517"/>
            <ac:spMk id="4" creationId="{B8609855-D970-1743-9A32-24A8B6192902}"/>
          </ac:spMkLst>
        </pc:spChg>
        <pc:spChg chg="mod">
          <ac:chgData name="Nane Kratzke" userId="971be13ff4ee5ef6" providerId="LiveId" clId="{5BBD6916-A84C-FC4D-A4FA-B1A5A0CD68F8}" dt="2023-02-09T15:15:18.780" v="605" actId="20577"/>
          <ac:spMkLst>
            <pc:docMk/>
            <pc:sldMk cId="1933642418" sldId="517"/>
            <ac:spMk id="10" creationId="{64669592-C4EE-DB4B-A88C-C6A79EE0FE69}"/>
          </ac:spMkLst>
        </pc:spChg>
      </pc:sldChg>
      <pc:sldChg chg="modSp mod">
        <pc:chgData name="Nane Kratzke" userId="971be13ff4ee5ef6" providerId="LiveId" clId="{5BBD6916-A84C-FC4D-A4FA-B1A5A0CD68F8}" dt="2023-02-09T15:27:10.261" v="954" actId="20577"/>
        <pc:sldMkLst>
          <pc:docMk/>
          <pc:sldMk cId="4237208650" sldId="518"/>
        </pc:sldMkLst>
        <pc:spChg chg="mod">
          <ac:chgData name="Nane Kratzke" userId="971be13ff4ee5ef6" providerId="LiveId" clId="{5BBD6916-A84C-FC4D-A4FA-B1A5A0CD68F8}" dt="2023-02-09T15:27:10.261" v="954" actId="20577"/>
          <ac:spMkLst>
            <pc:docMk/>
            <pc:sldMk cId="4237208650" sldId="518"/>
            <ac:spMk id="5" creationId="{D6D3D317-1152-2742-9BE1-4ED9CE042C2D}"/>
          </ac:spMkLst>
        </pc:spChg>
        <pc:spChg chg="mod">
          <ac:chgData name="Nane Kratzke" userId="971be13ff4ee5ef6" providerId="LiveId" clId="{5BBD6916-A84C-FC4D-A4FA-B1A5A0CD68F8}" dt="2023-02-09T15:22:07.052" v="755" actId="20577"/>
          <ac:spMkLst>
            <pc:docMk/>
            <pc:sldMk cId="4237208650" sldId="518"/>
            <ac:spMk id="10" creationId="{64669592-C4EE-DB4B-A88C-C6A79EE0FE69}"/>
          </ac:spMkLst>
        </pc:spChg>
      </pc:sldChg>
      <pc:sldChg chg="modSp mod">
        <pc:chgData name="Nane Kratzke" userId="971be13ff4ee5ef6" providerId="LiveId" clId="{5BBD6916-A84C-FC4D-A4FA-B1A5A0CD68F8}" dt="2023-02-09T15:33:08.424" v="1125" actId="6549"/>
        <pc:sldMkLst>
          <pc:docMk/>
          <pc:sldMk cId="361682792" sldId="519"/>
        </pc:sldMkLst>
        <pc:spChg chg="mod">
          <ac:chgData name="Nane Kratzke" userId="971be13ff4ee5ef6" providerId="LiveId" clId="{5BBD6916-A84C-FC4D-A4FA-B1A5A0CD68F8}" dt="2023-02-09T15:32:55.949" v="1080" actId="14100"/>
          <ac:spMkLst>
            <pc:docMk/>
            <pc:sldMk cId="361682792" sldId="519"/>
            <ac:spMk id="5" creationId="{D6D3D317-1152-2742-9BE1-4ED9CE042C2D}"/>
          </ac:spMkLst>
        </pc:spChg>
        <pc:spChg chg="mod">
          <ac:chgData name="Nane Kratzke" userId="971be13ff4ee5ef6" providerId="LiveId" clId="{5BBD6916-A84C-FC4D-A4FA-B1A5A0CD68F8}" dt="2023-02-09T15:33:08.424" v="1125" actId="6549"/>
          <ac:spMkLst>
            <pc:docMk/>
            <pc:sldMk cId="361682792" sldId="519"/>
            <ac:spMk id="10" creationId="{64669592-C4EE-DB4B-A88C-C6A79EE0FE69}"/>
          </ac:spMkLst>
        </pc:spChg>
      </pc:sldChg>
      <pc:sldChg chg="modSp mod">
        <pc:chgData name="Nane Kratzke" userId="971be13ff4ee5ef6" providerId="LiveId" clId="{5BBD6916-A84C-FC4D-A4FA-B1A5A0CD68F8}" dt="2023-02-09T15:42:28.237" v="1253" actId="20577"/>
        <pc:sldMkLst>
          <pc:docMk/>
          <pc:sldMk cId="817301497" sldId="521"/>
        </pc:sldMkLst>
        <pc:spChg chg="mod">
          <ac:chgData name="Nane Kratzke" userId="971be13ff4ee5ef6" providerId="LiveId" clId="{5BBD6916-A84C-FC4D-A4FA-B1A5A0CD68F8}" dt="2023-02-09T15:42:28.237" v="1253" actId="20577"/>
          <ac:spMkLst>
            <pc:docMk/>
            <pc:sldMk cId="817301497" sldId="521"/>
            <ac:spMk id="5" creationId="{D6D3D317-1152-2742-9BE1-4ED9CE042C2D}"/>
          </ac:spMkLst>
        </pc:spChg>
        <pc:spChg chg="mod">
          <ac:chgData name="Nane Kratzke" userId="971be13ff4ee5ef6" providerId="LiveId" clId="{5BBD6916-A84C-FC4D-A4FA-B1A5A0CD68F8}" dt="2023-02-09T15:35:49.784" v="1128" actId="20577"/>
          <ac:spMkLst>
            <pc:docMk/>
            <pc:sldMk cId="817301497" sldId="521"/>
            <ac:spMk id="10" creationId="{64669592-C4EE-DB4B-A88C-C6A79EE0FE69}"/>
          </ac:spMkLst>
        </pc:spChg>
      </pc:sldChg>
      <pc:sldChg chg="modSp mod">
        <pc:chgData name="Nane Kratzke" userId="971be13ff4ee5ef6" providerId="LiveId" clId="{5BBD6916-A84C-FC4D-A4FA-B1A5A0CD68F8}" dt="2023-02-09T15:58:28.172" v="1532" actId="20577"/>
        <pc:sldMkLst>
          <pc:docMk/>
          <pc:sldMk cId="2194799796" sldId="522"/>
        </pc:sldMkLst>
        <pc:spChg chg="mod">
          <ac:chgData name="Nane Kratzke" userId="971be13ff4ee5ef6" providerId="LiveId" clId="{5BBD6916-A84C-FC4D-A4FA-B1A5A0CD68F8}" dt="2023-02-09T15:58:28.172" v="1532" actId="20577"/>
          <ac:spMkLst>
            <pc:docMk/>
            <pc:sldMk cId="2194799796" sldId="522"/>
            <ac:spMk id="5" creationId="{D6D3D317-1152-2742-9BE1-4ED9CE042C2D}"/>
          </ac:spMkLst>
        </pc:spChg>
        <pc:spChg chg="mod">
          <ac:chgData name="Nane Kratzke" userId="971be13ff4ee5ef6" providerId="LiveId" clId="{5BBD6916-A84C-FC4D-A4FA-B1A5A0CD68F8}" dt="2023-02-09T15:46:23.844" v="1296" actId="20577"/>
          <ac:spMkLst>
            <pc:docMk/>
            <pc:sldMk cId="2194799796" sldId="522"/>
            <ac:spMk id="10" creationId="{64669592-C4EE-DB4B-A88C-C6A79EE0FE69}"/>
          </ac:spMkLst>
        </pc:spChg>
      </pc:sldChg>
      <pc:sldChg chg="modSp mod">
        <pc:chgData name="Nane Kratzke" userId="971be13ff4ee5ef6" providerId="LiveId" clId="{5BBD6916-A84C-FC4D-A4FA-B1A5A0CD68F8}" dt="2023-02-09T16:02:46.469" v="1727" actId="20577"/>
        <pc:sldMkLst>
          <pc:docMk/>
          <pc:sldMk cId="2258932206" sldId="523"/>
        </pc:sldMkLst>
        <pc:spChg chg="mod">
          <ac:chgData name="Nane Kratzke" userId="971be13ff4ee5ef6" providerId="LiveId" clId="{5BBD6916-A84C-FC4D-A4FA-B1A5A0CD68F8}" dt="2023-02-09T16:02:46.469" v="1727" actId="20577"/>
          <ac:spMkLst>
            <pc:docMk/>
            <pc:sldMk cId="2258932206" sldId="523"/>
            <ac:spMk id="5" creationId="{D6D3D317-1152-2742-9BE1-4ED9CE042C2D}"/>
          </ac:spMkLst>
        </pc:spChg>
      </pc:sldChg>
      <pc:sldChg chg="modSp mod">
        <pc:chgData name="Nane Kratzke" userId="971be13ff4ee5ef6" providerId="LiveId" clId="{5BBD6916-A84C-FC4D-A4FA-B1A5A0CD68F8}" dt="2023-02-09T16:13:13.092" v="1945" actId="113"/>
        <pc:sldMkLst>
          <pc:docMk/>
          <pc:sldMk cId="4217778932" sldId="524"/>
        </pc:sldMkLst>
        <pc:spChg chg="mod">
          <ac:chgData name="Nane Kratzke" userId="971be13ff4ee5ef6" providerId="LiveId" clId="{5BBD6916-A84C-FC4D-A4FA-B1A5A0CD68F8}" dt="2023-02-09T16:13:13.092" v="1945" actId="113"/>
          <ac:spMkLst>
            <pc:docMk/>
            <pc:sldMk cId="4217778932" sldId="524"/>
            <ac:spMk id="5" creationId="{D6D3D317-1152-2742-9BE1-4ED9CE042C2D}"/>
          </ac:spMkLst>
        </pc:spChg>
        <pc:spChg chg="mod">
          <ac:chgData name="Nane Kratzke" userId="971be13ff4ee5ef6" providerId="LiveId" clId="{5BBD6916-A84C-FC4D-A4FA-B1A5A0CD68F8}" dt="2023-02-09T16:03:42.641" v="1746" actId="6549"/>
          <ac:spMkLst>
            <pc:docMk/>
            <pc:sldMk cId="4217778932" sldId="524"/>
            <ac:spMk id="10" creationId="{64669592-C4EE-DB4B-A88C-C6A79EE0FE69}"/>
          </ac:spMkLst>
        </pc:spChg>
        <pc:picChg chg="mod">
          <ac:chgData name="Nane Kratzke" userId="971be13ff4ee5ef6" providerId="LiveId" clId="{5BBD6916-A84C-FC4D-A4FA-B1A5A0CD68F8}" dt="2023-02-09T16:09:24.827" v="1892" actId="29295"/>
          <ac:picMkLst>
            <pc:docMk/>
            <pc:sldMk cId="4217778932" sldId="524"/>
            <ac:picMk id="4" creationId="{1D4DC95E-0758-B144-85EC-F3F3CDED2516}"/>
          </ac:picMkLst>
        </pc:picChg>
      </pc:sldChg>
      <pc:sldChg chg="modSp mod">
        <pc:chgData name="Nane Kratzke" userId="971be13ff4ee5ef6" providerId="LiveId" clId="{5BBD6916-A84C-FC4D-A4FA-B1A5A0CD68F8}" dt="2023-02-09T16:16:57.880" v="1975" actId="20577"/>
        <pc:sldMkLst>
          <pc:docMk/>
          <pc:sldMk cId="3733363034" sldId="525"/>
        </pc:sldMkLst>
        <pc:spChg chg="mod">
          <ac:chgData name="Nane Kratzke" userId="971be13ff4ee5ef6" providerId="LiveId" clId="{5BBD6916-A84C-FC4D-A4FA-B1A5A0CD68F8}" dt="2023-02-09T16:16:57.880" v="1975" actId="20577"/>
          <ac:spMkLst>
            <pc:docMk/>
            <pc:sldMk cId="3733363034" sldId="525"/>
            <ac:spMk id="10" creationId="{64669592-C4EE-DB4B-A88C-C6A79EE0FE69}"/>
          </ac:spMkLst>
        </pc:spChg>
      </pc:sldChg>
      <pc:sldChg chg="modSp mod">
        <pc:chgData name="Nane Kratzke" userId="971be13ff4ee5ef6" providerId="LiveId" clId="{5BBD6916-A84C-FC4D-A4FA-B1A5A0CD68F8}" dt="2023-02-09T16:17:43.136" v="1977" actId="20577"/>
        <pc:sldMkLst>
          <pc:docMk/>
          <pc:sldMk cId="123571905" sldId="589"/>
        </pc:sldMkLst>
        <pc:spChg chg="mod">
          <ac:chgData name="Nane Kratzke" userId="971be13ff4ee5ef6" providerId="LiveId" clId="{5BBD6916-A84C-FC4D-A4FA-B1A5A0CD68F8}" dt="2023-02-09T16:17:43.136" v="1977" actId="20577"/>
          <ac:spMkLst>
            <pc:docMk/>
            <pc:sldMk cId="123571905" sldId="589"/>
            <ac:spMk id="8" creationId="{0C508602-457E-2C4E-A9AC-85A3D0BD58E5}"/>
          </ac:spMkLst>
        </pc:spChg>
      </pc:sldChg>
    </pc:docChg>
  </pc:docChgLst>
  <pc:docChgLst>
    <pc:chgData name="Nane Kratzke" userId="971be13ff4ee5ef6" providerId="LiveId" clId="{67A30EEF-24E7-BC42-AA99-B32409D3960D}"/>
    <pc:docChg chg="undo custSel modSld">
      <pc:chgData name="Nane Kratzke" userId="971be13ff4ee5ef6" providerId="LiveId" clId="{67A30EEF-24E7-BC42-AA99-B32409D3960D}" dt="2022-05-11T13:30:32.473" v="141"/>
      <pc:docMkLst>
        <pc:docMk/>
      </pc:docMkLst>
      <pc:sldChg chg="addSp delSp modSp mod">
        <pc:chgData name="Nane Kratzke" userId="971be13ff4ee5ef6" providerId="LiveId" clId="{67A30EEF-24E7-BC42-AA99-B32409D3960D}" dt="2022-04-01T08:31:56.670" v="32" actId="14100"/>
        <pc:sldMkLst>
          <pc:docMk/>
          <pc:sldMk cId="1445546795" sldId="550"/>
        </pc:sldMkLst>
        <pc:spChg chg="mod">
          <ac:chgData name="Nane Kratzke" userId="971be13ff4ee5ef6" providerId="LiveId" clId="{67A30EEF-24E7-BC42-AA99-B32409D3960D}" dt="2022-04-01T08:31:56.670" v="32" actId="14100"/>
          <ac:spMkLst>
            <pc:docMk/>
            <pc:sldMk cId="1445546795" sldId="550"/>
            <ac:spMk id="6" creationId="{B35B3AE9-8A0F-7A4C-A369-E71CD19E8603}"/>
          </ac:spMkLst>
        </pc:spChg>
        <pc:picChg chg="add mod">
          <ac:chgData name="Nane Kratzke" userId="971be13ff4ee5ef6" providerId="LiveId" clId="{67A30EEF-24E7-BC42-AA99-B32409D3960D}" dt="2022-04-01T08:31:51.531" v="31" actId="14861"/>
          <ac:picMkLst>
            <pc:docMk/>
            <pc:sldMk cId="1445546795" sldId="550"/>
            <ac:picMk id="7" creationId="{7515D69E-DFC3-344F-B4D3-A09C1265971B}"/>
          </ac:picMkLst>
        </pc:picChg>
        <pc:picChg chg="del">
          <ac:chgData name="Nane Kratzke" userId="971be13ff4ee5ef6" providerId="LiveId" clId="{67A30EEF-24E7-BC42-AA99-B32409D3960D}" dt="2022-04-01T08:29:23.797" v="0" actId="478"/>
          <ac:picMkLst>
            <pc:docMk/>
            <pc:sldMk cId="1445546795" sldId="550"/>
            <ac:picMk id="2050" creationId="{6B4CA108-BA1D-AF4A-A69E-73E407531125}"/>
          </ac:picMkLst>
        </pc:picChg>
      </pc:sldChg>
      <pc:sldChg chg="addSp delSp modSp mod">
        <pc:chgData name="Nane Kratzke" userId="971be13ff4ee5ef6" providerId="LiveId" clId="{67A30EEF-24E7-BC42-AA99-B32409D3960D}" dt="2022-04-01T08:32:37.448" v="40" actId="1076"/>
        <pc:sldMkLst>
          <pc:docMk/>
          <pc:sldMk cId="1850815735" sldId="551"/>
        </pc:sldMkLst>
        <pc:spChg chg="mod">
          <ac:chgData name="Nane Kratzke" userId="971be13ff4ee5ef6" providerId="LiveId" clId="{67A30EEF-24E7-BC42-AA99-B32409D3960D}" dt="2022-04-01T08:32:35.259" v="39" actId="14100"/>
          <ac:spMkLst>
            <pc:docMk/>
            <pc:sldMk cId="1850815735" sldId="551"/>
            <ac:spMk id="6" creationId="{B35B3AE9-8A0F-7A4C-A369-E71CD19E8603}"/>
          </ac:spMkLst>
        </pc:spChg>
        <pc:picChg chg="add mod">
          <ac:chgData name="Nane Kratzke" userId="971be13ff4ee5ef6" providerId="LiveId" clId="{67A30EEF-24E7-BC42-AA99-B32409D3960D}" dt="2022-04-01T08:32:37.448" v="40" actId="1076"/>
          <ac:picMkLst>
            <pc:docMk/>
            <pc:sldMk cId="1850815735" sldId="551"/>
            <ac:picMk id="7" creationId="{3F9FB49B-F327-BD47-AFFC-EFB415D25DFB}"/>
          </ac:picMkLst>
        </pc:picChg>
        <pc:picChg chg="del">
          <ac:chgData name="Nane Kratzke" userId="971be13ff4ee5ef6" providerId="LiveId" clId="{67A30EEF-24E7-BC42-AA99-B32409D3960D}" dt="2022-04-01T08:32:12.866" v="33" actId="478"/>
          <ac:picMkLst>
            <pc:docMk/>
            <pc:sldMk cId="1850815735" sldId="551"/>
            <ac:picMk id="3074" creationId="{22408854-38E0-DA4B-A4CE-09A310CAB7E7}"/>
          </ac:picMkLst>
        </pc:picChg>
      </pc:sldChg>
      <pc:sldChg chg="addSp delSp modSp mod">
        <pc:chgData name="Nane Kratzke" userId="971be13ff4ee5ef6" providerId="LiveId" clId="{67A30EEF-24E7-BC42-AA99-B32409D3960D}" dt="2022-04-01T08:33:49.743" v="49" actId="1076"/>
        <pc:sldMkLst>
          <pc:docMk/>
          <pc:sldMk cId="3951742086" sldId="554"/>
        </pc:sldMkLst>
        <pc:spChg chg="mod">
          <ac:chgData name="Nane Kratzke" userId="971be13ff4ee5ef6" providerId="LiveId" clId="{67A30EEF-24E7-BC42-AA99-B32409D3960D}" dt="2022-04-01T08:33:42.080" v="46" actId="1076"/>
          <ac:spMkLst>
            <pc:docMk/>
            <pc:sldMk cId="3951742086" sldId="554"/>
            <ac:spMk id="24" creationId="{DB9A78C6-42BA-CC40-A20F-ACADFC18BE98}"/>
          </ac:spMkLst>
        </pc:spChg>
        <pc:picChg chg="add mod">
          <ac:chgData name="Nane Kratzke" userId="971be13ff4ee5ef6" providerId="LiveId" clId="{67A30EEF-24E7-BC42-AA99-B32409D3960D}" dt="2022-04-01T08:33:49.743" v="49" actId="1076"/>
          <ac:picMkLst>
            <pc:docMk/>
            <pc:sldMk cId="3951742086" sldId="554"/>
            <ac:picMk id="5" creationId="{BA3C3078-FE11-E44A-B09C-9E30F712B60C}"/>
          </ac:picMkLst>
        </pc:picChg>
        <pc:picChg chg="del">
          <ac:chgData name="Nane Kratzke" userId="971be13ff4ee5ef6" providerId="LiveId" clId="{67A30EEF-24E7-BC42-AA99-B32409D3960D}" dt="2022-04-01T08:33:17.992" v="41" actId="478"/>
          <ac:picMkLst>
            <pc:docMk/>
            <pc:sldMk cId="3951742086" sldId="554"/>
            <ac:picMk id="6167" creationId="{EC797CD0-B63D-434A-A8AC-A1DCDD970F75}"/>
          </ac:picMkLst>
        </pc:picChg>
      </pc:sldChg>
      <pc:sldChg chg="addSp delSp modSp mod">
        <pc:chgData name="Nane Kratzke" userId="971be13ff4ee5ef6" providerId="LiveId" clId="{67A30EEF-24E7-BC42-AA99-B32409D3960D}" dt="2022-04-01T08:55:48.433" v="132" actId="1076"/>
        <pc:sldMkLst>
          <pc:docMk/>
          <pc:sldMk cId="3188167452" sldId="556"/>
        </pc:sldMkLst>
        <pc:picChg chg="del">
          <ac:chgData name="Nane Kratzke" userId="971be13ff4ee5ef6" providerId="LiveId" clId="{67A30EEF-24E7-BC42-AA99-B32409D3960D}" dt="2022-04-01T08:55:27.305" v="127" actId="478"/>
          <ac:picMkLst>
            <pc:docMk/>
            <pc:sldMk cId="3188167452" sldId="556"/>
            <ac:picMk id="5" creationId="{83F5110F-511A-854E-A57C-78F0E05B487F}"/>
          </ac:picMkLst>
        </pc:picChg>
        <pc:picChg chg="add mod">
          <ac:chgData name="Nane Kratzke" userId="971be13ff4ee5ef6" providerId="LiveId" clId="{67A30EEF-24E7-BC42-AA99-B32409D3960D}" dt="2022-04-01T08:55:48.433" v="132" actId="1076"/>
          <ac:picMkLst>
            <pc:docMk/>
            <pc:sldMk cId="3188167452" sldId="556"/>
            <ac:picMk id="7" creationId="{7C37E0C3-A7BF-244F-9D76-F5FD93EED2D1}"/>
          </ac:picMkLst>
        </pc:picChg>
      </pc:sldChg>
      <pc:sldChg chg="addSp delSp modSp mod">
        <pc:chgData name="Nane Kratzke" userId="971be13ff4ee5ef6" providerId="LiveId" clId="{67A30EEF-24E7-BC42-AA99-B32409D3960D}" dt="2022-04-01T08:40:57.097" v="80" actId="166"/>
        <pc:sldMkLst>
          <pc:docMk/>
          <pc:sldMk cId="879725003" sldId="557"/>
        </pc:sldMkLst>
        <pc:spChg chg="mod">
          <ac:chgData name="Nane Kratzke" userId="971be13ff4ee5ef6" providerId="LiveId" clId="{67A30EEF-24E7-BC42-AA99-B32409D3960D}" dt="2022-04-01T08:40:57.097" v="80" actId="166"/>
          <ac:spMkLst>
            <pc:docMk/>
            <pc:sldMk cId="879725003" sldId="557"/>
            <ac:spMk id="4" creationId="{04FE019A-893B-B24C-AFB9-7F61A111F331}"/>
          </ac:spMkLst>
        </pc:spChg>
        <pc:picChg chg="add mod modCrop">
          <ac:chgData name="Nane Kratzke" userId="971be13ff4ee5ef6" providerId="LiveId" clId="{67A30EEF-24E7-BC42-AA99-B32409D3960D}" dt="2022-04-01T08:40:52.096" v="79" actId="14861"/>
          <ac:picMkLst>
            <pc:docMk/>
            <pc:sldMk cId="879725003" sldId="557"/>
            <ac:picMk id="6" creationId="{C32AB87D-B1DE-C549-A468-CB9396913DC0}"/>
          </ac:picMkLst>
        </pc:picChg>
        <pc:picChg chg="add del">
          <ac:chgData name="Nane Kratzke" userId="971be13ff4ee5ef6" providerId="LiveId" clId="{67A30EEF-24E7-BC42-AA99-B32409D3960D}" dt="2022-04-01T08:40:12.327" v="74" actId="478"/>
          <ac:picMkLst>
            <pc:docMk/>
            <pc:sldMk cId="879725003" sldId="557"/>
            <ac:picMk id="9220" creationId="{9D960DC6-96A9-7D42-AC47-A35FA3EF15C4}"/>
          </ac:picMkLst>
        </pc:picChg>
      </pc:sldChg>
      <pc:sldChg chg="addSp delSp modSp mod">
        <pc:chgData name="Nane Kratzke" userId="971be13ff4ee5ef6" providerId="LiveId" clId="{67A30EEF-24E7-BC42-AA99-B32409D3960D}" dt="2022-04-01T08:39:52.614" v="72" actId="166"/>
        <pc:sldMkLst>
          <pc:docMk/>
          <pc:sldMk cId="3605680972" sldId="558"/>
        </pc:sldMkLst>
        <pc:spChg chg="mod">
          <ac:chgData name="Nane Kratzke" userId="971be13ff4ee5ef6" providerId="LiveId" clId="{67A30EEF-24E7-BC42-AA99-B32409D3960D}" dt="2022-04-01T08:39:52.614" v="72" actId="166"/>
          <ac:spMkLst>
            <pc:docMk/>
            <pc:sldMk cId="3605680972" sldId="558"/>
            <ac:spMk id="4" creationId="{04FE019A-893B-B24C-AFB9-7F61A111F331}"/>
          </ac:spMkLst>
        </pc:spChg>
        <pc:picChg chg="add mod modCrop">
          <ac:chgData name="Nane Kratzke" userId="971be13ff4ee5ef6" providerId="LiveId" clId="{67A30EEF-24E7-BC42-AA99-B32409D3960D}" dt="2022-04-01T08:39:47.632" v="71" actId="14861"/>
          <ac:picMkLst>
            <pc:docMk/>
            <pc:sldMk cId="3605680972" sldId="558"/>
            <ac:picMk id="8" creationId="{C41C2190-9349-794C-A4AE-348FD695B711}"/>
          </ac:picMkLst>
        </pc:picChg>
        <pc:picChg chg="del">
          <ac:chgData name="Nane Kratzke" userId="971be13ff4ee5ef6" providerId="LiveId" clId="{67A30EEF-24E7-BC42-AA99-B32409D3960D}" dt="2022-04-01T08:38:51.561" v="65" actId="478"/>
          <ac:picMkLst>
            <pc:docMk/>
            <pc:sldMk cId="3605680972" sldId="558"/>
            <ac:picMk id="9220" creationId="{9D960DC6-96A9-7D42-AC47-A35FA3EF15C4}"/>
          </ac:picMkLst>
        </pc:picChg>
      </pc:sldChg>
      <pc:sldChg chg="addSp delSp modSp mod">
        <pc:chgData name="Nane Kratzke" userId="971be13ff4ee5ef6" providerId="LiveId" clId="{67A30EEF-24E7-BC42-AA99-B32409D3960D}" dt="2022-04-01T08:35:52.998" v="53" actId="14861"/>
        <pc:sldMkLst>
          <pc:docMk/>
          <pc:sldMk cId="2340717947" sldId="559"/>
        </pc:sldMkLst>
        <pc:picChg chg="add mod">
          <ac:chgData name="Nane Kratzke" userId="971be13ff4ee5ef6" providerId="LiveId" clId="{67A30EEF-24E7-BC42-AA99-B32409D3960D}" dt="2022-04-01T08:35:52.998" v="53" actId="14861"/>
          <ac:picMkLst>
            <pc:docMk/>
            <pc:sldMk cId="2340717947" sldId="559"/>
            <ac:picMk id="5" creationId="{CF34DE3D-16A5-2D4D-AD87-ABC70B1B41F7}"/>
          </ac:picMkLst>
        </pc:picChg>
        <pc:picChg chg="del">
          <ac:chgData name="Nane Kratzke" userId="971be13ff4ee5ef6" providerId="LiveId" clId="{67A30EEF-24E7-BC42-AA99-B32409D3960D}" dt="2022-04-01T08:35:44.448" v="50" actId="478"/>
          <ac:picMkLst>
            <pc:docMk/>
            <pc:sldMk cId="2340717947" sldId="559"/>
            <ac:picMk id="1026" creationId="{2590DA62-DF71-5B49-BA1C-426D5DEDFE8A}"/>
          </ac:picMkLst>
        </pc:picChg>
      </pc:sldChg>
      <pc:sldChg chg="addSp delSp modSp mod">
        <pc:chgData name="Nane Kratzke" userId="971be13ff4ee5ef6" providerId="LiveId" clId="{67A30EEF-24E7-BC42-AA99-B32409D3960D}" dt="2022-05-11T13:30:32.473" v="141"/>
        <pc:sldMkLst>
          <pc:docMk/>
          <pc:sldMk cId="1905923310" sldId="560"/>
        </pc:sldMkLst>
        <pc:spChg chg="add del mod">
          <ac:chgData name="Nane Kratzke" userId="971be13ff4ee5ef6" providerId="LiveId" clId="{67A30EEF-24E7-BC42-AA99-B32409D3960D}" dt="2022-05-11T13:30:32.473" v="141"/>
          <ac:spMkLst>
            <pc:docMk/>
            <pc:sldMk cId="1905923310" sldId="560"/>
            <ac:spMk id="4" creationId="{C0F8AC49-48ED-F25C-81FF-9E658EFB19A9}"/>
          </ac:spMkLst>
        </pc:spChg>
        <pc:picChg chg="del">
          <ac:chgData name="Nane Kratzke" userId="971be13ff4ee5ef6" providerId="LiveId" clId="{67A30EEF-24E7-BC42-AA99-B32409D3960D}" dt="2022-04-01T08:41:39.916" v="81" actId="478"/>
          <ac:picMkLst>
            <pc:docMk/>
            <pc:sldMk cId="1905923310" sldId="560"/>
            <ac:picMk id="4" creationId="{8CA8E55B-70C2-BD47-8EE1-D6E1DEFA3DFE}"/>
          </ac:picMkLst>
        </pc:picChg>
        <pc:picChg chg="add mod modCrop">
          <ac:chgData name="Nane Kratzke" userId="971be13ff4ee5ef6" providerId="LiveId" clId="{67A30EEF-24E7-BC42-AA99-B32409D3960D}" dt="2022-04-01T08:42:41.583" v="87" actId="14861"/>
          <ac:picMkLst>
            <pc:docMk/>
            <pc:sldMk cId="1905923310" sldId="560"/>
            <ac:picMk id="6" creationId="{2EC3C8CB-CD79-B540-94A3-90CE5C5990A6}"/>
          </ac:picMkLst>
        </pc:picChg>
      </pc:sldChg>
      <pc:sldChg chg="addSp delSp modSp mod">
        <pc:chgData name="Nane Kratzke" userId="971be13ff4ee5ef6" providerId="LiveId" clId="{67A30EEF-24E7-BC42-AA99-B32409D3960D}" dt="2022-04-01T08:43:34.233" v="99" actId="1076"/>
        <pc:sldMkLst>
          <pc:docMk/>
          <pc:sldMk cId="3713241106" sldId="561"/>
        </pc:sldMkLst>
        <pc:spChg chg="mod">
          <ac:chgData name="Nane Kratzke" userId="971be13ff4ee5ef6" providerId="LiveId" clId="{67A30EEF-24E7-BC42-AA99-B32409D3960D}" dt="2022-04-01T08:43:34.233" v="99" actId="1076"/>
          <ac:spMkLst>
            <pc:docMk/>
            <pc:sldMk cId="3713241106" sldId="561"/>
            <ac:spMk id="4" creationId="{EFD408A1-F15E-6C48-ABE6-021A61634556}"/>
          </ac:spMkLst>
        </pc:spChg>
        <pc:picChg chg="add mod modCrop">
          <ac:chgData name="Nane Kratzke" userId="971be13ff4ee5ef6" providerId="LiveId" clId="{67A30EEF-24E7-BC42-AA99-B32409D3960D}" dt="2022-04-01T08:43:34.233" v="99" actId="1076"/>
          <ac:picMkLst>
            <pc:docMk/>
            <pc:sldMk cId="3713241106" sldId="561"/>
            <ac:picMk id="9" creationId="{33F6F1D9-2CBF-C445-82EF-E03139384E0E}"/>
          </ac:picMkLst>
        </pc:picChg>
        <pc:picChg chg="del">
          <ac:chgData name="Nane Kratzke" userId="971be13ff4ee5ef6" providerId="LiveId" clId="{67A30EEF-24E7-BC42-AA99-B32409D3960D}" dt="2022-04-01T08:42:48.029" v="88" actId="478"/>
          <ac:picMkLst>
            <pc:docMk/>
            <pc:sldMk cId="3713241106" sldId="561"/>
            <ac:picMk id="3074" creationId="{D17DDC04-EFCC-C249-9C5F-D8EAE8F7D6AE}"/>
          </ac:picMkLst>
        </pc:picChg>
      </pc:sldChg>
      <pc:sldChg chg="addSp delSp modSp mod">
        <pc:chgData name="Nane Kratzke" userId="971be13ff4ee5ef6" providerId="LiveId" clId="{67A30EEF-24E7-BC42-AA99-B32409D3960D}" dt="2022-05-11T13:11:19.115" v="138"/>
        <pc:sldMkLst>
          <pc:docMk/>
          <pc:sldMk cId="1587034705" sldId="563"/>
        </pc:sldMkLst>
        <pc:spChg chg="mod">
          <ac:chgData name="Nane Kratzke" userId="971be13ff4ee5ef6" providerId="LiveId" clId="{67A30EEF-24E7-BC42-AA99-B32409D3960D}" dt="2022-04-01T08:47:14.816" v="101" actId="1076"/>
          <ac:spMkLst>
            <pc:docMk/>
            <pc:sldMk cId="1587034705" sldId="563"/>
            <ac:spMk id="4" creationId="{B3118DF7-D27D-1A4D-B00B-F895DDD10C59}"/>
          </ac:spMkLst>
        </pc:spChg>
        <pc:spChg chg="add del mod">
          <ac:chgData name="Nane Kratzke" userId="971be13ff4ee5ef6" providerId="LiveId" clId="{67A30EEF-24E7-BC42-AA99-B32409D3960D}" dt="2022-05-11T13:11:19.115" v="138"/>
          <ac:spMkLst>
            <pc:docMk/>
            <pc:sldMk cId="1587034705" sldId="563"/>
            <ac:spMk id="8" creationId="{E29F1939-56E0-58FF-2EC9-E0E465A13D22}"/>
          </ac:spMkLst>
        </pc:spChg>
      </pc:sldChg>
      <pc:sldChg chg="addSp delSp modSp mod">
        <pc:chgData name="Nane Kratzke" userId="971be13ff4ee5ef6" providerId="LiveId" clId="{67A30EEF-24E7-BC42-AA99-B32409D3960D}" dt="2022-04-01T08:48:20.866" v="109" actId="14861"/>
        <pc:sldMkLst>
          <pc:docMk/>
          <pc:sldMk cId="1566260272" sldId="564"/>
        </pc:sldMkLst>
        <pc:picChg chg="del">
          <ac:chgData name="Nane Kratzke" userId="971be13ff4ee5ef6" providerId="LiveId" clId="{67A30EEF-24E7-BC42-AA99-B32409D3960D}" dt="2022-04-01T08:47:53.854" v="104" actId="478"/>
          <ac:picMkLst>
            <pc:docMk/>
            <pc:sldMk cId="1566260272" sldId="564"/>
            <ac:picMk id="4" creationId="{E7CFFBE9-26D2-AB48-9D19-C10D897B5A65}"/>
          </ac:picMkLst>
        </pc:picChg>
        <pc:picChg chg="add mod modCrop">
          <ac:chgData name="Nane Kratzke" userId="971be13ff4ee5ef6" providerId="LiveId" clId="{67A30EEF-24E7-BC42-AA99-B32409D3960D}" dt="2022-04-01T08:48:20.866" v="109" actId="14861"/>
          <ac:picMkLst>
            <pc:docMk/>
            <pc:sldMk cId="1566260272" sldId="564"/>
            <ac:picMk id="6" creationId="{3E7FAFF4-03A2-D54D-93BB-61964C3885A7}"/>
          </ac:picMkLst>
        </pc:picChg>
      </pc:sldChg>
      <pc:sldChg chg="addSp delSp modSp mod">
        <pc:chgData name="Nane Kratzke" userId="971be13ff4ee5ef6" providerId="LiveId" clId="{67A30EEF-24E7-BC42-AA99-B32409D3960D}" dt="2022-04-01T08:49:04.123" v="117" actId="1076"/>
        <pc:sldMkLst>
          <pc:docMk/>
          <pc:sldMk cId="835258223" sldId="565"/>
        </pc:sldMkLst>
        <pc:spChg chg="mod">
          <ac:chgData name="Nane Kratzke" userId="971be13ff4ee5ef6" providerId="LiveId" clId="{67A30EEF-24E7-BC42-AA99-B32409D3960D}" dt="2022-04-01T08:49:02.362" v="116" actId="14100"/>
          <ac:spMkLst>
            <pc:docMk/>
            <pc:sldMk cId="835258223" sldId="565"/>
            <ac:spMk id="24" creationId="{DB9A78C6-42BA-CC40-A20F-ACADFC18BE98}"/>
          </ac:spMkLst>
        </pc:spChg>
        <pc:picChg chg="del">
          <ac:chgData name="Nane Kratzke" userId="971be13ff4ee5ef6" providerId="LiveId" clId="{67A30EEF-24E7-BC42-AA99-B32409D3960D}" dt="2022-04-01T08:48:26.908" v="110" actId="478"/>
          <ac:picMkLst>
            <pc:docMk/>
            <pc:sldMk cId="835258223" sldId="565"/>
            <ac:picMk id="6" creationId="{DFE4B597-65F3-9841-8605-7FB51E6EBBDD}"/>
          </ac:picMkLst>
        </pc:picChg>
        <pc:picChg chg="add mod modCrop">
          <ac:chgData name="Nane Kratzke" userId="971be13ff4ee5ef6" providerId="LiveId" clId="{67A30EEF-24E7-BC42-AA99-B32409D3960D}" dt="2022-04-01T08:49:04.123" v="117" actId="1076"/>
          <ac:picMkLst>
            <pc:docMk/>
            <pc:sldMk cId="835258223" sldId="565"/>
            <ac:picMk id="7" creationId="{243B6526-BD30-A44D-B7DD-5E95955523D4}"/>
          </ac:picMkLst>
        </pc:picChg>
      </pc:sldChg>
      <pc:sldChg chg="addSp delSp modSp mod">
        <pc:chgData name="Nane Kratzke" userId="971be13ff4ee5ef6" providerId="LiveId" clId="{67A30EEF-24E7-BC42-AA99-B32409D3960D}" dt="2022-04-01T08:49:52.758" v="126" actId="14861"/>
        <pc:sldMkLst>
          <pc:docMk/>
          <pc:sldMk cId="3352912030" sldId="566"/>
        </pc:sldMkLst>
        <pc:spChg chg="mod">
          <ac:chgData name="Nane Kratzke" userId="971be13ff4ee5ef6" providerId="LiveId" clId="{67A30EEF-24E7-BC42-AA99-B32409D3960D}" dt="2022-04-01T08:49:48.468" v="124" actId="14100"/>
          <ac:spMkLst>
            <pc:docMk/>
            <pc:sldMk cId="3352912030" sldId="566"/>
            <ac:spMk id="24" creationId="{DB9A78C6-42BA-CC40-A20F-ACADFC18BE98}"/>
          </ac:spMkLst>
        </pc:spChg>
        <pc:picChg chg="del">
          <ac:chgData name="Nane Kratzke" userId="971be13ff4ee5ef6" providerId="LiveId" clId="{67A30EEF-24E7-BC42-AA99-B32409D3960D}" dt="2022-04-01T08:49:10.850" v="118" actId="478"/>
          <ac:picMkLst>
            <pc:docMk/>
            <pc:sldMk cId="3352912030" sldId="566"/>
            <ac:picMk id="6" creationId="{CE0FFB1E-9A70-EC45-8376-824060308F00}"/>
          </ac:picMkLst>
        </pc:picChg>
        <pc:picChg chg="add mod modCrop">
          <ac:chgData name="Nane Kratzke" userId="971be13ff4ee5ef6" providerId="LiveId" clId="{67A30EEF-24E7-BC42-AA99-B32409D3960D}" dt="2022-04-01T08:49:52.758" v="126" actId="14861"/>
          <ac:picMkLst>
            <pc:docMk/>
            <pc:sldMk cId="3352912030" sldId="566"/>
            <ac:picMk id="7" creationId="{D3F3A520-AF18-CA42-AA73-D91711FAE9E2}"/>
          </ac:picMkLst>
        </pc:picChg>
      </pc:sldChg>
      <pc:sldChg chg="addSp delSp modSp mod">
        <pc:chgData name="Nane Kratzke" userId="971be13ff4ee5ef6" providerId="LiveId" clId="{67A30EEF-24E7-BC42-AA99-B32409D3960D}" dt="2022-04-01T08:36:50.228" v="57" actId="14861"/>
        <pc:sldMkLst>
          <pc:docMk/>
          <pc:sldMk cId="2152632834" sldId="571"/>
        </pc:sldMkLst>
        <pc:picChg chg="add mod">
          <ac:chgData name="Nane Kratzke" userId="971be13ff4ee5ef6" providerId="LiveId" clId="{67A30EEF-24E7-BC42-AA99-B32409D3960D}" dt="2022-04-01T08:36:50.228" v="57" actId="14861"/>
          <ac:picMkLst>
            <pc:docMk/>
            <pc:sldMk cId="2152632834" sldId="571"/>
            <ac:picMk id="7" creationId="{A2206A5A-00C9-6B43-AB17-8E5662F50ED8}"/>
          </ac:picMkLst>
        </pc:picChg>
        <pc:picChg chg="del">
          <ac:chgData name="Nane Kratzke" userId="971be13ff4ee5ef6" providerId="LiveId" clId="{67A30EEF-24E7-BC42-AA99-B32409D3960D}" dt="2022-04-01T08:36:41.565" v="54" actId="478"/>
          <ac:picMkLst>
            <pc:docMk/>
            <pc:sldMk cId="2152632834" sldId="571"/>
            <ac:picMk id="4098" creationId="{527F1244-EC26-4641-9915-EEA6F14FB7BA}"/>
          </ac:picMkLst>
        </pc:picChg>
      </pc:sldChg>
      <pc:sldChg chg="modSp mod">
        <pc:chgData name="Nane Kratzke" userId="971be13ff4ee5ef6" providerId="LiveId" clId="{67A30EEF-24E7-BC42-AA99-B32409D3960D}" dt="2022-05-11T07:09:58.691" v="135" actId="1076"/>
        <pc:sldMkLst>
          <pc:docMk/>
          <pc:sldMk cId="2068695525" sldId="597"/>
        </pc:sldMkLst>
        <pc:spChg chg="mod">
          <ac:chgData name="Nane Kratzke" userId="971be13ff4ee5ef6" providerId="LiveId" clId="{67A30EEF-24E7-BC42-AA99-B32409D3960D}" dt="2022-05-11T07:08:47.874" v="133" actId="20577"/>
          <ac:spMkLst>
            <pc:docMk/>
            <pc:sldMk cId="2068695525" sldId="597"/>
            <ac:spMk id="27" creationId="{14A270AF-458B-1E4A-A104-8497A30A59C6}"/>
          </ac:spMkLst>
        </pc:spChg>
        <pc:picChg chg="mod">
          <ac:chgData name="Nane Kratzke" userId="971be13ff4ee5ef6" providerId="LiveId" clId="{67A30EEF-24E7-BC42-AA99-B32409D3960D}" dt="2022-05-11T07:09:58.691" v="135" actId="1076"/>
          <ac:picMkLst>
            <pc:docMk/>
            <pc:sldMk cId="2068695525" sldId="597"/>
            <ac:picMk id="4100" creationId="{26417365-91D7-3741-9B9C-6A7B6CE41043}"/>
          </ac:picMkLst>
        </pc:pic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00DC5CC9-3D22-6442-BA74-BB6DA012E656}"/>
    <pc:docChg chg="custSel modSld">
      <pc:chgData name="Nane Kratzke" userId="971be13ff4ee5ef6" providerId="LiveId" clId="{00DC5CC9-3D22-6442-BA74-BB6DA012E656}" dt="2022-04-04T16:51:14.493" v="79" actId="1076"/>
      <pc:docMkLst>
        <pc:docMk/>
      </pc:docMkLst>
      <pc:sldChg chg="addSp delSp mod">
        <pc:chgData name="Nane Kratzke" userId="971be13ff4ee5ef6" providerId="LiveId" clId="{00DC5CC9-3D22-6442-BA74-BB6DA012E656}" dt="2022-03-25T07:23:59.737" v="4" actId="478"/>
        <pc:sldMkLst>
          <pc:docMk/>
          <pc:sldMk cId="704272100" sldId="323"/>
        </pc:sldMkLst>
        <pc:inkChg chg="add del">
          <ac:chgData name="Nane Kratzke" userId="971be13ff4ee5ef6" providerId="LiveId" clId="{00DC5CC9-3D22-6442-BA74-BB6DA012E656}" dt="2022-03-25T07:23:59.737" v="4" actId="478"/>
          <ac:inkMkLst>
            <pc:docMk/>
            <pc:sldMk cId="704272100" sldId="323"/>
            <ac:inkMk id="4" creationId="{72B0B906-5D76-E74F-96AD-D3B15E38A732}"/>
          </ac:inkMkLst>
        </pc:inkChg>
      </pc:sldChg>
      <pc:sldChg chg="addSp delSp mod">
        <pc:chgData name="Nane Kratzke" userId="971be13ff4ee5ef6" providerId="LiveId" clId="{00DC5CC9-3D22-6442-BA74-BB6DA012E656}" dt="2022-03-28T07:13:36.256" v="50" actId="478"/>
        <pc:sldMkLst>
          <pc:docMk/>
          <pc:sldMk cId="1293430604" sldId="510"/>
        </pc:sldMkLst>
        <pc:inkChg chg="add del">
          <ac:chgData name="Nane Kratzke" userId="971be13ff4ee5ef6" providerId="LiveId" clId="{00DC5CC9-3D22-6442-BA74-BB6DA012E656}" dt="2022-03-28T07:13:36.256" v="50" actId="478"/>
          <ac:inkMkLst>
            <pc:docMk/>
            <pc:sldMk cId="1293430604" sldId="510"/>
            <ac:inkMk id="5" creationId="{D76119AE-8CCF-6A4D-B6DE-C21A9577225E}"/>
          </ac:inkMkLst>
        </pc:inkChg>
      </pc:sldChg>
      <pc:sldChg chg="addSp delSp mod">
        <pc:chgData name="Nane Kratzke" userId="971be13ff4ee5ef6" providerId="LiveId" clId="{00DC5CC9-3D22-6442-BA74-BB6DA012E656}" dt="2022-03-25T07:24:04.004" v="5" actId="478"/>
        <pc:sldMkLst>
          <pc:docMk/>
          <pc:sldMk cId="4077901326" sldId="512"/>
        </pc:sldMkLst>
        <pc:inkChg chg="add del">
          <ac:chgData name="Nane Kratzke" userId="971be13ff4ee5ef6" providerId="LiveId" clId="{00DC5CC9-3D22-6442-BA74-BB6DA012E656}" dt="2022-03-25T07:24:04.004" v="5" actId="478"/>
          <ac:inkMkLst>
            <pc:docMk/>
            <pc:sldMk cId="4077901326" sldId="512"/>
            <ac:inkMk id="4" creationId="{2B9BF5C0-D627-1A47-9D43-443C079AF2F3}"/>
          </ac:inkMkLst>
        </pc:inkChg>
      </pc:sldChg>
      <pc:sldChg chg="addSp delSp mod">
        <pc:chgData name="Nane Kratzke" userId="971be13ff4ee5ef6" providerId="LiveId" clId="{00DC5CC9-3D22-6442-BA74-BB6DA012E656}" dt="2022-03-25T07:24:09.999" v="6" actId="478"/>
        <pc:sldMkLst>
          <pc:docMk/>
          <pc:sldMk cId="1987193708" sldId="513"/>
        </pc:sldMkLst>
        <pc:inkChg chg="add del">
          <ac:chgData name="Nane Kratzke" userId="971be13ff4ee5ef6" providerId="LiveId" clId="{00DC5CC9-3D22-6442-BA74-BB6DA012E656}" dt="2022-03-25T07:24:09.999" v="6" actId="478"/>
          <ac:inkMkLst>
            <pc:docMk/>
            <pc:sldMk cId="1987193708" sldId="513"/>
            <ac:inkMk id="4" creationId="{1C0D11BC-CDA5-C841-AD51-B6F93869F9D2}"/>
          </ac:inkMkLst>
        </pc:inkChg>
      </pc:sldChg>
      <pc:sldChg chg="addSp delSp mod">
        <pc:chgData name="Nane Kratzke" userId="971be13ff4ee5ef6" providerId="LiveId" clId="{00DC5CC9-3D22-6442-BA74-BB6DA012E656}" dt="2022-03-25T07:24:20.147" v="7" actId="478"/>
        <pc:sldMkLst>
          <pc:docMk/>
          <pc:sldMk cId="3725158945" sldId="515"/>
        </pc:sldMkLst>
        <pc:inkChg chg="add del">
          <ac:chgData name="Nane Kratzke" userId="971be13ff4ee5ef6" providerId="LiveId" clId="{00DC5CC9-3D22-6442-BA74-BB6DA012E656}" dt="2022-03-25T07:24:20.147" v="7" actId="478"/>
          <ac:inkMkLst>
            <pc:docMk/>
            <pc:sldMk cId="3725158945" sldId="515"/>
            <ac:inkMk id="4" creationId="{B7CE1694-B7C4-3443-9F5A-9048B177F727}"/>
          </ac:inkMkLst>
        </pc:inkChg>
      </pc:sldChg>
      <pc:sldChg chg="addSp delSp mod">
        <pc:chgData name="Nane Kratzke" userId="971be13ff4ee5ef6" providerId="LiveId" clId="{00DC5CC9-3D22-6442-BA74-BB6DA012E656}" dt="2022-03-25T07:24:27.414" v="8" actId="478"/>
        <pc:sldMkLst>
          <pc:docMk/>
          <pc:sldMk cId="4237208650" sldId="518"/>
        </pc:sldMkLst>
        <pc:inkChg chg="add del">
          <ac:chgData name="Nane Kratzke" userId="971be13ff4ee5ef6" providerId="LiveId" clId="{00DC5CC9-3D22-6442-BA74-BB6DA012E656}" dt="2022-03-25T07:24:27.414" v="8" actId="478"/>
          <ac:inkMkLst>
            <pc:docMk/>
            <pc:sldMk cId="4237208650" sldId="518"/>
            <ac:inkMk id="4" creationId="{90C50120-7B52-8B44-A105-7F1FD362D65D}"/>
          </ac:inkMkLst>
        </pc:inkChg>
      </pc:sldChg>
      <pc:sldChg chg="modSp mod">
        <pc:chgData name="Nane Kratzke" userId="971be13ff4ee5ef6" providerId="LiveId" clId="{00DC5CC9-3D22-6442-BA74-BB6DA012E656}" dt="2022-03-18T11:48:50.521" v="0" actId="20577"/>
        <pc:sldMkLst>
          <pc:docMk/>
          <pc:sldMk cId="2258932206" sldId="523"/>
        </pc:sldMkLst>
        <pc:spChg chg="mod">
          <ac:chgData name="Nane Kratzke" userId="971be13ff4ee5ef6" providerId="LiveId" clId="{00DC5CC9-3D22-6442-BA74-BB6DA012E656}" dt="2022-03-18T11:48:50.521" v="0" actId="20577"/>
          <ac:spMkLst>
            <pc:docMk/>
            <pc:sldMk cId="2258932206" sldId="523"/>
            <ac:spMk id="11" creationId="{FF556EC5-5C3C-754D-ABF5-FEF691C7303D}"/>
          </ac:spMkLst>
        </pc:spChg>
      </pc:sldChg>
      <pc:sldChg chg="modSp mod">
        <pc:chgData name="Nane Kratzke" userId="971be13ff4ee5ef6" providerId="LiveId" clId="{00DC5CC9-3D22-6442-BA74-BB6DA012E656}" dt="2022-03-18T11:51:02.525" v="2" actId="20577"/>
        <pc:sldMkLst>
          <pc:docMk/>
          <pc:sldMk cId="4217778932" sldId="524"/>
        </pc:sldMkLst>
        <pc:spChg chg="mod">
          <ac:chgData name="Nane Kratzke" userId="971be13ff4ee5ef6" providerId="LiveId" clId="{00DC5CC9-3D22-6442-BA74-BB6DA012E656}" dt="2022-03-18T11:51:02.525" v="2" actId="20577"/>
          <ac:spMkLst>
            <pc:docMk/>
            <pc:sldMk cId="4217778932" sldId="524"/>
            <ac:spMk id="5" creationId="{D6D3D317-1152-2742-9BE1-4ED9CE042C2D}"/>
          </ac:spMkLst>
        </pc:spChg>
      </pc:sldChg>
      <pc:sldChg chg="modSp mod">
        <pc:chgData name="Nane Kratzke" userId="971be13ff4ee5ef6" providerId="LiveId" clId="{00DC5CC9-3D22-6442-BA74-BB6DA012E656}" dt="2022-03-25T07:30:56.293" v="17" actId="207"/>
        <pc:sldMkLst>
          <pc:docMk/>
          <pc:sldMk cId="3528125577" sldId="528"/>
        </pc:sldMkLst>
        <pc:spChg chg="mod">
          <ac:chgData name="Nane Kratzke" userId="971be13ff4ee5ef6" providerId="LiveId" clId="{00DC5CC9-3D22-6442-BA74-BB6DA012E656}" dt="2022-03-25T07:30:56.293" v="17" actId="207"/>
          <ac:spMkLst>
            <pc:docMk/>
            <pc:sldMk cId="3528125577" sldId="528"/>
            <ac:spMk id="5" creationId="{D6D3D317-1152-2742-9BE1-4ED9CE042C2D}"/>
          </ac:spMkLst>
        </pc:spChg>
      </pc:sldChg>
      <pc:sldChg chg="addSp delSp mod">
        <pc:chgData name="Nane Kratzke" userId="971be13ff4ee5ef6" providerId="LiveId" clId="{00DC5CC9-3D22-6442-BA74-BB6DA012E656}" dt="2022-03-25T07:33:49.963" v="18" actId="478"/>
        <pc:sldMkLst>
          <pc:docMk/>
          <pc:sldMk cId="3928228461" sldId="534"/>
        </pc:sldMkLst>
        <pc:inkChg chg="add del">
          <ac:chgData name="Nane Kratzke" userId="971be13ff4ee5ef6" providerId="LiveId" clId="{00DC5CC9-3D22-6442-BA74-BB6DA012E656}" dt="2022-03-25T07:33:49.963" v="18" actId="478"/>
          <ac:inkMkLst>
            <pc:docMk/>
            <pc:sldMk cId="3928228461" sldId="534"/>
            <ac:inkMk id="5" creationId="{17CFD1C9-A821-9049-8049-098D2E50803B}"/>
          </ac:inkMkLst>
        </pc:inkChg>
      </pc:sldChg>
      <pc:sldChg chg="addSp delSp mod">
        <pc:chgData name="Nane Kratzke" userId="971be13ff4ee5ef6" providerId="LiveId" clId="{00DC5CC9-3D22-6442-BA74-BB6DA012E656}" dt="2022-03-28T07:29:30.304" v="51" actId="478"/>
        <pc:sldMkLst>
          <pc:docMk/>
          <pc:sldMk cId="3498775292" sldId="535"/>
        </pc:sldMkLst>
        <pc:inkChg chg="add del">
          <ac:chgData name="Nane Kratzke" userId="971be13ff4ee5ef6" providerId="LiveId" clId="{00DC5CC9-3D22-6442-BA74-BB6DA012E656}" dt="2022-03-28T07:29:30.304" v="51" actId="478"/>
          <ac:inkMkLst>
            <pc:docMk/>
            <pc:sldMk cId="3498775292" sldId="535"/>
            <ac:inkMk id="4" creationId="{5C8A853C-FE30-BA4E-906D-1C4D4FE1F7EF}"/>
          </ac:inkMkLst>
        </pc:inkChg>
      </pc:sldChg>
      <pc:sldChg chg="modSp mod">
        <pc:chgData name="Nane Kratzke" userId="971be13ff4ee5ef6" providerId="LiveId" clId="{00DC5CC9-3D22-6442-BA74-BB6DA012E656}" dt="2022-03-25T07:36:25.734" v="48" actId="20577"/>
        <pc:sldMkLst>
          <pc:docMk/>
          <pc:sldMk cId="1085530651" sldId="537"/>
        </pc:sldMkLst>
        <pc:spChg chg="mod">
          <ac:chgData name="Nane Kratzke" userId="971be13ff4ee5ef6" providerId="LiveId" clId="{00DC5CC9-3D22-6442-BA74-BB6DA012E656}" dt="2022-03-25T07:36:25.734" v="48" actId="20577"/>
          <ac:spMkLst>
            <pc:docMk/>
            <pc:sldMk cId="1085530651" sldId="537"/>
            <ac:spMk id="20" creationId="{C34445D0-0DED-9F4A-BBE8-14A24255BD3C}"/>
          </ac:spMkLst>
        </pc:spChg>
      </pc:sldChg>
      <pc:sldChg chg="addSp delSp modSp mod">
        <pc:chgData name="Nane Kratzke" userId="971be13ff4ee5ef6" providerId="LiveId" clId="{00DC5CC9-3D22-6442-BA74-BB6DA012E656}" dt="2022-04-04T16:51:14.493" v="79" actId="1076"/>
        <pc:sldMkLst>
          <pc:docMk/>
          <pc:sldMk cId="2901931675" sldId="562"/>
        </pc:sldMkLst>
        <pc:spChg chg="mod">
          <ac:chgData name="Nane Kratzke" userId="971be13ff4ee5ef6" providerId="LiveId" clId="{00DC5CC9-3D22-6442-BA74-BB6DA012E656}" dt="2022-04-04T16:50:49.054" v="74" actId="1076"/>
          <ac:spMkLst>
            <pc:docMk/>
            <pc:sldMk cId="2901931675" sldId="562"/>
            <ac:spMk id="6" creationId="{D1BA28CB-2B60-A742-99F9-54943E189AF1}"/>
          </ac:spMkLst>
        </pc:spChg>
        <pc:spChg chg="mod">
          <ac:chgData name="Nane Kratzke" userId="971be13ff4ee5ef6" providerId="LiveId" clId="{00DC5CC9-3D22-6442-BA74-BB6DA012E656}" dt="2022-04-04T16:51:04.422" v="77" actId="1076"/>
          <ac:spMkLst>
            <pc:docMk/>
            <pc:sldMk cId="2901931675" sldId="562"/>
            <ac:spMk id="7" creationId="{555B4DF4-488E-1242-87D4-6FF502AD7DB0}"/>
          </ac:spMkLst>
        </pc:spChg>
        <pc:spChg chg="mod">
          <ac:chgData name="Nane Kratzke" userId="971be13ff4ee5ef6" providerId="LiveId" clId="{00DC5CC9-3D22-6442-BA74-BB6DA012E656}" dt="2022-04-04T16:51:14.493" v="79" actId="1076"/>
          <ac:spMkLst>
            <pc:docMk/>
            <pc:sldMk cId="2901931675" sldId="562"/>
            <ac:spMk id="9" creationId="{19BCE1C1-987B-844B-93AD-7D72F8FB2533}"/>
          </ac:spMkLst>
        </pc:spChg>
        <pc:picChg chg="del">
          <ac:chgData name="Nane Kratzke" userId="971be13ff4ee5ef6" providerId="LiveId" clId="{00DC5CC9-3D22-6442-BA74-BB6DA012E656}" dt="2022-04-04T16:47:15.932" v="52" actId="478"/>
          <ac:picMkLst>
            <pc:docMk/>
            <pc:sldMk cId="2901931675" sldId="562"/>
            <ac:picMk id="4" creationId="{6375D022-EC40-7441-92F5-8A481654DB4D}"/>
          </ac:picMkLst>
        </pc:picChg>
        <pc:picChg chg="del">
          <ac:chgData name="Nane Kratzke" userId="971be13ff4ee5ef6" providerId="LiveId" clId="{00DC5CC9-3D22-6442-BA74-BB6DA012E656}" dt="2022-04-04T16:49:15.973" v="59" actId="478"/>
          <ac:picMkLst>
            <pc:docMk/>
            <pc:sldMk cId="2901931675" sldId="562"/>
            <ac:picMk id="5" creationId="{B30E0994-4D2E-3E46-A227-55AD86AB61BD}"/>
          </ac:picMkLst>
        </pc:picChg>
        <pc:picChg chg="add mod">
          <ac:chgData name="Nane Kratzke" userId="971be13ff4ee5ef6" providerId="LiveId" clId="{00DC5CC9-3D22-6442-BA74-BB6DA012E656}" dt="2022-04-04T16:50:56.603" v="76" actId="1076"/>
          <ac:picMkLst>
            <pc:docMk/>
            <pc:sldMk cId="2901931675" sldId="562"/>
            <ac:picMk id="12" creationId="{D93656E0-941A-324D-B2EB-2C41C7A24437}"/>
          </ac:picMkLst>
        </pc:picChg>
        <pc:picChg chg="add mod modCrop">
          <ac:chgData name="Nane Kratzke" userId="971be13ff4ee5ef6" providerId="LiveId" clId="{00DC5CC9-3D22-6442-BA74-BB6DA012E656}" dt="2022-04-04T16:50:31.522" v="69" actId="1076"/>
          <ac:picMkLst>
            <pc:docMk/>
            <pc:sldMk cId="2901931675" sldId="562"/>
            <ac:picMk id="13" creationId="{048E2DE9-BB78-7047-9E54-518A1EFC872D}"/>
          </ac:picMkLst>
        </pc:picChg>
      </pc:sldChg>
      <pc:sldChg chg="modSp mod">
        <pc:chgData name="Nane Kratzke" userId="971be13ff4ee5ef6" providerId="LiveId" clId="{00DC5CC9-3D22-6442-BA74-BB6DA012E656}" dt="2022-03-25T07:38:28.966" v="49" actId="20577"/>
        <pc:sldMkLst>
          <pc:docMk/>
          <pc:sldMk cId="3078745287" sldId="568"/>
        </pc:sldMkLst>
        <pc:spChg chg="mod">
          <ac:chgData name="Nane Kratzke" userId="971be13ff4ee5ef6" providerId="LiveId" clId="{00DC5CC9-3D22-6442-BA74-BB6DA012E656}" dt="2022-03-25T07:38:28.966" v="49" actId="20577"/>
          <ac:spMkLst>
            <pc:docMk/>
            <pc:sldMk cId="3078745287" sldId="568"/>
            <ac:spMk id="10" creationId="{64669592-C4EE-DB4B-A88C-C6A79EE0FE69}"/>
          </ac:spMkLst>
        </pc:spChg>
      </pc:sldChg>
      <pc:sldChg chg="addSp">
        <pc:chgData name="Nane Kratzke" userId="971be13ff4ee5ef6" providerId="LiveId" clId="{00DC5CC9-3D22-6442-BA74-BB6DA012E656}" dt="2022-03-21T12:22:02.529" v="3"/>
        <pc:sldMkLst>
          <pc:docMk/>
          <pc:sldMk cId="3169250536" sldId="610"/>
        </pc:sldMkLst>
        <pc:inkChg chg="add">
          <ac:chgData name="Nane Kratzke" userId="971be13ff4ee5ef6" providerId="LiveId" clId="{00DC5CC9-3D22-6442-BA74-BB6DA012E656}" dt="2022-03-21T12:22:02.529" v="3"/>
          <ac:inkMkLst>
            <pc:docMk/>
            <pc:sldMk cId="3169250536" sldId="610"/>
            <ac:inkMk id="5" creationId="{B64E2C10-AB5C-774C-B037-3AF1B02C6AB1}"/>
          </ac:inkMkLst>
        </pc:ink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hyperlink" Target="http://www.picserver.org/v/vision.html" TargetMode="External"/><Relationship Id="rId1" Type="http://schemas.openxmlformats.org/officeDocument/2006/relationships/image" Target="../media/image25.jpg"/><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hyperlink" Target="http://www.picserver.org/v/vision.html" TargetMode="External"/><Relationship Id="rId1" Type="http://schemas.openxmlformats.org/officeDocument/2006/relationships/image" Target="../media/image25.jpg"/><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0A7BA-D1E1-6E43-93DE-9688B1BFA908}" type="doc">
      <dgm:prSet loTypeId="urn:microsoft.com/office/officeart/2005/8/layout/hList7" loCatId="list" qsTypeId="urn:microsoft.com/office/officeart/2005/8/quickstyle/simple1" qsCatId="simple" csTypeId="urn:microsoft.com/office/officeart/2005/8/colors/accent0_1" csCatId="mainScheme" phldr="1"/>
      <dgm:spPr/>
      <dgm:t>
        <a:bodyPr/>
        <a:lstStyle/>
        <a:p>
          <a:endParaRPr lang="de-DE"/>
        </a:p>
      </dgm:t>
    </dgm:pt>
    <dgm:pt modelId="{B3D9552C-A5FC-264E-83E5-E79410644A5A}">
      <dgm:prSet custT="1"/>
      <dgm:spPr/>
      <dgm:t>
        <a:bodyPr/>
        <a:lstStyle/>
        <a:p>
          <a:pPr algn="ctr">
            <a:buNone/>
          </a:pPr>
          <a:r>
            <a:rPr lang="de-DE" sz="1600" b="1" dirty="0"/>
            <a:t>Vision</a:t>
          </a:r>
        </a:p>
      </dgm:t>
    </dgm:pt>
    <dgm:pt modelId="{C0C71EFF-AFA4-BE48-BBBF-928616B489B3}" type="parTrans" cxnId="{A67094DC-67C8-C446-93FE-21A7063DDD28}">
      <dgm:prSet/>
      <dgm:spPr/>
      <dgm:t>
        <a:bodyPr/>
        <a:lstStyle/>
        <a:p>
          <a:endParaRPr lang="de-DE" sz="2000"/>
        </a:p>
      </dgm:t>
    </dgm:pt>
    <dgm:pt modelId="{B747ABF8-2297-7547-AD1D-E4BAC33ACD03}" type="sibTrans" cxnId="{A67094DC-67C8-C446-93FE-21A7063DDD28}">
      <dgm:prSet/>
      <dgm:spPr/>
      <dgm:t>
        <a:bodyPr/>
        <a:lstStyle/>
        <a:p>
          <a:endParaRPr lang="de-DE" sz="2000"/>
        </a:p>
      </dgm:t>
    </dgm:pt>
    <dgm:pt modelId="{714CC429-B9AB-C84F-9213-51DAFA6EB60C}">
      <dgm:prSet custT="1"/>
      <dgm:spPr/>
      <dgm:t>
        <a:bodyPr/>
        <a:lstStyle/>
        <a:p>
          <a:pPr algn="ctr">
            <a:buNone/>
          </a:pPr>
          <a:r>
            <a:rPr lang="de-DE" sz="1600" b="1" dirty="0"/>
            <a:t>Empathie</a:t>
          </a:r>
        </a:p>
      </dgm:t>
    </dgm:pt>
    <dgm:pt modelId="{8776C586-2661-1E41-9DE4-6EA5B95584B5}" type="parTrans" cxnId="{0F573F20-6B18-B04E-8AAA-723281C66AAB}">
      <dgm:prSet/>
      <dgm:spPr/>
      <dgm:t>
        <a:bodyPr/>
        <a:lstStyle/>
        <a:p>
          <a:endParaRPr lang="de-DE" sz="2000"/>
        </a:p>
      </dgm:t>
    </dgm:pt>
    <dgm:pt modelId="{AAC03EF5-9856-BE41-AC32-E8E3211F2039}" type="sibTrans" cxnId="{0F573F20-6B18-B04E-8AAA-723281C66AAB}">
      <dgm:prSet/>
      <dgm:spPr/>
      <dgm:t>
        <a:bodyPr/>
        <a:lstStyle/>
        <a:p>
          <a:endParaRPr lang="de-DE" sz="2000"/>
        </a:p>
      </dgm:t>
    </dgm:pt>
    <dgm:pt modelId="{5D5E7FB9-8278-8B48-852E-E0F807609C35}">
      <dgm:prSet custT="1"/>
      <dgm:spPr/>
      <dgm:t>
        <a:bodyPr/>
        <a:lstStyle/>
        <a:p>
          <a:pPr algn="ctr">
            <a:buNone/>
          </a:pPr>
          <a:r>
            <a:rPr lang="de-DE" sz="1600" b="1" dirty="0"/>
            <a:t>Kollaboration</a:t>
          </a:r>
        </a:p>
      </dgm:t>
    </dgm:pt>
    <dgm:pt modelId="{DC4A7463-68F6-934B-B034-BDE687EB635B}" type="parTrans" cxnId="{3AEEB6A4-0F46-4B46-92E4-50C4A6C327E9}">
      <dgm:prSet/>
      <dgm:spPr/>
      <dgm:t>
        <a:bodyPr/>
        <a:lstStyle/>
        <a:p>
          <a:endParaRPr lang="de-DE" sz="2000"/>
        </a:p>
      </dgm:t>
    </dgm:pt>
    <dgm:pt modelId="{B1409809-CDA8-0C49-BA10-4D874D392843}" type="sibTrans" cxnId="{3AEEB6A4-0F46-4B46-92E4-50C4A6C327E9}">
      <dgm:prSet/>
      <dgm:spPr/>
      <dgm:t>
        <a:bodyPr/>
        <a:lstStyle/>
        <a:p>
          <a:endParaRPr lang="de-DE" sz="2000"/>
        </a:p>
      </dgm:t>
    </dgm:pt>
    <dgm:pt modelId="{5EB7481C-D812-3346-BED1-05197A87B851}">
      <dgm:prSet custT="1"/>
      <dgm:spPr/>
      <dgm:t>
        <a:bodyPr/>
        <a:lstStyle/>
        <a:p>
          <a:pPr algn="ctr">
            <a:buNone/>
          </a:pPr>
          <a:r>
            <a:rPr lang="de-DE" sz="1600" b="1" dirty="0"/>
            <a:t>Adaptierbarkeit</a:t>
          </a:r>
        </a:p>
      </dgm:t>
    </dgm:pt>
    <dgm:pt modelId="{5393D2DC-1087-9943-B2C3-7C57ECD59B68}" type="parTrans" cxnId="{0F0AAF35-FE52-B14A-BAFF-A181F69A6975}">
      <dgm:prSet/>
      <dgm:spPr/>
      <dgm:t>
        <a:bodyPr/>
        <a:lstStyle/>
        <a:p>
          <a:endParaRPr lang="de-DE" sz="2000"/>
        </a:p>
      </dgm:t>
    </dgm:pt>
    <dgm:pt modelId="{6086D25C-11ED-EC45-A87C-9E2B2AB8BD2F}" type="sibTrans" cxnId="{0F0AAF35-FE52-B14A-BAFF-A181F69A6975}">
      <dgm:prSet/>
      <dgm:spPr/>
      <dgm:t>
        <a:bodyPr/>
        <a:lstStyle/>
        <a:p>
          <a:endParaRPr lang="de-DE" sz="2000"/>
        </a:p>
      </dgm:t>
    </dgm:pt>
    <dgm:pt modelId="{71716023-B246-C54A-870A-0AA9E28E8CDD}">
      <dgm:prSet custT="1"/>
      <dgm:spPr/>
      <dgm:t>
        <a:bodyPr/>
        <a:lstStyle/>
        <a:p>
          <a:pPr algn="ctr">
            <a:buNone/>
          </a:pPr>
          <a:r>
            <a:rPr lang="de-DE" sz="1600" b="1" dirty="0"/>
            <a:t>Autonomie</a:t>
          </a:r>
        </a:p>
      </dgm:t>
    </dgm:pt>
    <dgm:pt modelId="{B82CC9D5-2860-314B-A8A0-BECBB4A9DBB4}" type="parTrans" cxnId="{BD8921FB-388C-6D45-88E9-5736BC71D0C1}">
      <dgm:prSet/>
      <dgm:spPr/>
      <dgm:t>
        <a:bodyPr/>
        <a:lstStyle/>
        <a:p>
          <a:endParaRPr lang="de-DE" sz="2000"/>
        </a:p>
      </dgm:t>
    </dgm:pt>
    <dgm:pt modelId="{625657A0-2C6B-8349-B0E0-735D4C268B20}" type="sibTrans" cxnId="{BD8921FB-388C-6D45-88E9-5736BC71D0C1}">
      <dgm:prSet/>
      <dgm:spPr/>
      <dgm:t>
        <a:bodyPr/>
        <a:lstStyle/>
        <a:p>
          <a:endParaRPr lang="de-DE" sz="2000"/>
        </a:p>
      </dgm:t>
    </dgm:pt>
    <dgm:pt modelId="{BBDBBA08-F014-414B-933A-D694821E6AFC}">
      <dgm:prSet custT="1"/>
      <dgm:spPr/>
      <dgm:t>
        <a:bodyPr/>
        <a:lstStyle/>
        <a:p>
          <a:pPr algn="ctr">
            <a:buNone/>
          </a:pPr>
          <a:r>
            <a:rPr lang="de-DE" sz="1600" b="1" dirty="0" err="1"/>
            <a:t>Governance</a:t>
          </a:r>
          <a:endParaRPr lang="de-DE" sz="1600" b="1" dirty="0"/>
        </a:p>
      </dgm:t>
    </dgm:pt>
    <dgm:pt modelId="{818A833B-50F2-D64D-A72E-41DD79C2D26F}" type="parTrans" cxnId="{79768B41-576A-DC46-9DAE-632759A4E1A1}">
      <dgm:prSet/>
      <dgm:spPr/>
      <dgm:t>
        <a:bodyPr/>
        <a:lstStyle/>
        <a:p>
          <a:endParaRPr lang="de-DE" sz="2000"/>
        </a:p>
      </dgm:t>
    </dgm:pt>
    <dgm:pt modelId="{96D99BBE-B401-5D46-8CDE-0626FD84AE1E}" type="sibTrans" cxnId="{79768B41-576A-DC46-9DAE-632759A4E1A1}">
      <dgm:prSet/>
      <dgm:spPr/>
      <dgm:t>
        <a:bodyPr/>
        <a:lstStyle/>
        <a:p>
          <a:endParaRPr lang="de-DE" sz="2000"/>
        </a:p>
      </dgm:t>
    </dgm:pt>
    <dgm:pt modelId="{006B6229-BDB3-E144-8CBE-3545A6A5CFC4}">
      <dgm:prSet custT="1"/>
      <dgm:spPr/>
      <dgm:t>
        <a:bodyPr/>
        <a:lstStyle/>
        <a:p>
          <a:pPr algn="ctr">
            <a:buNone/>
          </a:pPr>
          <a:r>
            <a:rPr lang="de-DE" sz="1200" dirty="0"/>
            <a:t>Sicherstellen das eine klar kommunizierte technische Vision für das System existiert, die den Stakeholder-Anforderungen entspricht.</a:t>
          </a:r>
        </a:p>
      </dgm:t>
    </dgm:pt>
    <dgm:pt modelId="{A8319983-6CFE-C041-8392-E395A719809A}" type="parTrans" cxnId="{78D59FF2-F44D-F54E-8A49-5ADA12E3ECBD}">
      <dgm:prSet/>
      <dgm:spPr/>
      <dgm:t>
        <a:bodyPr/>
        <a:lstStyle/>
        <a:p>
          <a:endParaRPr lang="de-DE" sz="2000"/>
        </a:p>
      </dgm:t>
    </dgm:pt>
    <dgm:pt modelId="{6D280180-705C-F04C-AE69-C15F3BC5CA38}" type="sibTrans" cxnId="{78D59FF2-F44D-F54E-8A49-5ADA12E3ECBD}">
      <dgm:prSet/>
      <dgm:spPr/>
      <dgm:t>
        <a:bodyPr/>
        <a:lstStyle/>
        <a:p>
          <a:endParaRPr lang="de-DE" sz="2000"/>
        </a:p>
      </dgm:t>
    </dgm:pt>
    <dgm:pt modelId="{3813DB32-E4D6-084C-BB77-190433B26410}">
      <dgm:prSet custT="1"/>
      <dgm:spPr/>
      <dgm:t>
        <a:bodyPr/>
        <a:lstStyle/>
        <a:p>
          <a:pPr algn="ctr">
            <a:buNone/>
          </a:pPr>
          <a:r>
            <a:rPr lang="de-DE" sz="1200" dirty="0"/>
            <a:t>Verstehen Sie die Auswirkungen Ihrer Entscheidungen auf Ihre Kunden und Kollegen.</a:t>
          </a:r>
        </a:p>
      </dgm:t>
    </dgm:pt>
    <dgm:pt modelId="{E47F9C5D-1E9D-F043-804A-FB777EB48D0D}" type="parTrans" cxnId="{976672A0-5D12-6A4D-B094-D20C851DBBA2}">
      <dgm:prSet/>
      <dgm:spPr/>
      <dgm:t>
        <a:bodyPr/>
        <a:lstStyle/>
        <a:p>
          <a:endParaRPr lang="de-DE" sz="2000"/>
        </a:p>
      </dgm:t>
    </dgm:pt>
    <dgm:pt modelId="{73873A5E-4D72-8845-9DA5-7EB27272B283}" type="sibTrans" cxnId="{976672A0-5D12-6A4D-B094-D20C851DBBA2}">
      <dgm:prSet/>
      <dgm:spPr/>
      <dgm:t>
        <a:bodyPr/>
        <a:lstStyle/>
        <a:p>
          <a:endParaRPr lang="de-DE" sz="2000"/>
        </a:p>
      </dgm:t>
    </dgm:pt>
    <dgm:pt modelId="{88517A08-E236-5846-A252-55596AE67336}">
      <dgm:prSet custT="1"/>
      <dgm:spPr/>
      <dgm:t>
        <a:bodyPr/>
        <a:lstStyle/>
        <a:p>
          <a:pPr algn="ctr">
            <a:buNone/>
          </a:pPr>
          <a:r>
            <a:rPr lang="de-DE" sz="1200" dirty="0"/>
            <a:t>Arbeiten Sie mit so vielen Kollegen und Kollegen wie möglich zusammen, um die Vision zu definieren, zu verfeinern und umzusetzen.</a:t>
          </a:r>
        </a:p>
      </dgm:t>
    </dgm:pt>
    <dgm:pt modelId="{0A8EE69C-DA24-9640-ACDE-2AAFF5645CB0}" type="parTrans" cxnId="{1DFA29A6-6E43-554F-9E4E-A7CA769FE365}">
      <dgm:prSet/>
      <dgm:spPr/>
      <dgm:t>
        <a:bodyPr/>
        <a:lstStyle/>
        <a:p>
          <a:endParaRPr lang="de-DE" sz="2000"/>
        </a:p>
      </dgm:t>
    </dgm:pt>
    <dgm:pt modelId="{35A5ADE3-331B-A747-9977-D4CF7F35C5DA}" type="sibTrans" cxnId="{1DFA29A6-6E43-554F-9E4E-A7CA769FE365}">
      <dgm:prSet/>
      <dgm:spPr/>
      <dgm:t>
        <a:bodyPr/>
        <a:lstStyle/>
        <a:p>
          <a:endParaRPr lang="de-DE" sz="2000"/>
        </a:p>
      </dgm:t>
    </dgm:pt>
    <dgm:pt modelId="{2730FC49-84D6-0F47-AA52-5A4D8DB3FC8B}">
      <dgm:prSet custT="1"/>
      <dgm:spPr/>
      <dgm:t>
        <a:bodyPr/>
        <a:lstStyle/>
        <a:p>
          <a:pPr algn="ctr">
            <a:buNone/>
          </a:pPr>
          <a:r>
            <a:rPr lang="de-DE" sz="1200" dirty="0"/>
            <a:t>Stellen Sie sicher, dass sich die technische Vision ändert, wenn Ihre Kunden oder Organisationen dies erfordert.</a:t>
          </a:r>
        </a:p>
      </dgm:t>
    </dgm:pt>
    <dgm:pt modelId="{B37A2B4E-62E2-4443-87FE-F7D625C48770}" type="parTrans" cxnId="{E8368280-5DA1-BE4E-8CA3-B10DC39AF2D9}">
      <dgm:prSet/>
      <dgm:spPr/>
      <dgm:t>
        <a:bodyPr/>
        <a:lstStyle/>
        <a:p>
          <a:endParaRPr lang="de-DE" sz="2000"/>
        </a:p>
      </dgm:t>
    </dgm:pt>
    <dgm:pt modelId="{8BF12942-EB75-1342-9D26-7DD1A39CF456}" type="sibTrans" cxnId="{E8368280-5DA1-BE4E-8CA3-B10DC39AF2D9}">
      <dgm:prSet/>
      <dgm:spPr/>
      <dgm:t>
        <a:bodyPr/>
        <a:lstStyle/>
        <a:p>
          <a:endParaRPr lang="de-DE" sz="2000"/>
        </a:p>
      </dgm:t>
    </dgm:pt>
    <dgm:pt modelId="{75E48E89-B0A1-7A44-AC1B-63DF7DFDC6E5}">
      <dgm:prSet custT="1"/>
      <dgm:spPr/>
      <dgm:t>
        <a:bodyPr/>
        <a:lstStyle/>
        <a:p>
          <a:pPr algn="ctr">
            <a:buNone/>
          </a:pPr>
          <a:r>
            <a:rPr lang="de-DE" sz="1200" dirty="0"/>
            <a:t>Finden Sie das richtige Gleichgewicht zwischen Standardisierung und Autonomie für Ihre Teams.</a:t>
          </a:r>
        </a:p>
      </dgm:t>
    </dgm:pt>
    <dgm:pt modelId="{467BBFD8-721B-A74D-A55B-AEE8E21C3EC2}" type="parTrans" cxnId="{9E3C6ED6-B3C0-3240-B986-A28DE7C16685}">
      <dgm:prSet/>
      <dgm:spPr/>
      <dgm:t>
        <a:bodyPr/>
        <a:lstStyle/>
        <a:p>
          <a:endParaRPr lang="de-DE" sz="2000"/>
        </a:p>
      </dgm:t>
    </dgm:pt>
    <dgm:pt modelId="{CD787E37-B320-6340-8BE1-659F2BA24C7F}" type="sibTrans" cxnId="{9E3C6ED6-B3C0-3240-B986-A28DE7C16685}">
      <dgm:prSet/>
      <dgm:spPr/>
      <dgm:t>
        <a:bodyPr/>
        <a:lstStyle/>
        <a:p>
          <a:endParaRPr lang="de-DE" sz="2000"/>
        </a:p>
      </dgm:t>
    </dgm:pt>
    <dgm:pt modelId="{E1A75508-C565-0E46-8F07-480C2550338D}">
      <dgm:prSet custT="1"/>
      <dgm:spPr/>
      <dgm:t>
        <a:bodyPr/>
        <a:lstStyle/>
        <a:p>
          <a:pPr algn="ctr">
            <a:buNone/>
          </a:pPr>
          <a:r>
            <a:rPr lang="de-DE" sz="1200" dirty="0"/>
            <a:t>Stellen Sie sicher, dass das implementierte System der technischen Vision entspricht. </a:t>
          </a:r>
        </a:p>
      </dgm:t>
    </dgm:pt>
    <dgm:pt modelId="{125D0216-ED2D-1648-BC1C-BE319BB7E156}" type="parTrans" cxnId="{A982AB6F-58C2-8147-94B2-D7E600A77236}">
      <dgm:prSet/>
      <dgm:spPr/>
      <dgm:t>
        <a:bodyPr/>
        <a:lstStyle/>
        <a:p>
          <a:endParaRPr lang="de-DE" sz="2000"/>
        </a:p>
      </dgm:t>
    </dgm:pt>
    <dgm:pt modelId="{0937D4E5-C45D-D246-ABFA-C212F6C38A18}" type="sibTrans" cxnId="{A982AB6F-58C2-8147-94B2-D7E600A77236}">
      <dgm:prSet/>
      <dgm:spPr/>
      <dgm:t>
        <a:bodyPr/>
        <a:lstStyle/>
        <a:p>
          <a:endParaRPr lang="de-DE" sz="2000"/>
        </a:p>
      </dgm:t>
    </dgm:pt>
    <dgm:pt modelId="{FEEA4CBC-48D9-4D4C-B522-A6621A0F98E0}" type="pres">
      <dgm:prSet presAssocID="{84D0A7BA-D1E1-6E43-93DE-9688B1BFA908}" presName="Name0" presStyleCnt="0">
        <dgm:presLayoutVars>
          <dgm:dir/>
          <dgm:resizeHandles val="exact"/>
        </dgm:presLayoutVars>
      </dgm:prSet>
      <dgm:spPr/>
    </dgm:pt>
    <dgm:pt modelId="{9001F974-0AB2-3045-9EA1-2BD62FE10B74}" type="pres">
      <dgm:prSet presAssocID="{84D0A7BA-D1E1-6E43-93DE-9688B1BFA908}" presName="fgShape" presStyleLbl="fgShp" presStyleIdx="0" presStyleCnt="1"/>
      <dgm:spPr/>
    </dgm:pt>
    <dgm:pt modelId="{B083D812-2163-0D4F-9F33-99FECF3B90D4}" type="pres">
      <dgm:prSet presAssocID="{84D0A7BA-D1E1-6E43-93DE-9688B1BFA908}" presName="linComp" presStyleCnt="0"/>
      <dgm:spPr/>
    </dgm:pt>
    <dgm:pt modelId="{30A18878-58DA-E942-8A8D-6A4861A0F364}" type="pres">
      <dgm:prSet presAssocID="{B3D9552C-A5FC-264E-83E5-E79410644A5A}" presName="compNode" presStyleCnt="0"/>
      <dgm:spPr/>
    </dgm:pt>
    <dgm:pt modelId="{6209CA1F-3FD2-5344-AC52-A2B51F3F6332}" type="pres">
      <dgm:prSet presAssocID="{B3D9552C-A5FC-264E-83E5-E79410644A5A}" presName="bkgdShape" presStyleLbl="node1" presStyleIdx="0" presStyleCnt="6"/>
      <dgm:spPr/>
    </dgm:pt>
    <dgm:pt modelId="{E727AC20-209E-364B-BF64-47D189147B67}" type="pres">
      <dgm:prSet presAssocID="{B3D9552C-A5FC-264E-83E5-E79410644A5A}" presName="nodeTx" presStyleLbl="node1" presStyleIdx="0" presStyleCnt="6">
        <dgm:presLayoutVars>
          <dgm:bulletEnabled val="1"/>
        </dgm:presLayoutVars>
      </dgm:prSet>
      <dgm:spPr/>
    </dgm:pt>
    <dgm:pt modelId="{A794DB17-B2F9-8F4C-A91D-1E928F071572}" type="pres">
      <dgm:prSet presAssocID="{B3D9552C-A5FC-264E-83E5-E79410644A5A}" presName="invisiNode" presStyleLbl="node1" presStyleIdx="0" presStyleCnt="6"/>
      <dgm:spPr/>
    </dgm:pt>
    <dgm:pt modelId="{EC76FB32-C5DF-C94B-81F2-EDD4D541ABA9}" type="pres">
      <dgm:prSet presAssocID="{B3D9552C-A5FC-264E-83E5-E79410644A5A}" presName="imagNode" presStyleLbl="fgImgPlace1" presStyleIdx="0" presStyleCnt="6"/>
      <dgm:spPr>
        <a:blipFill>
          <a:blip xmlns:r="http://schemas.openxmlformats.org/officeDocument/2006/relationships" r:embed="rId1">
            <a:duotone>
              <a:prstClr val="black"/>
              <a:schemeClr val="tx2">
                <a:tint val="45000"/>
                <a:satMod val="400000"/>
              </a:schemeClr>
            </a:duotone>
            <a:extLst>
              <a:ext uri="{837473B0-CC2E-450A-ABE3-18F120FF3D39}">
                <a1611:picAttrSrcUrl xmlns:a1611="http://schemas.microsoft.com/office/drawing/2016/11/main" r:id="rId2"/>
              </a:ext>
            </a:extLst>
          </a:blip>
          <a:srcRect/>
          <a:stretch>
            <a:fillRect l="-38000" r="-38000"/>
          </a:stretch>
        </a:blipFill>
      </dgm:spPr>
    </dgm:pt>
    <dgm:pt modelId="{D12B53D5-A4CA-AB43-92F4-4948E39678F1}" type="pres">
      <dgm:prSet presAssocID="{B747ABF8-2297-7547-AD1D-E4BAC33ACD03}" presName="sibTrans" presStyleLbl="sibTrans2D1" presStyleIdx="0" presStyleCnt="0"/>
      <dgm:spPr/>
    </dgm:pt>
    <dgm:pt modelId="{14FF48F6-94AB-824F-ABFF-8775A36072BE}" type="pres">
      <dgm:prSet presAssocID="{714CC429-B9AB-C84F-9213-51DAFA6EB60C}" presName="compNode" presStyleCnt="0"/>
      <dgm:spPr/>
    </dgm:pt>
    <dgm:pt modelId="{17C1A1E3-4422-0642-BAF3-0696D716672B}" type="pres">
      <dgm:prSet presAssocID="{714CC429-B9AB-C84F-9213-51DAFA6EB60C}" presName="bkgdShape" presStyleLbl="node1" presStyleIdx="1" presStyleCnt="6"/>
      <dgm:spPr/>
    </dgm:pt>
    <dgm:pt modelId="{29526C60-1E94-6F4E-825C-E835F74F4D90}" type="pres">
      <dgm:prSet presAssocID="{714CC429-B9AB-C84F-9213-51DAFA6EB60C}" presName="nodeTx" presStyleLbl="node1" presStyleIdx="1" presStyleCnt="6">
        <dgm:presLayoutVars>
          <dgm:bulletEnabled val="1"/>
        </dgm:presLayoutVars>
      </dgm:prSet>
      <dgm:spPr/>
    </dgm:pt>
    <dgm:pt modelId="{B316E5D5-5369-3246-9415-8A23D38DDD1F}" type="pres">
      <dgm:prSet presAssocID="{714CC429-B9AB-C84F-9213-51DAFA6EB60C}" presName="invisiNode" presStyleLbl="node1" presStyleIdx="1" presStyleCnt="6"/>
      <dgm:spPr/>
    </dgm:pt>
    <dgm:pt modelId="{786EDCE8-0D92-F942-AA97-8F07A1D8E354}" type="pres">
      <dgm:prSet presAssocID="{714CC429-B9AB-C84F-9213-51DAFA6EB60C}" presName="imagNode" presStyleLbl="fgImgPlace1" presStyleIdx="1" presStyleCnt="6"/>
      <dgm:spPr>
        <a:blipFill>
          <a:blip xmlns:r="http://schemas.openxmlformats.org/officeDocument/2006/relationships" r:embed="rId3">
            <a:duotone>
              <a:prstClr val="black"/>
              <a:schemeClr val="tx2">
                <a:tint val="45000"/>
                <a:satMod val="400000"/>
              </a:schemeClr>
            </a:duotone>
          </a:blip>
          <a:srcRect/>
          <a:stretch>
            <a:fillRect l="-25000" r="-25000"/>
          </a:stretch>
        </a:blipFill>
      </dgm:spPr>
    </dgm:pt>
    <dgm:pt modelId="{7D497255-DA32-1E45-BE29-BA8A2952CBB3}" type="pres">
      <dgm:prSet presAssocID="{AAC03EF5-9856-BE41-AC32-E8E3211F2039}" presName="sibTrans" presStyleLbl="sibTrans2D1" presStyleIdx="0" presStyleCnt="0"/>
      <dgm:spPr/>
    </dgm:pt>
    <dgm:pt modelId="{99A98BB2-C87B-9048-81E4-CA26BBA36C77}" type="pres">
      <dgm:prSet presAssocID="{5D5E7FB9-8278-8B48-852E-E0F807609C35}" presName="compNode" presStyleCnt="0"/>
      <dgm:spPr/>
    </dgm:pt>
    <dgm:pt modelId="{9A0EAB17-B418-0240-A8DA-8603371A0C4E}" type="pres">
      <dgm:prSet presAssocID="{5D5E7FB9-8278-8B48-852E-E0F807609C35}" presName="bkgdShape" presStyleLbl="node1" presStyleIdx="2" presStyleCnt="6"/>
      <dgm:spPr/>
    </dgm:pt>
    <dgm:pt modelId="{224BFA48-B834-9B42-8E30-077948A49E86}" type="pres">
      <dgm:prSet presAssocID="{5D5E7FB9-8278-8B48-852E-E0F807609C35}" presName="nodeTx" presStyleLbl="node1" presStyleIdx="2" presStyleCnt="6">
        <dgm:presLayoutVars>
          <dgm:bulletEnabled val="1"/>
        </dgm:presLayoutVars>
      </dgm:prSet>
      <dgm:spPr/>
    </dgm:pt>
    <dgm:pt modelId="{D3320AA9-B6E2-D845-BE10-AC18740CCBF0}" type="pres">
      <dgm:prSet presAssocID="{5D5E7FB9-8278-8B48-852E-E0F807609C35}" presName="invisiNode" presStyleLbl="node1" presStyleIdx="2" presStyleCnt="6"/>
      <dgm:spPr/>
    </dgm:pt>
    <dgm:pt modelId="{9AE1033D-1BF5-0240-AFFD-475704C74BD2}" type="pres">
      <dgm:prSet presAssocID="{5D5E7FB9-8278-8B48-852E-E0F807609C35}" presName="imagNode" presStyleLbl="fgImgPlace1" presStyleIdx="2" presStyleCnt="6"/>
      <dgm:spPr>
        <a:blipFill>
          <a:blip xmlns:r="http://schemas.openxmlformats.org/officeDocument/2006/relationships" r:embed="rId4">
            <a:duotone>
              <a:prstClr val="black"/>
              <a:schemeClr val="tx2">
                <a:tint val="45000"/>
                <a:satMod val="400000"/>
              </a:schemeClr>
            </a:duotone>
            <a:extLst>
              <a:ext uri="{28A0092B-C50C-407E-A947-70E740481C1C}">
                <a14:useLocalDpi xmlns:a14="http://schemas.microsoft.com/office/drawing/2010/main" val="0"/>
              </a:ext>
            </a:extLst>
          </a:blip>
          <a:srcRect/>
          <a:stretch>
            <a:fillRect l="-25000" r="-25000"/>
          </a:stretch>
        </a:blipFill>
      </dgm:spPr>
    </dgm:pt>
    <dgm:pt modelId="{2748B56F-4C21-2E4F-94E9-0EAA13B80B07}" type="pres">
      <dgm:prSet presAssocID="{B1409809-CDA8-0C49-BA10-4D874D392843}" presName="sibTrans" presStyleLbl="sibTrans2D1" presStyleIdx="0" presStyleCnt="0"/>
      <dgm:spPr/>
    </dgm:pt>
    <dgm:pt modelId="{5A55C4D1-D86C-AF4A-8FE8-6F32F30C63AF}" type="pres">
      <dgm:prSet presAssocID="{5EB7481C-D812-3346-BED1-05197A87B851}" presName="compNode" presStyleCnt="0"/>
      <dgm:spPr/>
    </dgm:pt>
    <dgm:pt modelId="{93322E05-B28C-414F-88B5-0E5BFDB02D38}" type="pres">
      <dgm:prSet presAssocID="{5EB7481C-D812-3346-BED1-05197A87B851}" presName="bkgdShape" presStyleLbl="node1" presStyleIdx="3" presStyleCnt="6"/>
      <dgm:spPr/>
    </dgm:pt>
    <dgm:pt modelId="{3EF977A2-891E-5046-9DBB-8650543ECE66}" type="pres">
      <dgm:prSet presAssocID="{5EB7481C-D812-3346-BED1-05197A87B851}" presName="nodeTx" presStyleLbl="node1" presStyleIdx="3" presStyleCnt="6">
        <dgm:presLayoutVars>
          <dgm:bulletEnabled val="1"/>
        </dgm:presLayoutVars>
      </dgm:prSet>
      <dgm:spPr/>
    </dgm:pt>
    <dgm:pt modelId="{A4228F6F-30D0-DD42-AC16-889F53AA95CD}" type="pres">
      <dgm:prSet presAssocID="{5EB7481C-D812-3346-BED1-05197A87B851}" presName="invisiNode" presStyleLbl="node1" presStyleIdx="3" presStyleCnt="6"/>
      <dgm:spPr/>
    </dgm:pt>
    <dgm:pt modelId="{FCDC1FFB-92AF-4D43-8705-2ECD0D5418F8}" type="pres">
      <dgm:prSet presAssocID="{5EB7481C-D812-3346-BED1-05197A87B851}" presName="imagNode" presStyleLbl="fgImgPlace1" presStyleIdx="3" presStyleCnt="6"/>
      <dgm:spPr>
        <a:blipFill>
          <a:blip xmlns:r="http://schemas.openxmlformats.org/officeDocument/2006/relationships" r:embed="rId5">
            <a:duotone>
              <a:prstClr val="black"/>
              <a:schemeClr val="tx2">
                <a:tint val="45000"/>
                <a:satMod val="400000"/>
              </a:schemeClr>
            </a:duotone>
          </a:blip>
          <a:srcRect/>
          <a:stretch>
            <a:fillRect l="-1000" r="-1000"/>
          </a:stretch>
        </a:blipFill>
      </dgm:spPr>
    </dgm:pt>
    <dgm:pt modelId="{96B1FD75-D315-A446-8BEF-9B88D7AB6424}" type="pres">
      <dgm:prSet presAssocID="{6086D25C-11ED-EC45-A87C-9E2B2AB8BD2F}" presName="sibTrans" presStyleLbl="sibTrans2D1" presStyleIdx="0" presStyleCnt="0"/>
      <dgm:spPr/>
    </dgm:pt>
    <dgm:pt modelId="{3958EFC9-FC39-3043-8F1A-78491D7A3722}" type="pres">
      <dgm:prSet presAssocID="{71716023-B246-C54A-870A-0AA9E28E8CDD}" presName="compNode" presStyleCnt="0"/>
      <dgm:spPr/>
    </dgm:pt>
    <dgm:pt modelId="{AB0EA0AF-040B-A843-8297-906DC977112A}" type="pres">
      <dgm:prSet presAssocID="{71716023-B246-C54A-870A-0AA9E28E8CDD}" presName="bkgdShape" presStyleLbl="node1" presStyleIdx="4" presStyleCnt="6"/>
      <dgm:spPr/>
    </dgm:pt>
    <dgm:pt modelId="{160BCBE2-E73E-C449-A2BB-D4AA216B2384}" type="pres">
      <dgm:prSet presAssocID="{71716023-B246-C54A-870A-0AA9E28E8CDD}" presName="nodeTx" presStyleLbl="node1" presStyleIdx="4" presStyleCnt="6">
        <dgm:presLayoutVars>
          <dgm:bulletEnabled val="1"/>
        </dgm:presLayoutVars>
      </dgm:prSet>
      <dgm:spPr/>
    </dgm:pt>
    <dgm:pt modelId="{948386D7-5ADF-D743-B3F7-2B25A3F0B557}" type="pres">
      <dgm:prSet presAssocID="{71716023-B246-C54A-870A-0AA9E28E8CDD}" presName="invisiNode" presStyleLbl="node1" presStyleIdx="4" presStyleCnt="6"/>
      <dgm:spPr/>
    </dgm:pt>
    <dgm:pt modelId="{18521CD0-C165-1440-B0E0-123CB1AF5877}" type="pres">
      <dgm:prSet presAssocID="{71716023-B246-C54A-870A-0AA9E28E8CDD}" presName="imagNode" presStyleLbl="fgImgPlace1" presStyleIdx="4" presStyleCnt="6"/>
      <dgm:spPr>
        <a:blipFill>
          <a:blip xmlns:r="http://schemas.openxmlformats.org/officeDocument/2006/relationships" r:embed="rId6">
            <a:duotone>
              <a:prstClr val="black"/>
              <a:schemeClr val="tx2">
                <a:tint val="45000"/>
                <a:satMod val="400000"/>
              </a:schemeClr>
            </a:duotone>
          </a:blip>
          <a:srcRect/>
          <a:stretch>
            <a:fillRect l="-40000" r="-40000"/>
          </a:stretch>
        </a:blipFill>
      </dgm:spPr>
      <dgm:extLst>
        <a:ext uri="{E40237B7-FDA0-4F09-8148-C483321AD2D9}">
          <dgm14:cNvPr xmlns:dgm14="http://schemas.microsoft.com/office/drawing/2010/diagram" id="0" name="" descr="Boxenteam bereit für Formel 1-Rennen mit Auto beim Boxenstopp"/>
        </a:ext>
      </dgm:extLst>
    </dgm:pt>
    <dgm:pt modelId="{7F15373C-F9AF-FA4E-BF09-84BC0B056849}" type="pres">
      <dgm:prSet presAssocID="{625657A0-2C6B-8349-B0E0-735D4C268B20}" presName="sibTrans" presStyleLbl="sibTrans2D1" presStyleIdx="0" presStyleCnt="0"/>
      <dgm:spPr/>
    </dgm:pt>
    <dgm:pt modelId="{56762585-4E39-5746-B276-399C7EA75EBA}" type="pres">
      <dgm:prSet presAssocID="{BBDBBA08-F014-414B-933A-D694821E6AFC}" presName="compNode" presStyleCnt="0"/>
      <dgm:spPr/>
    </dgm:pt>
    <dgm:pt modelId="{F29A010B-7EC5-3341-9CB4-8BA801C24DBB}" type="pres">
      <dgm:prSet presAssocID="{BBDBBA08-F014-414B-933A-D694821E6AFC}" presName="bkgdShape" presStyleLbl="node1" presStyleIdx="5" presStyleCnt="6"/>
      <dgm:spPr/>
    </dgm:pt>
    <dgm:pt modelId="{C6952C73-0B61-B647-80BE-285D2ED890C7}" type="pres">
      <dgm:prSet presAssocID="{BBDBBA08-F014-414B-933A-D694821E6AFC}" presName="nodeTx" presStyleLbl="node1" presStyleIdx="5" presStyleCnt="6">
        <dgm:presLayoutVars>
          <dgm:bulletEnabled val="1"/>
        </dgm:presLayoutVars>
      </dgm:prSet>
      <dgm:spPr/>
    </dgm:pt>
    <dgm:pt modelId="{B45AEB75-FDD7-614F-9D3F-7B5CD9B11873}" type="pres">
      <dgm:prSet presAssocID="{BBDBBA08-F014-414B-933A-D694821E6AFC}" presName="invisiNode" presStyleLbl="node1" presStyleIdx="5" presStyleCnt="6"/>
      <dgm:spPr/>
    </dgm:pt>
    <dgm:pt modelId="{D19AA6AE-B22F-F64B-8B71-365A6C66ED99}" type="pres">
      <dgm:prSet presAssocID="{BBDBBA08-F014-414B-933A-D694821E6AFC}" presName="imagNode" presStyleLbl="fgImgPlace1" presStyleIdx="5" presStyleCnt="6"/>
      <dgm:spPr>
        <a:blipFill>
          <a:blip xmlns:r="http://schemas.openxmlformats.org/officeDocument/2006/relationships" r:embed="rId7">
            <a:duotone>
              <a:prstClr val="black"/>
              <a:schemeClr val="tx2">
                <a:tint val="45000"/>
                <a:satMod val="400000"/>
              </a:schemeClr>
            </a:duotone>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Wissenschaftlerin, die sich ein Reagenzglas ansieht"/>
        </a:ext>
      </dgm:extLst>
    </dgm:pt>
  </dgm:ptLst>
  <dgm:cxnLst>
    <dgm:cxn modelId="{C96AA400-CADA-0344-9D6C-1B38F983C7B3}" type="presOf" srcId="{2730FC49-84D6-0F47-AA52-5A4D8DB3FC8B}" destId="{3EF977A2-891E-5046-9DBB-8650543ECE66}" srcOrd="1" destOrd="1" presId="urn:microsoft.com/office/officeart/2005/8/layout/hList7"/>
    <dgm:cxn modelId="{32164103-C2A1-BA47-8624-3D7F470ECEA5}" type="presOf" srcId="{AAC03EF5-9856-BE41-AC32-E8E3211F2039}" destId="{7D497255-DA32-1E45-BE29-BA8A2952CBB3}" srcOrd="0" destOrd="0" presId="urn:microsoft.com/office/officeart/2005/8/layout/hList7"/>
    <dgm:cxn modelId="{C4C54006-7756-6B4D-A352-C94AB6E2B0B1}" type="presOf" srcId="{5EB7481C-D812-3346-BED1-05197A87B851}" destId="{3EF977A2-891E-5046-9DBB-8650543ECE66}" srcOrd="1" destOrd="0" presId="urn:microsoft.com/office/officeart/2005/8/layout/hList7"/>
    <dgm:cxn modelId="{4282711F-CF1B-AB45-9729-7DA71827D3F5}" type="presOf" srcId="{3813DB32-E4D6-084C-BB77-190433B26410}" destId="{29526C60-1E94-6F4E-825C-E835F74F4D90}" srcOrd="1" destOrd="1" presId="urn:microsoft.com/office/officeart/2005/8/layout/hList7"/>
    <dgm:cxn modelId="{0F573F20-6B18-B04E-8AAA-723281C66AAB}" srcId="{84D0A7BA-D1E1-6E43-93DE-9688B1BFA908}" destId="{714CC429-B9AB-C84F-9213-51DAFA6EB60C}" srcOrd="1" destOrd="0" parTransId="{8776C586-2661-1E41-9DE4-6EA5B95584B5}" sibTransId="{AAC03EF5-9856-BE41-AC32-E8E3211F2039}"/>
    <dgm:cxn modelId="{D65C502E-F1FD-E448-A5A1-BFFDE9B14DB7}" type="presOf" srcId="{E1A75508-C565-0E46-8F07-480C2550338D}" destId="{F29A010B-7EC5-3341-9CB4-8BA801C24DBB}" srcOrd="0" destOrd="1" presId="urn:microsoft.com/office/officeart/2005/8/layout/hList7"/>
    <dgm:cxn modelId="{721F5F2E-D546-384A-BBBB-B1CBA1917FC0}" type="presOf" srcId="{714CC429-B9AB-C84F-9213-51DAFA6EB60C}" destId="{17C1A1E3-4422-0642-BAF3-0696D716672B}" srcOrd="0" destOrd="0" presId="urn:microsoft.com/office/officeart/2005/8/layout/hList7"/>
    <dgm:cxn modelId="{B745FB31-A68B-7D41-AC75-AA6F87FF6452}" type="presOf" srcId="{B747ABF8-2297-7547-AD1D-E4BAC33ACD03}" destId="{D12B53D5-A4CA-AB43-92F4-4948E39678F1}" srcOrd="0" destOrd="0" presId="urn:microsoft.com/office/officeart/2005/8/layout/hList7"/>
    <dgm:cxn modelId="{054BE534-99B1-E74E-8348-50F7183D66E0}" type="presOf" srcId="{714CC429-B9AB-C84F-9213-51DAFA6EB60C}" destId="{29526C60-1E94-6F4E-825C-E835F74F4D90}" srcOrd="1" destOrd="0" presId="urn:microsoft.com/office/officeart/2005/8/layout/hList7"/>
    <dgm:cxn modelId="{3F071D35-9D65-FE41-80A9-C291BCEDA7A4}" type="presOf" srcId="{5D5E7FB9-8278-8B48-852E-E0F807609C35}" destId="{9A0EAB17-B418-0240-A8DA-8603371A0C4E}" srcOrd="0" destOrd="0" presId="urn:microsoft.com/office/officeart/2005/8/layout/hList7"/>
    <dgm:cxn modelId="{0F0AAF35-FE52-B14A-BAFF-A181F69A6975}" srcId="{84D0A7BA-D1E1-6E43-93DE-9688B1BFA908}" destId="{5EB7481C-D812-3346-BED1-05197A87B851}" srcOrd="3" destOrd="0" parTransId="{5393D2DC-1087-9943-B2C3-7C57ECD59B68}" sibTransId="{6086D25C-11ED-EC45-A87C-9E2B2AB8BD2F}"/>
    <dgm:cxn modelId="{965EE638-0206-AE4A-A404-C48A49F85C63}" type="presOf" srcId="{B1409809-CDA8-0C49-BA10-4D874D392843}" destId="{2748B56F-4C21-2E4F-94E9-0EAA13B80B07}" srcOrd="0" destOrd="0" presId="urn:microsoft.com/office/officeart/2005/8/layout/hList7"/>
    <dgm:cxn modelId="{C294AD39-C567-A54B-8949-14E96EC8BD62}" type="presOf" srcId="{75E48E89-B0A1-7A44-AC1B-63DF7DFDC6E5}" destId="{160BCBE2-E73E-C449-A2BB-D4AA216B2384}" srcOrd="1" destOrd="1" presId="urn:microsoft.com/office/officeart/2005/8/layout/hList7"/>
    <dgm:cxn modelId="{79768B41-576A-DC46-9DAE-632759A4E1A1}" srcId="{84D0A7BA-D1E1-6E43-93DE-9688B1BFA908}" destId="{BBDBBA08-F014-414B-933A-D694821E6AFC}" srcOrd="5" destOrd="0" parTransId="{818A833B-50F2-D64D-A72E-41DD79C2D26F}" sibTransId="{96D99BBE-B401-5D46-8CDE-0626FD84AE1E}"/>
    <dgm:cxn modelId="{6DD3A443-CB42-9D4E-BCBE-122FBA71C6C2}" type="presOf" srcId="{71716023-B246-C54A-870A-0AA9E28E8CDD}" destId="{160BCBE2-E73E-C449-A2BB-D4AA216B2384}" srcOrd="1" destOrd="0" presId="urn:microsoft.com/office/officeart/2005/8/layout/hList7"/>
    <dgm:cxn modelId="{98557845-83D9-E140-901B-2DD4ED0D08D5}" type="presOf" srcId="{88517A08-E236-5846-A252-55596AE67336}" destId="{9A0EAB17-B418-0240-A8DA-8603371A0C4E}" srcOrd="0" destOrd="1" presId="urn:microsoft.com/office/officeart/2005/8/layout/hList7"/>
    <dgm:cxn modelId="{EB98544B-5576-D843-A986-FDBAFF078FA0}" type="presOf" srcId="{6086D25C-11ED-EC45-A87C-9E2B2AB8BD2F}" destId="{96B1FD75-D315-A446-8BEF-9B88D7AB6424}" srcOrd="0" destOrd="0" presId="urn:microsoft.com/office/officeart/2005/8/layout/hList7"/>
    <dgm:cxn modelId="{EA590951-69A5-504F-82ED-BDDD5B5FBA77}" type="presOf" srcId="{BBDBBA08-F014-414B-933A-D694821E6AFC}" destId="{F29A010B-7EC5-3341-9CB4-8BA801C24DBB}" srcOrd="0" destOrd="0" presId="urn:microsoft.com/office/officeart/2005/8/layout/hList7"/>
    <dgm:cxn modelId="{8F701D5D-47E9-C54F-A4C4-A45E5DF82032}" type="presOf" srcId="{BBDBBA08-F014-414B-933A-D694821E6AFC}" destId="{C6952C73-0B61-B647-80BE-285D2ED890C7}" srcOrd="1" destOrd="0" presId="urn:microsoft.com/office/officeart/2005/8/layout/hList7"/>
    <dgm:cxn modelId="{AE8CAE5E-D7BF-754B-BAF9-18AB3B6D2D23}" type="presOf" srcId="{006B6229-BDB3-E144-8CBE-3545A6A5CFC4}" destId="{E727AC20-209E-364B-BF64-47D189147B67}" srcOrd="1" destOrd="1" presId="urn:microsoft.com/office/officeart/2005/8/layout/hList7"/>
    <dgm:cxn modelId="{A982AB6F-58C2-8147-94B2-D7E600A77236}" srcId="{BBDBBA08-F014-414B-933A-D694821E6AFC}" destId="{E1A75508-C565-0E46-8F07-480C2550338D}" srcOrd="0" destOrd="0" parTransId="{125D0216-ED2D-1648-BC1C-BE319BB7E156}" sibTransId="{0937D4E5-C45D-D246-ABFA-C212F6C38A18}"/>
    <dgm:cxn modelId="{8F937773-5CEB-B849-8342-29F12BD66131}" type="presOf" srcId="{2730FC49-84D6-0F47-AA52-5A4D8DB3FC8B}" destId="{93322E05-B28C-414F-88B5-0E5BFDB02D38}" srcOrd="0" destOrd="1" presId="urn:microsoft.com/office/officeart/2005/8/layout/hList7"/>
    <dgm:cxn modelId="{01FD0C7F-5928-A740-BECB-CE90F69634F2}" type="presOf" srcId="{006B6229-BDB3-E144-8CBE-3545A6A5CFC4}" destId="{6209CA1F-3FD2-5344-AC52-A2B51F3F6332}" srcOrd="0" destOrd="1" presId="urn:microsoft.com/office/officeart/2005/8/layout/hList7"/>
    <dgm:cxn modelId="{E8368280-5DA1-BE4E-8CA3-B10DC39AF2D9}" srcId="{5EB7481C-D812-3346-BED1-05197A87B851}" destId="{2730FC49-84D6-0F47-AA52-5A4D8DB3FC8B}" srcOrd="0" destOrd="0" parTransId="{B37A2B4E-62E2-4443-87FE-F7D625C48770}" sibTransId="{8BF12942-EB75-1342-9D26-7DD1A39CF456}"/>
    <dgm:cxn modelId="{C371DE82-FE3E-234A-A250-28AAD0A8AF7B}" type="presOf" srcId="{3813DB32-E4D6-084C-BB77-190433B26410}" destId="{17C1A1E3-4422-0642-BAF3-0696D716672B}" srcOrd="0" destOrd="1" presId="urn:microsoft.com/office/officeart/2005/8/layout/hList7"/>
    <dgm:cxn modelId="{8A9A8D92-B222-0443-85E1-46B5385AABC5}" type="presOf" srcId="{625657A0-2C6B-8349-B0E0-735D4C268B20}" destId="{7F15373C-F9AF-FA4E-BF09-84BC0B056849}" srcOrd="0" destOrd="0" presId="urn:microsoft.com/office/officeart/2005/8/layout/hList7"/>
    <dgm:cxn modelId="{976672A0-5D12-6A4D-B094-D20C851DBBA2}" srcId="{714CC429-B9AB-C84F-9213-51DAFA6EB60C}" destId="{3813DB32-E4D6-084C-BB77-190433B26410}" srcOrd="0" destOrd="0" parTransId="{E47F9C5D-1E9D-F043-804A-FB777EB48D0D}" sibTransId="{73873A5E-4D72-8845-9DA5-7EB27272B283}"/>
    <dgm:cxn modelId="{3AEEB6A4-0F46-4B46-92E4-50C4A6C327E9}" srcId="{84D0A7BA-D1E1-6E43-93DE-9688B1BFA908}" destId="{5D5E7FB9-8278-8B48-852E-E0F807609C35}" srcOrd="2" destOrd="0" parTransId="{DC4A7463-68F6-934B-B034-BDE687EB635B}" sibTransId="{B1409809-CDA8-0C49-BA10-4D874D392843}"/>
    <dgm:cxn modelId="{1DFA29A6-6E43-554F-9E4E-A7CA769FE365}" srcId="{5D5E7FB9-8278-8B48-852E-E0F807609C35}" destId="{88517A08-E236-5846-A252-55596AE67336}" srcOrd="0" destOrd="0" parTransId="{0A8EE69C-DA24-9640-ACDE-2AAFF5645CB0}" sibTransId="{35A5ADE3-331B-A747-9977-D4CF7F35C5DA}"/>
    <dgm:cxn modelId="{FB38E5A6-8B86-DC4C-8B01-A99DD120FA90}" type="presOf" srcId="{84D0A7BA-D1E1-6E43-93DE-9688B1BFA908}" destId="{FEEA4CBC-48D9-4D4C-B522-A6621A0F98E0}" srcOrd="0" destOrd="0" presId="urn:microsoft.com/office/officeart/2005/8/layout/hList7"/>
    <dgm:cxn modelId="{B7D4E3A8-9A13-6241-8289-B512BE1A60A5}" type="presOf" srcId="{5D5E7FB9-8278-8B48-852E-E0F807609C35}" destId="{224BFA48-B834-9B42-8E30-077948A49E86}" srcOrd="1" destOrd="0" presId="urn:microsoft.com/office/officeart/2005/8/layout/hList7"/>
    <dgm:cxn modelId="{739E48AC-CCD2-5840-B54A-87B3BAB421A0}" type="presOf" srcId="{75E48E89-B0A1-7A44-AC1B-63DF7DFDC6E5}" destId="{AB0EA0AF-040B-A843-8297-906DC977112A}" srcOrd="0" destOrd="1" presId="urn:microsoft.com/office/officeart/2005/8/layout/hList7"/>
    <dgm:cxn modelId="{13C0CEB6-36B2-8A43-A177-431B32D3934F}" type="presOf" srcId="{88517A08-E236-5846-A252-55596AE67336}" destId="{224BFA48-B834-9B42-8E30-077948A49E86}" srcOrd="1" destOrd="1" presId="urn:microsoft.com/office/officeart/2005/8/layout/hList7"/>
    <dgm:cxn modelId="{D89C85CE-2485-BC46-9252-56C0518F5E7D}" type="presOf" srcId="{B3D9552C-A5FC-264E-83E5-E79410644A5A}" destId="{6209CA1F-3FD2-5344-AC52-A2B51F3F6332}" srcOrd="0" destOrd="0" presId="urn:microsoft.com/office/officeart/2005/8/layout/hList7"/>
    <dgm:cxn modelId="{304C82D5-F38E-6A4D-8590-4BF070334EB8}" type="presOf" srcId="{E1A75508-C565-0E46-8F07-480C2550338D}" destId="{C6952C73-0B61-B647-80BE-285D2ED890C7}" srcOrd="1" destOrd="1" presId="urn:microsoft.com/office/officeart/2005/8/layout/hList7"/>
    <dgm:cxn modelId="{9E3C6ED6-B3C0-3240-B986-A28DE7C16685}" srcId="{71716023-B246-C54A-870A-0AA9E28E8CDD}" destId="{75E48E89-B0A1-7A44-AC1B-63DF7DFDC6E5}" srcOrd="0" destOrd="0" parTransId="{467BBFD8-721B-A74D-A55B-AEE8E21C3EC2}" sibTransId="{CD787E37-B320-6340-8BE1-659F2BA24C7F}"/>
    <dgm:cxn modelId="{A67094DC-67C8-C446-93FE-21A7063DDD28}" srcId="{84D0A7BA-D1E1-6E43-93DE-9688B1BFA908}" destId="{B3D9552C-A5FC-264E-83E5-E79410644A5A}" srcOrd="0" destOrd="0" parTransId="{C0C71EFF-AFA4-BE48-BBBF-928616B489B3}" sibTransId="{B747ABF8-2297-7547-AD1D-E4BAC33ACD03}"/>
    <dgm:cxn modelId="{A9093FDE-230B-DD4B-9565-0FB5E624A55E}" type="presOf" srcId="{B3D9552C-A5FC-264E-83E5-E79410644A5A}" destId="{E727AC20-209E-364B-BF64-47D189147B67}" srcOrd="1" destOrd="0" presId="urn:microsoft.com/office/officeart/2005/8/layout/hList7"/>
    <dgm:cxn modelId="{E9BD32E6-29E6-E745-953B-75BDB2CF205C}" type="presOf" srcId="{71716023-B246-C54A-870A-0AA9E28E8CDD}" destId="{AB0EA0AF-040B-A843-8297-906DC977112A}" srcOrd="0" destOrd="0" presId="urn:microsoft.com/office/officeart/2005/8/layout/hList7"/>
    <dgm:cxn modelId="{28E8B4EC-4232-474E-987A-A76AFD74FCE9}" type="presOf" srcId="{5EB7481C-D812-3346-BED1-05197A87B851}" destId="{93322E05-B28C-414F-88B5-0E5BFDB02D38}" srcOrd="0" destOrd="0" presId="urn:microsoft.com/office/officeart/2005/8/layout/hList7"/>
    <dgm:cxn modelId="{78D59FF2-F44D-F54E-8A49-5ADA12E3ECBD}" srcId="{B3D9552C-A5FC-264E-83E5-E79410644A5A}" destId="{006B6229-BDB3-E144-8CBE-3545A6A5CFC4}" srcOrd="0" destOrd="0" parTransId="{A8319983-6CFE-C041-8392-E395A719809A}" sibTransId="{6D280180-705C-F04C-AE69-C15F3BC5CA38}"/>
    <dgm:cxn modelId="{BD8921FB-388C-6D45-88E9-5736BC71D0C1}" srcId="{84D0A7BA-D1E1-6E43-93DE-9688B1BFA908}" destId="{71716023-B246-C54A-870A-0AA9E28E8CDD}" srcOrd="4" destOrd="0" parTransId="{B82CC9D5-2860-314B-A8A0-BECBB4A9DBB4}" sibTransId="{625657A0-2C6B-8349-B0E0-735D4C268B20}"/>
    <dgm:cxn modelId="{8DF595A5-46DD-8540-854E-8E78019C90AE}" type="presParOf" srcId="{FEEA4CBC-48D9-4D4C-B522-A6621A0F98E0}" destId="{9001F974-0AB2-3045-9EA1-2BD62FE10B74}" srcOrd="0" destOrd="0" presId="urn:microsoft.com/office/officeart/2005/8/layout/hList7"/>
    <dgm:cxn modelId="{D90CF864-6B5C-A947-8E06-E8069025F4EE}" type="presParOf" srcId="{FEEA4CBC-48D9-4D4C-B522-A6621A0F98E0}" destId="{B083D812-2163-0D4F-9F33-99FECF3B90D4}" srcOrd="1" destOrd="0" presId="urn:microsoft.com/office/officeart/2005/8/layout/hList7"/>
    <dgm:cxn modelId="{2DF9F923-2706-9047-B9B4-DB5AB3B2C35A}" type="presParOf" srcId="{B083D812-2163-0D4F-9F33-99FECF3B90D4}" destId="{30A18878-58DA-E942-8A8D-6A4861A0F364}" srcOrd="0" destOrd="0" presId="urn:microsoft.com/office/officeart/2005/8/layout/hList7"/>
    <dgm:cxn modelId="{DE30062D-B115-1744-BCAF-B9EB8069874F}" type="presParOf" srcId="{30A18878-58DA-E942-8A8D-6A4861A0F364}" destId="{6209CA1F-3FD2-5344-AC52-A2B51F3F6332}" srcOrd="0" destOrd="0" presId="urn:microsoft.com/office/officeart/2005/8/layout/hList7"/>
    <dgm:cxn modelId="{51355B67-870C-CF4C-8E93-1FE0685E6174}" type="presParOf" srcId="{30A18878-58DA-E942-8A8D-6A4861A0F364}" destId="{E727AC20-209E-364B-BF64-47D189147B67}" srcOrd="1" destOrd="0" presId="urn:microsoft.com/office/officeart/2005/8/layout/hList7"/>
    <dgm:cxn modelId="{96481F73-7C1B-DA42-8672-3B0E0FEA4BB8}" type="presParOf" srcId="{30A18878-58DA-E942-8A8D-6A4861A0F364}" destId="{A794DB17-B2F9-8F4C-A91D-1E928F071572}" srcOrd="2" destOrd="0" presId="urn:microsoft.com/office/officeart/2005/8/layout/hList7"/>
    <dgm:cxn modelId="{19092632-71DF-EE4E-B182-D12CEA9F05DA}" type="presParOf" srcId="{30A18878-58DA-E942-8A8D-6A4861A0F364}" destId="{EC76FB32-C5DF-C94B-81F2-EDD4D541ABA9}" srcOrd="3" destOrd="0" presId="urn:microsoft.com/office/officeart/2005/8/layout/hList7"/>
    <dgm:cxn modelId="{196A486C-9270-984C-B7E5-CACC69664089}" type="presParOf" srcId="{B083D812-2163-0D4F-9F33-99FECF3B90D4}" destId="{D12B53D5-A4CA-AB43-92F4-4948E39678F1}" srcOrd="1" destOrd="0" presId="urn:microsoft.com/office/officeart/2005/8/layout/hList7"/>
    <dgm:cxn modelId="{9477B905-7FA6-6648-95EE-1F529994C4C8}" type="presParOf" srcId="{B083D812-2163-0D4F-9F33-99FECF3B90D4}" destId="{14FF48F6-94AB-824F-ABFF-8775A36072BE}" srcOrd="2" destOrd="0" presId="urn:microsoft.com/office/officeart/2005/8/layout/hList7"/>
    <dgm:cxn modelId="{B56B2652-8B7D-E743-967C-75561BEB4D9C}" type="presParOf" srcId="{14FF48F6-94AB-824F-ABFF-8775A36072BE}" destId="{17C1A1E3-4422-0642-BAF3-0696D716672B}" srcOrd="0" destOrd="0" presId="urn:microsoft.com/office/officeart/2005/8/layout/hList7"/>
    <dgm:cxn modelId="{EDC52DBF-B59A-AB45-8F20-1E8A2364AA4C}" type="presParOf" srcId="{14FF48F6-94AB-824F-ABFF-8775A36072BE}" destId="{29526C60-1E94-6F4E-825C-E835F74F4D90}" srcOrd="1" destOrd="0" presId="urn:microsoft.com/office/officeart/2005/8/layout/hList7"/>
    <dgm:cxn modelId="{BD9B6325-671F-7840-B59D-80751B503F23}" type="presParOf" srcId="{14FF48F6-94AB-824F-ABFF-8775A36072BE}" destId="{B316E5D5-5369-3246-9415-8A23D38DDD1F}" srcOrd="2" destOrd="0" presId="urn:microsoft.com/office/officeart/2005/8/layout/hList7"/>
    <dgm:cxn modelId="{DC3AABD4-043F-6346-92CE-941D048B3E32}" type="presParOf" srcId="{14FF48F6-94AB-824F-ABFF-8775A36072BE}" destId="{786EDCE8-0D92-F942-AA97-8F07A1D8E354}" srcOrd="3" destOrd="0" presId="urn:microsoft.com/office/officeart/2005/8/layout/hList7"/>
    <dgm:cxn modelId="{1FA31958-11EA-A242-ACE5-0BCD661FE850}" type="presParOf" srcId="{B083D812-2163-0D4F-9F33-99FECF3B90D4}" destId="{7D497255-DA32-1E45-BE29-BA8A2952CBB3}" srcOrd="3" destOrd="0" presId="urn:microsoft.com/office/officeart/2005/8/layout/hList7"/>
    <dgm:cxn modelId="{6D7E3124-0D3C-E643-A634-725DFB7AA53B}" type="presParOf" srcId="{B083D812-2163-0D4F-9F33-99FECF3B90D4}" destId="{99A98BB2-C87B-9048-81E4-CA26BBA36C77}" srcOrd="4" destOrd="0" presId="urn:microsoft.com/office/officeart/2005/8/layout/hList7"/>
    <dgm:cxn modelId="{0C4358D6-5CE3-CF42-9065-D774A1DEDCFA}" type="presParOf" srcId="{99A98BB2-C87B-9048-81E4-CA26BBA36C77}" destId="{9A0EAB17-B418-0240-A8DA-8603371A0C4E}" srcOrd="0" destOrd="0" presId="urn:microsoft.com/office/officeart/2005/8/layout/hList7"/>
    <dgm:cxn modelId="{A45C0120-4C3B-2C46-B2CC-22D4D9E46F31}" type="presParOf" srcId="{99A98BB2-C87B-9048-81E4-CA26BBA36C77}" destId="{224BFA48-B834-9B42-8E30-077948A49E86}" srcOrd="1" destOrd="0" presId="urn:microsoft.com/office/officeart/2005/8/layout/hList7"/>
    <dgm:cxn modelId="{6F87901E-E4CF-7D4B-BE69-8FC047F6319A}" type="presParOf" srcId="{99A98BB2-C87B-9048-81E4-CA26BBA36C77}" destId="{D3320AA9-B6E2-D845-BE10-AC18740CCBF0}" srcOrd="2" destOrd="0" presId="urn:microsoft.com/office/officeart/2005/8/layout/hList7"/>
    <dgm:cxn modelId="{8F84355D-F72A-214A-80FE-8E6F0A4E3555}" type="presParOf" srcId="{99A98BB2-C87B-9048-81E4-CA26BBA36C77}" destId="{9AE1033D-1BF5-0240-AFFD-475704C74BD2}" srcOrd="3" destOrd="0" presId="urn:microsoft.com/office/officeart/2005/8/layout/hList7"/>
    <dgm:cxn modelId="{4BCE5D2B-0701-3544-BA0F-7D4CCCF81A31}" type="presParOf" srcId="{B083D812-2163-0D4F-9F33-99FECF3B90D4}" destId="{2748B56F-4C21-2E4F-94E9-0EAA13B80B07}" srcOrd="5" destOrd="0" presId="urn:microsoft.com/office/officeart/2005/8/layout/hList7"/>
    <dgm:cxn modelId="{E81274B4-E309-CF44-9289-032137D42443}" type="presParOf" srcId="{B083D812-2163-0D4F-9F33-99FECF3B90D4}" destId="{5A55C4D1-D86C-AF4A-8FE8-6F32F30C63AF}" srcOrd="6" destOrd="0" presId="urn:microsoft.com/office/officeart/2005/8/layout/hList7"/>
    <dgm:cxn modelId="{0DE7D72F-E8B0-974E-A109-545277CAF734}" type="presParOf" srcId="{5A55C4D1-D86C-AF4A-8FE8-6F32F30C63AF}" destId="{93322E05-B28C-414F-88B5-0E5BFDB02D38}" srcOrd="0" destOrd="0" presId="urn:microsoft.com/office/officeart/2005/8/layout/hList7"/>
    <dgm:cxn modelId="{D2B30B6F-CE92-D140-B468-0C9F6919F2F6}" type="presParOf" srcId="{5A55C4D1-D86C-AF4A-8FE8-6F32F30C63AF}" destId="{3EF977A2-891E-5046-9DBB-8650543ECE66}" srcOrd="1" destOrd="0" presId="urn:microsoft.com/office/officeart/2005/8/layout/hList7"/>
    <dgm:cxn modelId="{A493F071-6523-5048-8EEF-C602E957AE0A}" type="presParOf" srcId="{5A55C4D1-D86C-AF4A-8FE8-6F32F30C63AF}" destId="{A4228F6F-30D0-DD42-AC16-889F53AA95CD}" srcOrd="2" destOrd="0" presId="urn:microsoft.com/office/officeart/2005/8/layout/hList7"/>
    <dgm:cxn modelId="{D54FEAA1-A6F1-C342-B858-93AA96883C6A}" type="presParOf" srcId="{5A55C4D1-D86C-AF4A-8FE8-6F32F30C63AF}" destId="{FCDC1FFB-92AF-4D43-8705-2ECD0D5418F8}" srcOrd="3" destOrd="0" presId="urn:microsoft.com/office/officeart/2005/8/layout/hList7"/>
    <dgm:cxn modelId="{06FCF2E1-6362-F64C-B857-8D2578013C0E}" type="presParOf" srcId="{B083D812-2163-0D4F-9F33-99FECF3B90D4}" destId="{96B1FD75-D315-A446-8BEF-9B88D7AB6424}" srcOrd="7" destOrd="0" presId="urn:microsoft.com/office/officeart/2005/8/layout/hList7"/>
    <dgm:cxn modelId="{6CAA8905-17BB-E940-ABA3-00CDD1C04207}" type="presParOf" srcId="{B083D812-2163-0D4F-9F33-99FECF3B90D4}" destId="{3958EFC9-FC39-3043-8F1A-78491D7A3722}" srcOrd="8" destOrd="0" presId="urn:microsoft.com/office/officeart/2005/8/layout/hList7"/>
    <dgm:cxn modelId="{C4D1DCD2-6677-9A46-A6D7-9B69382BE45A}" type="presParOf" srcId="{3958EFC9-FC39-3043-8F1A-78491D7A3722}" destId="{AB0EA0AF-040B-A843-8297-906DC977112A}" srcOrd="0" destOrd="0" presId="urn:microsoft.com/office/officeart/2005/8/layout/hList7"/>
    <dgm:cxn modelId="{1582A97C-0C8E-8146-A6D4-5A59C44E160C}" type="presParOf" srcId="{3958EFC9-FC39-3043-8F1A-78491D7A3722}" destId="{160BCBE2-E73E-C449-A2BB-D4AA216B2384}" srcOrd="1" destOrd="0" presId="urn:microsoft.com/office/officeart/2005/8/layout/hList7"/>
    <dgm:cxn modelId="{4D1CA5D9-541A-E04B-AB6D-7354EA9536D4}" type="presParOf" srcId="{3958EFC9-FC39-3043-8F1A-78491D7A3722}" destId="{948386D7-5ADF-D743-B3F7-2B25A3F0B557}" srcOrd="2" destOrd="0" presId="urn:microsoft.com/office/officeart/2005/8/layout/hList7"/>
    <dgm:cxn modelId="{19CAA74E-281C-A648-8FEC-C6BCB791074F}" type="presParOf" srcId="{3958EFC9-FC39-3043-8F1A-78491D7A3722}" destId="{18521CD0-C165-1440-B0E0-123CB1AF5877}" srcOrd="3" destOrd="0" presId="urn:microsoft.com/office/officeart/2005/8/layout/hList7"/>
    <dgm:cxn modelId="{F5FCB403-EDB1-A040-A62F-A7E6102C9EAF}" type="presParOf" srcId="{B083D812-2163-0D4F-9F33-99FECF3B90D4}" destId="{7F15373C-F9AF-FA4E-BF09-84BC0B056849}" srcOrd="9" destOrd="0" presId="urn:microsoft.com/office/officeart/2005/8/layout/hList7"/>
    <dgm:cxn modelId="{1199931F-86DF-D042-B8E1-A5CA03657C00}" type="presParOf" srcId="{B083D812-2163-0D4F-9F33-99FECF3B90D4}" destId="{56762585-4E39-5746-B276-399C7EA75EBA}" srcOrd="10" destOrd="0" presId="urn:microsoft.com/office/officeart/2005/8/layout/hList7"/>
    <dgm:cxn modelId="{8D3589B6-A402-144F-9CED-ADA5E02329BC}" type="presParOf" srcId="{56762585-4E39-5746-B276-399C7EA75EBA}" destId="{F29A010B-7EC5-3341-9CB4-8BA801C24DBB}" srcOrd="0" destOrd="0" presId="urn:microsoft.com/office/officeart/2005/8/layout/hList7"/>
    <dgm:cxn modelId="{9387328A-4293-0D42-AC92-3B049C682791}" type="presParOf" srcId="{56762585-4E39-5746-B276-399C7EA75EBA}" destId="{C6952C73-0B61-B647-80BE-285D2ED890C7}" srcOrd="1" destOrd="0" presId="urn:microsoft.com/office/officeart/2005/8/layout/hList7"/>
    <dgm:cxn modelId="{B5FDF4BA-6E9F-3742-92F0-00E54948A921}" type="presParOf" srcId="{56762585-4E39-5746-B276-399C7EA75EBA}" destId="{B45AEB75-FDD7-614F-9D3F-7B5CD9B11873}" srcOrd="2" destOrd="0" presId="urn:microsoft.com/office/officeart/2005/8/layout/hList7"/>
    <dgm:cxn modelId="{34D9DD61-0B0C-F94B-86E1-589C5A4E287D}" type="presParOf" srcId="{56762585-4E39-5746-B276-399C7EA75EBA}" destId="{D19AA6AE-B22F-F64B-8B71-365A6C66ED99}" srcOrd="3" destOrd="0" presId="urn:microsoft.com/office/officeart/2005/8/layout/hList7"/>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F3B423-A461-9640-A166-CA65F750F481}" type="doc">
      <dgm:prSet loTypeId="urn:microsoft.com/office/officeart/2008/layout/VerticalCurvedList" loCatId="process" qsTypeId="urn:microsoft.com/office/officeart/2005/8/quickstyle/simple1" qsCatId="simple" csTypeId="urn:microsoft.com/office/officeart/2005/8/colors/accent0_1" csCatId="mainScheme" phldr="1"/>
      <dgm:spPr/>
      <dgm:t>
        <a:bodyPr/>
        <a:lstStyle/>
        <a:p>
          <a:endParaRPr lang="de-DE"/>
        </a:p>
      </dgm:t>
    </dgm:pt>
    <dgm:pt modelId="{AAEC1E19-B80A-D444-A30E-7AB0051DA4EE}">
      <dgm:prSet/>
      <dgm:spPr/>
      <dgm:t>
        <a:bodyPr anchor="ctr"/>
        <a:lstStyle/>
        <a:p>
          <a:r>
            <a:rPr lang="de-DE" dirty="0"/>
            <a:t>Wir erinnern uns:</a:t>
          </a:r>
        </a:p>
      </dgm:t>
    </dgm:pt>
    <dgm:pt modelId="{7966F77B-ACE3-D043-858E-27EE75A96681}" type="parTrans" cxnId="{BA052B62-8A96-E341-AFCC-D9410599AE1F}">
      <dgm:prSet/>
      <dgm:spPr/>
      <dgm:t>
        <a:bodyPr/>
        <a:lstStyle/>
        <a:p>
          <a:endParaRPr lang="de-DE"/>
        </a:p>
      </dgm:t>
    </dgm:pt>
    <dgm:pt modelId="{4D6ACD6D-6E01-884A-ABB9-25D1C6F7EC86}" type="sibTrans" cxnId="{BA052B62-8A96-E341-AFCC-D9410599AE1F}">
      <dgm:prSet/>
      <dgm:spPr/>
      <dgm:t>
        <a:bodyPr/>
        <a:lstStyle/>
        <a:p>
          <a:endParaRPr lang="de-DE"/>
        </a:p>
      </dgm:t>
    </dgm:pt>
    <dgm:pt modelId="{3E4433CB-7706-6344-A4B9-47583FE72926}">
      <dgm:prSet/>
      <dgm:spPr/>
      <dgm:t>
        <a:bodyPr anchor="ctr"/>
        <a:lstStyle/>
        <a:p>
          <a:r>
            <a:rPr lang="de-DE" dirty="0"/>
            <a:t>Das Bestreben von </a:t>
          </a:r>
          <a:r>
            <a:rPr lang="de-DE" dirty="0" err="1"/>
            <a:t>DevOps</a:t>
          </a:r>
          <a:r>
            <a:rPr lang="de-DE" dirty="0"/>
            <a:t> sind schnelle und </a:t>
          </a:r>
          <a:r>
            <a:rPr lang="de-DE" dirty="0" err="1"/>
            <a:t>unriskante</a:t>
          </a:r>
          <a:r>
            <a:rPr lang="de-DE" dirty="0"/>
            <a:t> </a:t>
          </a:r>
          <a:r>
            <a:rPr lang="de-DE" dirty="0" err="1"/>
            <a:t>Deployments</a:t>
          </a:r>
          <a:r>
            <a:rPr lang="de-DE" dirty="0"/>
            <a:t>.</a:t>
          </a:r>
        </a:p>
      </dgm:t>
    </dgm:pt>
    <dgm:pt modelId="{3318CAD1-3CA3-9B47-8DD8-7667275421A4}" type="parTrans" cxnId="{C9257778-13B5-A446-8036-50CF1F81BEB4}">
      <dgm:prSet/>
      <dgm:spPr/>
      <dgm:t>
        <a:bodyPr/>
        <a:lstStyle/>
        <a:p>
          <a:endParaRPr lang="de-DE"/>
        </a:p>
      </dgm:t>
    </dgm:pt>
    <dgm:pt modelId="{F2A38FF2-B37E-F04E-A9D6-C333F22F69DB}" type="sibTrans" cxnId="{C9257778-13B5-A446-8036-50CF1F81BEB4}">
      <dgm:prSet/>
      <dgm:spPr/>
      <dgm:t>
        <a:bodyPr/>
        <a:lstStyle/>
        <a:p>
          <a:endParaRPr lang="de-DE"/>
        </a:p>
      </dgm:t>
    </dgm:pt>
    <dgm:pt modelId="{163202C7-902A-C24E-8919-B27DDDB8127A}">
      <dgm:prSet/>
      <dgm:spPr/>
      <dgm:t>
        <a:bodyPr anchor="ctr"/>
        <a:lstStyle/>
        <a:p>
          <a:r>
            <a:rPr lang="de-DE" dirty="0"/>
            <a:t>Architekturen mit einer hohen Kohäsion und loser Kopplung sind eine Voraussetzung für agile </a:t>
          </a:r>
          <a:r>
            <a:rPr lang="de-DE" dirty="0" err="1"/>
            <a:t>DevOps</a:t>
          </a:r>
          <a:r>
            <a:rPr lang="de-DE" dirty="0"/>
            <a:t>-Ansätze (viele kleine, schnelle, </a:t>
          </a:r>
          <a:r>
            <a:rPr lang="de-DE" dirty="0" err="1"/>
            <a:t>unriskante</a:t>
          </a:r>
          <a:r>
            <a:rPr lang="de-DE" dirty="0"/>
            <a:t> Updates).</a:t>
          </a:r>
        </a:p>
      </dgm:t>
    </dgm:pt>
    <dgm:pt modelId="{5F6A42C0-76C3-024A-AB7B-751F083C7972}" type="parTrans" cxnId="{6376CEF9-5FFD-4A4A-AA08-61230F499E9C}">
      <dgm:prSet/>
      <dgm:spPr/>
      <dgm:t>
        <a:bodyPr/>
        <a:lstStyle/>
        <a:p>
          <a:endParaRPr lang="de-DE"/>
        </a:p>
      </dgm:t>
    </dgm:pt>
    <dgm:pt modelId="{4A3EEAA9-4E9A-1441-94EE-06AC4291ED04}" type="sibTrans" cxnId="{6376CEF9-5FFD-4A4A-AA08-61230F499E9C}">
      <dgm:prSet/>
      <dgm:spPr/>
      <dgm:t>
        <a:bodyPr/>
        <a:lstStyle/>
        <a:p>
          <a:endParaRPr lang="de-DE"/>
        </a:p>
      </dgm:t>
    </dgm:pt>
    <dgm:pt modelId="{6CB7942F-C86A-E447-A9E6-4A477AFD82C9}">
      <dgm:prSet/>
      <dgm:spPr/>
      <dgm:t>
        <a:bodyPr anchor="ctr"/>
        <a:lstStyle/>
        <a:p>
          <a:r>
            <a:rPr lang="de-DE"/>
            <a:t>Wir erfahren:</a:t>
          </a:r>
        </a:p>
      </dgm:t>
    </dgm:pt>
    <dgm:pt modelId="{3056823A-EBB2-044F-A72D-3E242911807F}" type="parTrans" cxnId="{C9015484-8436-C744-95B8-FDF395B67523}">
      <dgm:prSet/>
      <dgm:spPr/>
      <dgm:t>
        <a:bodyPr/>
        <a:lstStyle/>
        <a:p>
          <a:endParaRPr lang="de-DE"/>
        </a:p>
      </dgm:t>
    </dgm:pt>
    <dgm:pt modelId="{BCBD8FE1-064D-9E4E-84CF-6E29CF613C36}" type="sibTrans" cxnId="{C9015484-8436-C744-95B8-FDF395B67523}">
      <dgm:prSet/>
      <dgm:spPr/>
      <dgm:t>
        <a:bodyPr/>
        <a:lstStyle/>
        <a:p>
          <a:endParaRPr lang="de-DE"/>
        </a:p>
      </dgm:t>
    </dgm:pt>
    <dgm:pt modelId="{C1086391-F424-BA43-8A2D-AB57698D6857}">
      <dgm:prSet/>
      <dgm:spPr/>
      <dgm:t>
        <a:bodyPr anchor="ctr"/>
        <a:lstStyle/>
        <a:p>
          <a:r>
            <a:rPr lang="de-DE" dirty="0"/>
            <a:t>Organisationsstrukturen prägen offenbar Architekturen</a:t>
          </a:r>
        </a:p>
      </dgm:t>
    </dgm:pt>
    <dgm:pt modelId="{5EEAC143-EC28-0444-B8DF-6798714481AE}" type="parTrans" cxnId="{19B0ADF2-F409-754D-80C1-F7A50C7F0125}">
      <dgm:prSet/>
      <dgm:spPr/>
      <dgm:t>
        <a:bodyPr/>
        <a:lstStyle/>
        <a:p>
          <a:endParaRPr lang="de-DE"/>
        </a:p>
      </dgm:t>
    </dgm:pt>
    <dgm:pt modelId="{4440410B-6CE5-6948-8EAF-A5937C5D7AFF}" type="sibTrans" cxnId="{19B0ADF2-F409-754D-80C1-F7A50C7F0125}">
      <dgm:prSet/>
      <dgm:spPr/>
      <dgm:t>
        <a:bodyPr/>
        <a:lstStyle/>
        <a:p>
          <a:endParaRPr lang="de-DE"/>
        </a:p>
      </dgm:t>
    </dgm:pt>
    <dgm:pt modelId="{57B9D582-A90D-014B-BC02-D62FAA8AC2E2}">
      <dgm:prSet/>
      <dgm:spPr/>
      <dgm:t>
        <a:bodyPr anchor="ctr"/>
        <a:lstStyle/>
        <a:p>
          <a:r>
            <a:rPr lang="de-DE"/>
            <a:t>Wenn wir beides zusammen nehmen:</a:t>
          </a:r>
        </a:p>
      </dgm:t>
    </dgm:pt>
    <dgm:pt modelId="{96E89995-BD77-9F4A-BFBA-485BD1382C1B}" type="parTrans" cxnId="{D66CBE91-CBFF-304F-9385-5BA0D19F618B}">
      <dgm:prSet/>
      <dgm:spPr/>
      <dgm:t>
        <a:bodyPr/>
        <a:lstStyle/>
        <a:p>
          <a:endParaRPr lang="de-DE"/>
        </a:p>
      </dgm:t>
    </dgm:pt>
    <dgm:pt modelId="{6F488C07-C907-A147-B38D-31F53B17DBB4}" type="sibTrans" cxnId="{D66CBE91-CBFF-304F-9385-5BA0D19F618B}">
      <dgm:prSet/>
      <dgm:spPr/>
      <dgm:t>
        <a:bodyPr/>
        <a:lstStyle/>
        <a:p>
          <a:endParaRPr lang="de-DE"/>
        </a:p>
      </dgm:t>
    </dgm:pt>
    <dgm:pt modelId="{C04723AE-3567-4E4C-BB5A-0CE15A86F473}">
      <dgm:prSet/>
      <dgm:spPr/>
      <dgm:t>
        <a:bodyPr anchor="ctr"/>
        <a:lstStyle/>
        <a:p>
          <a:r>
            <a:rPr lang="de-DE" dirty="0"/>
            <a:t>Müsste man doch eigentlich Organisationsstrukturen schaffen, die Architekturen mit loser Kopplung und hoher Kohäsion erzeugen (oder zumindest wahrscheinlicher machen).</a:t>
          </a:r>
        </a:p>
      </dgm:t>
    </dgm:pt>
    <dgm:pt modelId="{20498E81-B150-B64C-A3D1-5FE9EAE0A2E3}" type="parTrans" cxnId="{2666DDD5-2A77-6E46-9CB4-ABC0F853ABC7}">
      <dgm:prSet/>
      <dgm:spPr/>
      <dgm:t>
        <a:bodyPr/>
        <a:lstStyle/>
        <a:p>
          <a:endParaRPr lang="de-DE"/>
        </a:p>
      </dgm:t>
    </dgm:pt>
    <dgm:pt modelId="{D5CCE0CB-9599-4345-AE6D-EB457B873AE5}" type="sibTrans" cxnId="{2666DDD5-2A77-6E46-9CB4-ABC0F853ABC7}">
      <dgm:prSet/>
      <dgm:spPr/>
      <dgm:t>
        <a:bodyPr/>
        <a:lstStyle/>
        <a:p>
          <a:endParaRPr lang="de-DE"/>
        </a:p>
      </dgm:t>
    </dgm:pt>
    <dgm:pt modelId="{8CC22ED7-0BB8-E442-8824-7AFFCA7CEC71}" type="pres">
      <dgm:prSet presAssocID="{09F3B423-A461-9640-A166-CA65F750F481}" presName="Name0" presStyleCnt="0">
        <dgm:presLayoutVars>
          <dgm:chMax val="7"/>
          <dgm:chPref val="7"/>
          <dgm:dir/>
        </dgm:presLayoutVars>
      </dgm:prSet>
      <dgm:spPr/>
    </dgm:pt>
    <dgm:pt modelId="{C749B7F9-6E13-BE4E-8E5E-50AF61968292}" type="pres">
      <dgm:prSet presAssocID="{09F3B423-A461-9640-A166-CA65F750F481}" presName="Name1" presStyleCnt="0"/>
      <dgm:spPr/>
    </dgm:pt>
    <dgm:pt modelId="{5A78DE3B-C8CA-7540-9B4D-7509EF268816}" type="pres">
      <dgm:prSet presAssocID="{09F3B423-A461-9640-A166-CA65F750F481}" presName="cycle" presStyleCnt="0"/>
      <dgm:spPr/>
    </dgm:pt>
    <dgm:pt modelId="{62591F2D-748E-8C47-9ED9-932DBB4E36E8}" type="pres">
      <dgm:prSet presAssocID="{09F3B423-A461-9640-A166-CA65F750F481}" presName="srcNode" presStyleLbl="node1" presStyleIdx="0" presStyleCnt="3"/>
      <dgm:spPr/>
    </dgm:pt>
    <dgm:pt modelId="{92A59F23-EAF7-A947-9CED-1A70FDEA9F11}" type="pres">
      <dgm:prSet presAssocID="{09F3B423-A461-9640-A166-CA65F750F481}" presName="conn" presStyleLbl="parChTrans1D2" presStyleIdx="0" presStyleCnt="1"/>
      <dgm:spPr/>
    </dgm:pt>
    <dgm:pt modelId="{B62A2FF9-45E8-D540-AB3E-DF8FE96E63A9}" type="pres">
      <dgm:prSet presAssocID="{09F3B423-A461-9640-A166-CA65F750F481}" presName="extraNode" presStyleLbl="node1" presStyleIdx="0" presStyleCnt="3"/>
      <dgm:spPr/>
    </dgm:pt>
    <dgm:pt modelId="{4052D586-19C0-4346-A619-4499543F5861}" type="pres">
      <dgm:prSet presAssocID="{09F3B423-A461-9640-A166-CA65F750F481}" presName="dstNode" presStyleLbl="node1" presStyleIdx="0" presStyleCnt="3"/>
      <dgm:spPr/>
    </dgm:pt>
    <dgm:pt modelId="{1BA02D9D-5012-7A4D-A2D0-FC824A97DBE2}" type="pres">
      <dgm:prSet presAssocID="{AAEC1E19-B80A-D444-A30E-7AB0051DA4EE}" presName="text_1" presStyleLbl="node1" presStyleIdx="0" presStyleCnt="3">
        <dgm:presLayoutVars>
          <dgm:bulletEnabled val="1"/>
        </dgm:presLayoutVars>
      </dgm:prSet>
      <dgm:spPr/>
    </dgm:pt>
    <dgm:pt modelId="{9A3D89D1-6752-D44A-B24E-E08CD175DF21}" type="pres">
      <dgm:prSet presAssocID="{AAEC1E19-B80A-D444-A30E-7AB0051DA4EE}" presName="accent_1" presStyleCnt="0"/>
      <dgm:spPr/>
    </dgm:pt>
    <dgm:pt modelId="{F83B519E-B6F2-DF4D-A894-20C64999AC75}" type="pres">
      <dgm:prSet presAssocID="{AAEC1E19-B80A-D444-A30E-7AB0051DA4EE}" presName="accentRepeatNode" presStyleLbl="solidFgAcc1" presStyleIdx="0" presStyleCnt="3"/>
      <dgm:spPr/>
    </dgm:pt>
    <dgm:pt modelId="{24687BD9-28FC-E941-A977-3CBE87C7B90F}" type="pres">
      <dgm:prSet presAssocID="{6CB7942F-C86A-E447-A9E6-4A477AFD82C9}" presName="text_2" presStyleLbl="node1" presStyleIdx="1" presStyleCnt="3">
        <dgm:presLayoutVars>
          <dgm:bulletEnabled val="1"/>
        </dgm:presLayoutVars>
      </dgm:prSet>
      <dgm:spPr/>
    </dgm:pt>
    <dgm:pt modelId="{39523E6D-6458-3042-B465-9DA035F39853}" type="pres">
      <dgm:prSet presAssocID="{6CB7942F-C86A-E447-A9E6-4A477AFD82C9}" presName="accent_2" presStyleCnt="0"/>
      <dgm:spPr/>
    </dgm:pt>
    <dgm:pt modelId="{08646114-154B-5446-B4C2-855EDE8AC62B}" type="pres">
      <dgm:prSet presAssocID="{6CB7942F-C86A-E447-A9E6-4A477AFD82C9}" presName="accentRepeatNode" presStyleLbl="solidFgAcc1" presStyleIdx="1" presStyleCnt="3"/>
      <dgm:spPr/>
    </dgm:pt>
    <dgm:pt modelId="{9CBDD03B-EEFE-0741-93B2-69788C4BE727}" type="pres">
      <dgm:prSet presAssocID="{57B9D582-A90D-014B-BC02-D62FAA8AC2E2}" presName="text_3" presStyleLbl="node1" presStyleIdx="2" presStyleCnt="3">
        <dgm:presLayoutVars>
          <dgm:bulletEnabled val="1"/>
        </dgm:presLayoutVars>
      </dgm:prSet>
      <dgm:spPr/>
    </dgm:pt>
    <dgm:pt modelId="{CAB07850-E3BB-5D47-960D-F5E2C73D21AE}" type="pres">
      <dgm:prSet presAssocID="{57B9D582-A90D-014B-BC02-D62FAA8AC2E2}" presName="accent_3" presStyleCnt="0"/>
      <dgm:spPr/>
    </dgm:pt>
    <dgm:pt modelId="{50A932B5-BC5C-C345-BFF5-AEE3941A1F51}" type="pres">
      <dgm:prSet presAssocID="{57B9D582-A90D-014B-BC02-D62FAA8AC2E2}" presName="accentRepeatNode" presStyleLbl="solidFgAcc1" presStyleIdx="2" presStyleCnt="3"/>
      <dgm:spPr/>
    </dgm:pt>
  </dgm:ptLst>
  <dgm:cxnLst>
    <dgm:cxn modelId="{1F984708-77E7-BB4B-81B3-0C78BDA9C7C9}" type="presOf" srcId="{57B9D582-A90D-014B-BC02-D62FAA8AC2E2}" destId="{9CBDD03B-EEFE-0741-93B2-69788C4BE727}" srcOrd="0" destOrd="0" presId="urn:microsoft.com/office/officeart/2008/layout/VerticalCurvedList"/>
    <dgm:cxn modelId="{DDCDE33A-A287-CE4B-8BD3-08315A5CB5D3}" type="presOf" srcId="{AAEC1E19-B80A-D444-A30E-7AB0051DA4EE}" destId="{1BA02D9D-5012-7A4D-A2D0-FC824A97DBE2}" srcOrd="0" destOrd="0" presId="urn:microsoft.com/office/officeart/2008/layout/VerticalCurvedList"/>
    <dgm:cxn modelId="{830F4843-7575-7546-94BF-154212CACAA1}" type="presOf" srcId="{09F3B423-A461-9640-A166-CA65F750F481}" destId="{8CC22ED7-0BB8-E442-8824-7AFFCA7CEC71}" srcOrd="0" destOrd="0" presId="urn:microsoft.com/office/officeart/2008/layout/VerticalCurvedList"/>
    <dgm:cxn modelId="{F2398952-111B-AC4C-8966-E770862D0340}" type="presOf" srcId="{6CB7942F-C86A-E447-A9E6-4A477AFD82C9}" destId="{24687BD9-28FC-E941-A977-3CBE87C7B90F}" srcOrd="0" destOrd="0" presId="urn:microsoft.com/office/officeart/2008/layout/VerticalCurvedList"/>
    <dgm:cxn modelId="{4141D160-769F-9240-B42A-8D9B996F1ACF}" type="presOf" srcId="{F2A38FF2-B37E-F04E-A9D6-C333F22F69DB}" destId="{92A59F23-EAF7-A947-9CED-1A70FDEA9F11}" srcOrd="0" destOrd="0" presId="urn:microsoft.com/office/officeart/2008/layout/VerticalCurvedList"/>
    <dgm:cxn modelId="{BA052B62-8A96-E341-AFCC-D9410599AE1F}" srcId="{09F3B423-A461-9640-A166-CA65F750F481}" destId="{AAEC1E19-B80A-D444-A30E-7AB0051DA4EE}" srcOrd="0" destOrd="0" parTransId="{7966F77B-ACE3-D043-858E-27EE75A96681}" sibTransId="{4D6ACD6D-6E01-884A-ABB9-25D1C6F7EC86}"/>
    <dgm:cxn modelId="{C9257778-13B5-A446-8036-50CF1F81BEB4}" srcId="{AAEC1E19-B80A-D444-A30E-7AB0051DA4EE}" destId="{3E4433CB-7706-6344-A4B9-47583FE72926}" srcOrd="0" destOrd="0" parTransId="{3318CAD1-3CA3-9B47-8DD8-7667275421A4}" sibTransId="{F2A38FF2-B37E-F04E-A9D6-C333F22F69DB}"/>
    <dgm:cxn modelId="{C9015484-8436-C744-95B8-FDF395B67523}" srcId="{09F3B423-A461-9640-A166-CA65F750F481}" destId="{6CB7942F-C86A-E447-A9E6-4A477AFD82C9}" srcOrd="1" destOrd="0" parTransId="{3056823A-EBB2-044F-A72D-3E242911807F}" sibTransId="{BCBD8FE1-064D-9E4E-84CF-6E29CF613C36}"/>
    <dgm:cxn modelId="{D66CBE91-CBFF-304F-9385-5BA0D19F618B}" srcId="{09F3B423-A461-9640-A166-CA65F750F481}" destId="{57B9D582-A90D-014B-BC02-D62FAA8AC2E2}" srcOrd="2" destOrd="0" parTransId="{96E89995-BD77-9F4A-BFBA-485BD1382C1B}" sibTransId="{6F488C07-C907-A147-B38D-31F53B17DBB4}"/>
    <dgm:cxn modelId="{16DDC796-57AA-5041-9FE9-E26BCAA3762B}" type="presOf" srcId="{C1086391-F424-BA43-8A2D-AB57698D6857}" destId="{24687BD9-28FC-E941-A977-3CBE87C7B90F}" srcOrd="0" destOrd="1" presId="urn:microsoft.com/office/officeart/2008/layout/VerticalCurvedList"/>
    <dgm:cxn modelId="{32247BA0-1461-1F47-A03B-BB1C715AC1CF}" type="presOf" srcId="{3E4433CB-7706-6344-A4B9-47583FE72926}" destId="{1BA02D9D-5012-7A4D-A2D0-FC824A97DBE2}" srcOrd="0" destOrd="1" presId="urn:microsoft.com/office/officeart/2008/layout/VerticalCurvedList"/>
    <dgm:cxn modelId="{37D6C3A5-6207-1843-81DC-B7BB89FE0795}" type="presOf" srcId="{163202C7-902A-C24E-8919-B27DDDB8127A}" destId="{1BA02D9D-5012-7A4D-A2D0-FC824A97DBE2}" srcOrd="0" destOrd="2" presId="urn:microsoft.com/office/officeart/2008/layout/VerticalCurvedList"/>
    <dgm:cxn modelId="{C1FF87C6-DC20-4745-ABFA-D0A6858B39A1}" type="presOf" srcId="{C04723AE-3567-4E4C-BB5A-0CE15A86F473}" destId="{9CBDD03B-EEFE-0741-93B2-69788C4BE727}" srcOrd="0" destOrd="1" presId="urn:microsoft.com/office/officeart/2008/layout/VerticalCurvedList"/>
    <dgm:cxn modelId="{2666DDD5-2A77-6E46-9CB4-ABC0F853ABC7}" srcId="{57B9D582-A90D-014B-BC02-D62FAA8AC2E2}" destId="{C04723AE-3567-4E4C-BB5A-0CE15A86F473}" srcOrd="0" destOrd="0" parTransId="{20498E81-B150-B64C-A3D1-5FE9EAE0A2E3}" sibTransId="{D5CCE0CB-9599-4345-AE6D-EB457B873AE5}"/>
    <dgm:cxn modelId="{19B0ADF2-F409-754D-80C1-F7A50C7F0125}" srcId="{6CB7942F-C86A-E447-A9E6-4A477AFD82C9}" destId="{C1086391-F424-BA43-8A2D-AB57698D6857}" srcOrd="0" destOrd="0" parTransId="{5EEAC143-EC28-0444-B8DF-6798714481AE}" sibTransId="{4440410B-6CE5-6948-8EAF-A5937C5D7AFF}"/>
    <dgm:cxn modelId="{6376CEF9-5FFD-4A4A-AA08-61230F499E9C}" srcId="{AAEC1E19-B80A-D444-A30E-7AB0051DA4EE}" destId="{163202C7-902A-C24E-8919-B27DDDB8127A}" srcOrd="1" destOrd="0" parTransId="{5F6A42C0-76C3-024A-AB7B-751F083C7972}" sibTransId="{4A3EEAA9-4E9A-1441-94EE-06AC4291ED04}"/>
    <dgm:cxn modelId="{292CEA16-8912-4D4C-A7F4-23240CFFDDFC}" type="presParOf" srcId="{8CC22ED7-0BB8-E442-8824-7AFFCA7CEC71}" destId="{C749B7F9-6E13-BE4E-8E5E-50AF61968292}" srcOrd="0" destOrd="0" presId="urn:microsoft.com/office/officeart/2008/layout/VerticalCurvedList"/>
    <dgm:cxn modelId="{F46FF3C4-3880-C64B-9505-B693D5133BC2}" type="presParOf" srcId="{C749B7F9-6E13-BE4E-8E5E-50AF61968292}" destId="{5A78DE3B-C8CA-7540-9B4D-7509EF268816}" srcOrd="0" destOrd="0" presId="urn:microsoft.com/office/officeart/2008/layout/VerticalCurvedList"/>
    <dgm:cxn modelId="{D2769B1C-01F7-E24E-9B12-0D778F245057}" type="presParOf" srcId="{5A78DE3B-C8CA-7540-9B4D-7509EF268816}" destId="{62591F2D-748E-8C47-9ED9-932DBB4E36E8}" srcOrd="0" destOrd="0" presId="urn:microsoft.com/office/officeart/2008/layout/VerticalCurvedList"/>
    <dgm:cxn modelId="{2C41DC33-3A0C-E943-9C47-323CC1E467FB}" type="presParOf" srcId="{5A78DE3B-C8CA-7540-9B4D-7509EF268816}" destId="{92A59F23-EAF7-A947-9CED-1A70FDEA9F11}" srcOrd="1" destOrd="0" presId="urn:microsoft.com/office/officeart/2008/layout/VerticalCurvedList"/>
    <dgm:cxn modelId="{1553A711-90CF-5A4C-BDFD-10B94C6FEB48}" type="presParOf" srcId="{5A78DE3B-C8CA-7540-9B4D-7509EF268816}" destId="{B62A2FF9-45E8-D540-AB3E-DF8FE96E63A9}" srcOrd="2" destOrd="0" presId="urn:microsoft.com/office/officeart/2008/layout/VerticalCurvedList"/>
    <dgm:cxn modelId="{501134FE-0C2F-304C-991F-E0E264CEF16B}" type="presParOf" srcId="{5A78DE3B-C8CA-7540-9B4D-7509EF268816}" destId="{4052D586-19C0-4346-A619-4499543F5861}" srcOrd="3" destOrd="0" presId="urn:microsoft.com/office/officeart/2008/layout/VerticalCurvedList"/>
    <dgm:cxn modelId="{5FEDB7F4-9A4B-AF44-AAEF-4DB33C0FEDFB}" type="presParOf" srcId="{C749B7F9-6E13-BE4E-8E5E-50AF61968292}" destId="{1BA02D9D-5012-7A4D-A2D0-FC824A97DBE2}" srcOrd="1" destOrd="0" presId="urn:microsoft.com/office/officeart/2008/layout/VerticalCurvedList"/>
    <dgm:cxn modelId="{CDCF2787-115E-BD4F-98E6-F70F12ABCCB4}" type="presParOf" srcId="{C749B7F9-6E13-BE4E-8E5E-50AF61968292}" destId="{9A3D89D1-6752-D44A-B24E-E08CD175DF21}" srcOrd="2" destOrd="0" presId="urn:microsoft.com/office/officeart/2008/layout/VerticalCurvedList"/>
    <dgm:cxn modelId="{0E8BC51B-D8AB-7A4A-9038-34BCFB1A24DC}" type="presParOf" srcId="{9A3D89D1-6752-D44A-B24E-E08CD175DF21}" destId="{F83B519E-B6F2-DF4D-A894-20C64999AC75}" srcOrd="0" destOrd="0" presId="urn:microsoft.com/office/officeart/2008/layout/VerticalCurvedList"/>
    <dgm:cxn modelId="{C8D4A628-C946-A940-8D1E-B13DE838F55F}" type="presParOf" srcId="{C749B7F9-6E13-BE4E-8E5E-50AF61968292}" destId="{24687BD9-28FC-E941-A977-3CBE87C7B90F}" srcOrd="3" destOrd="0" presId="urn:microsoft.com/office/officeart/2008/layout/VerticalCurvedList"/>
    <dgm:cxn modelId="{480A154C-8928-AB40-8D61-1214E8E10694}" type="presParOf" srcId="{C749B7F9-6E13-BE4E-8E5E-50AF61968292}" destId="{39523E6D-6458-3042-B465-9DA035F39853}" srcOrd="4" destOrd="0" presId="urn:microsoft.com/office/officeart/2008/layout/VerticalCurvedList"/>
    <dgm:cxn modelId="{81E4D8CB-6B52-D34F-B328-5D47B8CA92F8}" type="presParOf" srcId="{39523E6D-6458-3042-B465-9DA035F39853}" destId="{08646114-154B-5446-B4C2-855EDE8AC62B}" srcOrd="0" destOrd="0" presId="urn:microsoft.com/office/officeart/2008/layout/VerticalCurvedList"/>
    <dgm:cxn modelId="{247A8A54-CBDE-DB40-B328-B1A6B8032EF9}" type="presParOf" srcId="{C749B7F9-6E13-BE4E-8E5E-50AF61968292}" destId="{9CBDD03B-EEFE-0741-93B2-69788C4BE727}" srcOrd="5" destOrd="0" presId="urn:microsoft.com/office/officeart/2008/layout/VerticalCurvedList"/>
    <dgm:cxn modelId="{184FC9BF-FD7F-C740-8502-D80714DD74A8}" type="presParOf" srcId="{C749B7F9-6E13-BE4E-8E5E-50AF61968292}" destId="{CAB07850-E3BB-5D47-960D-F5E2C73D21AE}" srcOrd="6" destOrd="0" presId="urn:microsoft.com/office/officeart/2008/layout/VerticalCurvedList"/>
    <dgm:cxn modelId="{8BEDA924-7581-6840-B9BC-A1C4C9C53F21}" type="presParOf" srcId="{CAB07850-E3BB-5D47-960D-F5E2C73D21AE}" destId="{50A932B5-BC5C-C345-BFF5-AEE3941A1F5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CA1F-3FD2-5344-AC52-A2B51F3F6332}">
      <dsp:nvSpPr>
        <dsp:cNvPr id="0" name=""/>
        <dsp:cNvSpPr/>
      </dsp:nvSpPr>
      <dsp:spPr>
        <a:xfrm>
          <a:off x="132" y="0"/>
          <a:ext cx="1761792" cy="46785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de-DE" sz="1600" b="1" kern="1200" dirty="0"/>
            <a:t>Vision</a:t>
          </a:r>
        </a:p>
        <a:p>
          <a:pPr marL="114300" lvl="1" indent="-114300" algn="ctr" defTabSz="533400">
            <a:lnSpc>
              <a:spcPct val="90000"/>
            </a:lnSpc>
            <a:spcBef>
              <a:spcPct val="0"/>
            </a:spcBef>
            <a:spcAft>
              <a:spcPct val="15000"/>
            </a:spcAft>
            <a:buNone/>
          </a:pPr>
          <a:r>
            <a:rPr lang="de-DE" sz="1200" kern="1200" dirty="0"/>
            <a:t>Sicherstellen das eine klar kommunizierte technische Vision für das System existiert, die den Stakeholder-Anforderungen entspricht.</a:t>
          </a:r>
        </a:p>
      </dsp:txBody>
      <dsp:txXfrm>
        <a:off x="132" y="1871437"/>
        <a:ext cx="1761792" cy="1871437"/>
      </dsp:txXfrm>
    </dsp:sp>
    <dsp:sp modelId="{EC76FB32-C5DF-C94B-81F2-EDD4D541ABA9}">
      <dsp:nvSpPr>
        <dsp:cNvPr id="0" name=""/>
        <dsp:cNvSpPr/>
      </dsp:nvSpPr>
      <dsp:spPr>
        <a:xfrm>
          <a:off x="102042" y="280715"/>
          <a:ext cx="1557971" cy="1557971"/>
        </a:xfrm>
        <a:prstGeom prst="ellipse">
          <a:avLst/>
        </a:prstGeom>
        <a:blipFill>
          <a:blip xmlns:r="http://schemas.openxmlformats.org/officeDocument/2006/relationships" r:embed="rId1">
            <a:duotone>
              <a:prstClr val="black"/>
              <a:schemeClr val="tx2">
                <a:tint val="45000"/>
                <a:satMod val="400000"/>
              </a:schemeClr>
            </a:duotone>
            <a:extLst>
              <a:ext uri="{837473B0-CC2E-450A-ABE3-18F120FF3D39}">
                <a1611:picAttrSrcUrl xmlns:a1611="http://schemas.microsoft.com/office/drawing/2016/11/main" r:id="rId2"/>
              </a:ext>
            </a:extLst>
          </a:blip>
          <a:srcRect/>
          <a:stretch>
            <a:fillRect l="-38000" r="-38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C1A1E3-4422-0642-BAF3-0696D716672B}">
      <dsp:nvSpPr>
        <dsp:cNvPr id="0" name=""/>
        <dsp:cNvSpPr/>
      </dsp:nvSpPr>
      <dsp:spPr>
        <a:xfrm>
          <a:off x="1814778" y="0"/>
          <a:ext cx="1761792" cy="46785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de-DE" sz="1600" b="1" kern="1200" dirty="0"/>
            <a:t>Empathie</a:t>
          </a:r>
        </a:p>
        <a:p>
          <a:pPr marL="114300" lvl="1" indent="-114300" algn="ctr" defTabSz="533400">
            <a:lnSpc>
              <a:spcPct val="90000"/>
            </a:lnSpc>
            <a:spcBef>
              <a:spcPct val="0"/>
            </a:spcBef>
            <a:spcAft>
              <a:spcPct val="15000"/>
            </a:spcAft>
            <a:buNone/>
          </a:pPr>
          <a:r>
            <a:rPr lang="de-DE" sz="1200" kern="1200" dirty="0"/>
            <a:t>Verstehen Sie die Auswirkungen Ihrer Entscheidungen auf Ihre Kunden und Kollegen.</a:t>
          </a:r>
        </a:p>
      </dsp:txBody>
      <dsp:txXfrm>
        <a:off x="1814778" y="1871437"/>
        <a:ext cx="1761792" cy="1871437"/>
      </dsp:txXfrm>
    </dsp:sp>
    <dsp:sp modelId="{786EDCE8-0D92-F942-AA97-8F07A1D8E354}">
      <dsp:nvSpPr>
        <dsp:cNvPr id="0" name=""/>
        <dsp:cNvSpPr/>
      </dsp:nvSpPr>
      <dsp:spPr>
        <a:xfrm>
          <a:off x="1916688" y="280715"/>
          <a:ext cx="1557971" cy="1557971"/>
        </a:xfrm>
        <a:prstGeom prst="ellipse">
          <a:avLst/>
        </a:prstGeom>
        <a:blipFill>
          <a:blip xmlns:r="http://schemas.openxmlformats.org/officeDocument/2006/relationships" r:embed="rId3">
            <a:duotone>
              <a:prstClr val="black"/>
              <a:schemeClr val="tx2">
                <a:tint val="45000"/>
                <a:satMod val="400000"/>
              </a:schemeClr>
            </a:duotone>
          </a:blip>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EAB17-B418-0240-A8DA-8603371A0C4E}">
      <dsp:nvSpPr>
        <dsp:cNvPr id="0" name=""/>
        <dsp:cNvSpPr/>
      </dsp:nvSpPr>
      <dsp:spPr>
        <a:xfrm>
          <a:off x="3629424" y="0"/>
          <a:ext cx="1761792" cy="46785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de-DE" sz="1600" b="1" kern="1200" dirty="0"/>
            <a:t>Kollaboration</a:t>
          </a:r>
        </a:p>
        <a:p>
          <a:pPr marL="114300" lvl="1" indent="-114300" algn="ctr" defTabSz="533400">
            <a:lnSpc>
              <a:spcPct val="90000"/>
            </a:lnSpc>
            <a:spcBef>
              <a:spcPct val="0"/>
            </a:spcBef>
            <a:spcAft>
              <a:spcPct val="15000"/>
            </a:spcAft>
            <a:buNone/>
          </a:pPr>
          <a:r>
            <a:rPr lang="de-DE" sz="1200" kern="1200" dirty="0"/>
            <a:t>Arbeiten Sie mit so vielen Kollegen und Kollegen wie möglich zusammen, um die Vision zu definieren, zu verfeinern und umzusetzen.</a:t>
          </a:r>
        </a:p>
      </dsp:txBody>
      <dsp:txXfrm>
        <a:off x="3629424" y="1871437"/>
        <a:ext cx="1761792" cy="1871437"/>
      </dsp:txXfrm>
    </dsp:sp>
    <dsp:sp modelId="{9AE1033D-1BF5-0240-AFFD-475704C74BD2}">
      <dsp:nvSpPr>
        <dsp:cNvPr id="0" name=""/>
        <dsp:cNvSpPr/>
      </dsp:nvSpPr>
      <dsp:spPr>
        <a:xfrm>
          <a:off x="3731335" y="280715"/>
          <a:ext cx="1557971" cy="1557971"/>
        </a:xfrm>
        <a:prstGeom prst="ellipse">
          <a:avLst/>
        </a:prstGeom>
        <a:blipFill>
          <a:blip xmlns:r="http://schemas.openxmlformats.org/officeDocument/2006/relationships" r:embed="rId4">
            <a:duotone>
              <a:prstClr val="black"/>
              <a:schemeClr val="tx2">
                <a:tint val="45000"/>
                <a:satMod val="400000"/>
              </a:schemeClr>
            </a:duotone>
            <a:extLst>
              <a:ext uri="{28A0092B-C50C-407E-A947-70E740481C1C}">
                <a14:useLocalDpi xmlns:a14="http://schemas.microsoft.com/office/drawing/2010/main" val="0"/>
              </a:ext>
            </a:extLst>
          </a:blip>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322E05-B28C-414F-88B5-0E5BFDB02D38}">
      <dsp:nvSpPr>
        <dsp:cNvPr id="0" name=""/>
        <dsp:cNvSpPr/>
      </dsp:nvSpPr>
      <dsp:spPr>
        <a:xfrm>
          <a:off x="5444070" y="0"/>
          <a:ext cx="1761792" cy="46785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de-DE" sz="1600" b="1" kern="1200" dirty="0"/>
            <a:t>Adaptierbarkeit</a:t>
          </a:r>
        </a:p>
        <a:p>
          <a:pPr marL="114300" lvl="1" indent="-114300" algn="ctr" defTabSz="533400">
            <a:lnSpc>
              <a:spcPct val="90000"/>
            </a:lnSpc>
            <a:spcBef>
              <a:spcPct val="0"/>
            </a:spcBef>
            <a:spcAft>
              <a:spcPct val="15000"/>
            </a:spcAft>
            <a:buNone/>
          </a:pPr>
          <a:r>
            <a:rPr lang="de-DE" sz="1200" kern="1200" dirty="0"/>
            <a:t>Stellen Sie sicher, dass sich die technische Vision ändert, wenn Ihre Kunden oder Organisationen dies erfordert.</a:t>
          </a:r>
        </a:p>
      </dsp:txBody>
      <dsp:txXfrm>
        <a:off x="5444070" y="1871437"/>
        <a:ext cx="1761792" cy="1871437"/>
      </dsp:txXfrm>
    </dsp:sp>
    <dsp:sp modelId="{FCDC1FFB-92AF-4D43-8705-2ECD0D5418F8}">
      <dsp:nvSpPr>
        <dsp:cNvPr id="0" name=""/>
        <dsp:cNvSpPr/>
      </dsp:nvSpPr>
      <dsp:spPr>
        <a:xfrm>
          <a:off x="5545981" y="280715"/>
          <a:ext cx="1557971" cy="1557971"/>
        </a:xfrm>
        <a:prstGeom prst="ellipse">
          <a:avLst/>
        </a:prstGeom>
        <a:blipFill>
          <a:blip xmlns:r="http://schemas.openxmlformats.org/officeDocument/2006/relationships" r:embed="rId5">
            <a:duotone>
              <a:prstClr val="black"/>
              <a:schemeClr val="tx2">
                <a:tint val="45000"/>
                <a:satMod val="400000"/>
              </a:schemeClr>
            </a:duotone>
          </a:blip>
          <a:srcRect/>
          <a:stretch>
            <a:fillRect l="-1000" r="-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0EA0AF-040B-A843-8297-906DC977112A}">
      <dsp:nvSpPr>
        <dsp:cNvPr id="0" name=""/>
        <dsp:cNvSpPr/>
      </dsp:nvSpPr>
      <dsp:spPr>
        <a:xfrm>
          <a:off x="7258717" y="0"/>
          <a:ext cx="1761792" cy="46785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de-DE" sz="1600" b="1" kern="1200" dirty="0"/>
            <a:t>Autonomie</a:t>
          </a:r>
        </a:p>
        <a:p>
          <a:pPr marL="114300" lvl="1" indent="-114300" algn="ctr" defTabSz="533400">
            <a:lnSpc>
              <a:spcPct val="90000"/>
            </a:lnSpc>
            <a:spcBef>
              <a:spcPct val="0"/>
            </a:spcBef>
            <a:spcAft>
              <a:spcPct val="15000"/>
            </a:spcAft>
            <a:buNone/>
          </a:pPr>
          <a:r>
            <a:rPr lang="de-DE" sz="1200" kern="1200" dirty="0"/>
            <a:t>Finden Sie das richtige Gleichgewicht zwischen Standardisierung und Autonomie für Ihre Teams.</a:t>
          </a:r>
        </a:p>
      </dsp:txBody>
      <dsp:txXfrm>
        <a:off x="7258717" y="1871437"/>
        <a:ext cx="1761792" cy="1871437"/>
      </dsp:txXfrm>
    </dsp:sp>
    <dsp:sp modelId="{18521CD0-C165-1440-B0E0-123CB1AF5877}">
      <dsp:nvSpPr>
        <dsp:cNvPr id="0" name=""/>
        <dsp:cNvSpPr/>
      </dsp:nvSpPr>
      <dsp:spPr>
        <a:xfrm>
          <a:off x="7360627" y="280715"/>
          <a:ext cx="1557971" cy="1557971"/>
        </a:xfrm>
        <a:prstGeom prst="ellipse">
          <a:avLst/>
        </a:prstGeom>
        <a:blipFill>
          <a:blip xmlns:r="http://schemas.openxmlformats.org/officeDocument/2006/relationships" r:embed="rId6">
            <a:duotone>
              <a:prstClr val="black"/>
              <a:schemeClr val="tx2">
                <a:tint val="45000"/>
                <a:satMod val="400000"/>
              </a:schemeClr>
            </a:duotone>
          </a:blip>
          <a:srcRect/>
          <a:stretch>
            <a:fillRect l="-40000" r="-4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10B-7EC5-3341-9CB4-8BA801C24DBB}">
      <dsp:nvSpPr>
        <dsp:cNvPr id="0" name=""/>
        <dsp:cNvSpPr/>
      </dsp:nvSpPr>
      <dsp:spPr>
        <a:xfrm>
          <a:off x="9073363" y="0"/>
          <a:ext cx="1761792" cy="467859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de-DE" sz="1600" b="1" kern="1200" dirty="0" err="1"/>
            <a:t>Governance</a:t>
          </a:r>
          <a:endParaRPr lang="de-DE" sz="1600" b="1" kern="1200" dirty="0"/>
        </a:p>
        <a:p>
          <a:pPr marL="114300" lvl="1" indent="-114300" algn="ctr" defTabSz="533400">
            <a:lnSpc>
              <a:spcPct val="90000"/>
            </a:lnSpc>
            <a:spcBef>
              <a:spcPct val="0"/>
            </a:spcBef>
            <a:spcAft>
              <a:spcPct val="15000"/>
            </a:spcAft>
            <a:buNone/>
          </a:pPr>
          <a:r>
            <a:rPr lang="de-DE" sz="1200" kern="1200" dirty="0"/>
            <a:t>Stellen Sie sicher, dass das implementierte System der technischen Vision entspricht. </a:t>
          </a:r>
        </a:p>
      </dsp:txBody>
      <dsp:txXfrm>
        <a:off x="9073363" y="1871437"/>
        <a:ext cx="1761792" cy="1871437"/>
      </dsp:txXfrm>
    </dsp:sp>
    <dsp:sp modelId="{D19AA6AE-B22F-F64B-8B71-365A6C66ED99}">
      <dsp:nvSpPr>
        <dsp:cNvPr id="0" name=""/>
        <dsp:cNvSpPr/>
      </dsp:nvSpPr>
      <dsp:spPr>
        <a:xfrm>
          <a:off x="9175273" y="280715"/>
          <a:ext cx="1557971" cy="1557971"/>
        </a:xfrm>
        <a:prstGeom prst="ellipse">
          <a:avLst/>
        </a:prstGeom>
        <a:blipFill>
          <a:blip xmlns:r="http://schemas.openxmlformats.org/officeDocument/2006/relationships" r:embed="rId7">
            <a:duotone>
              <a:prstClr val="black"/>
              <a:schemeClr val="tx2">
                <a:tint val="45000"/>
                <a:satMod val="400000"/>
              </a:schemeClr>
            </a:duotone>
            <a:extLst>
              <a:ext uri="{28A0092B-C50C-407E-A947-70E740481C1C}">
                <a14:useLocalDpi xmlns:a14="http://schemas.microsoft.com/office/drawing/2010/main" val="0"/>
              </a:ext>
            </a:extLst>
          </a:blip>
          <a:srcRect/>
          <a:stretch>
            <a:fillRect l="-23000" r="-2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1F974-0AB2-3045-9EA1-2BD62FE10B74}">
      <dsp:nvSpPr>
        <dsp:cNvPr id="0" name=""/>
        <dsp:cNvSpPr/>
      </dsp:nvSpPr>
      <dsp:spPr>
        <a:xfrm>
          <a:off x="433411" y="3742874"/>
          <a:ext cx="9968464" cy="701788"/>
        </a:xfrm>
        <a:prstGeom prst="leftRight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59F23-EAF7-A947-9CED-1A70FDEA9F11}">
      <dsp:nvSpPr>
        <dsp:cNvPr id="0" name=""/>
        <dsp:cNvSpPr/>
      </dsp:nvSpPr>
      <dsp:spPr>
        <a:xfrm>
          <a:off x="-5636505" y="-862988"/>
          <a:ext cx="6711957" cy="6711957"/>
        </a:xfrm>
        <a:prstGeom prst="blockArc">
          <a:avLst>
            <a:gd name="adj1" fmla="val 18900000"/>
            <a:gd name="adj2" fmla="val 2700000"/>
            <a:gd name="adj3" fmla="val 322"/>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A02D9D-5012-7A4D-A2D0-FC824A97DBE2}">
      <dsp:nvSpPr>
        <dsp:cNvPr id="0" name=""/>
        <dsp:cNvSpPr/>
      </dsp:nvSpPr>
      <dsp:spPr>
        <a:xfrm>
          <a:off x="692054" y="498598"/>
          <a:ext cx="6762701" cy="99719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524" tIns="43180" rIns="43180" bIns="43180" numCol="1" spcCol="1270" anchor="ctr" anchorCtr="0">
          <a:noAutofit/>
        </a:bodyPr>
        <a:lstStyle/>
        <a:p>
          <a:pPr marL="0" lvl="0" indent="0" algn="l" defTabSz="755650">
            <a:lnSpc>
              <a:spcPct val="90000"/>
            </a:lnSpc>
            <a:spcBef>
              <a:spcPct val="0"/>
            </a:spcBef>
            <a:spcAft>
              <a:spcPct val="35000"/>
            </a:spcAft>
            <a:buNone/>
          </a:pPr>
          <a:r>
            <a:rPr lang="de-DE" sz="1700" kern="1200" dirty="0"/>
            <a:t>Wir erinnern uns:</a:t>
          </a:r>
        </a:p>
        <a:p>
          <a:pPr marL="114300" lvl="1" indent="-114300" algn="l" defTabSz="577850">
            <a:lnSpc>
              <a:spcPct val="90000"/>
            </a:lnSpc>
            <a:spcBef>
              <a:spcPct val="0"/>
            </a:spcBef>
            <a:spcAft>
              <a:spcPct val="15000"/>
            </a:spcAft>
            <a:buChar char="•"/>
          </a:pPr>
          <a:r>
            <a:rPr lang="de-DE" sz="1300" kern="1200" dirty="0"/>
            <a:t>Das Bestreben von </a:t>
          </a:r>
          <a:r>
            <a:rPr lang="de-DE" sz="1300" kern="1200" dirty="0" err="1"/>
            <a:t>DevOps</a:t>
          </a:r>
          <a:r>
            <a:rPr lang="de-DE" sz="1300" kern="1200" dirty="0"/>
            <a:t> sind schnelle und </a:t>
          </a:r>
          <a:r>
            <a:rPr lang="de-DE" sz="1300" kern="1200" dirty="0" err="1"/>
            <a:t>unriskante</a:t>
          </a:r>
          <a:r>
            <a:rPr lang="de-DE" sz="1300" kern="1200" dirty="0"/>
            <a:t> </a:t>
          </a:r>
          <a:r>
            <a:rPr lang="de-DE" sz="1300" kern="1200" dirty="0" err="1"/>
            <a:t>Deployments</a:t>
          </a:r>
          <a:r>
            <a:rPr lang="de-DE" sz="1300" kern="1200" dirty="0"/>
            <a:t>.</a:t>
          </a:r>
        </a:p>
        <a:p>
          <a:pPr marL="114300" lvl="1" indent="-114300" algn="l" defTabSz="577850">
            <a:lnSpc>
              <a:spcPct val="90000"/>
            </a:lnSpc>
            <a:spcBef>
              <a:spcPct val="0"/>
            </a:spcBef>
            <a:spcAft>
              <a:spcPct val="15000"/>
            </a:spcAft>
            <a:buChar char="•"/>
          </a:pPr>
          <a:r>
            <a:rPr lang="de-DE" sz="1300" kern="1200" dirty="0"/>
            <a:t>Architekturen mit einer hohen Kohäsion und loser Kopplung sind eine Voraussetzung für agile </a:t>
          </a:r>
          <a:r>
            <a:rPr lang="de-DE" sz="1300" kern="1200" dirty="0" err="1"/>
            <a:t>DevOps</a:t>
          </a:r>
          <a:r>
            <a:rPr lang="de-DE" sz="1300" kern="1200" dirty="0"/>
            <a:t>-Ansätze (viele kleine, schnelle, </a:t>
          </a:r>
          <a:r>
            <a:rPr lang="de-DE" sz="1300" kern="1200" dirty="0" err="1"/>
            <a:t>unriskante</a:t>
          </a:r>
          <a:r>
            <a:rPr lang="de-DE" sz="1300" kern="1200" dirty="0"/>
            <a:t> Updates).</a:t>
          </a:r>
        </a:p>
      </dsp:txBody>
      <dsp:txXfrm>
        <a:off x="692054" y="498598"/>
        <a:ext cx="6762701" cy="997196"/>
      </dsp:txXfrm>
    </dsp:sp>
    <dsp:sp modelId="{F83B519E-B6F2-DF4D-A894-20C64999AC75}">
      <dsp:nvSpPr>
        <dsp:cNvPr id="0" name=""/>
        <dsp:cNvSpPr/>
      </dsp:nvSpPr>
      <dsp:spPr>
        <a:xfrm>
          <a:off x="68806" y="373948"/>
          <a:ext cx="1246495" cy="1246495"/>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87BD9-28FC-E941-A977-3CBE87C7B90F}">
      <dsp:nvSpPr>
        <dsp:cNvPr id="0" name=""/>
        <dsp:cNvSpPr/>
      </dsp:nvSpPr>
      <dsp:spPr>
        <a:xfrm>
          <a:off x="1054534" y="1994391"/>
          <a:ext cx="6400220" cy="99719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524" tIns="43180" rIns="43180" bIns="43180" numCol="1" spcCol="1270" anchor="ctr" anchorCtr="0">
          <a:noAutofit/>
        </a:bodyPr>
        <a:lstStyle/>
        <a:p>
          <a:pPr marL="0" lvl="0" indent="0" algn="l" defTabSz="755650">
            <a:lnSpc>
              <a:spcPct val="90000"/>
            </a:lnSpc>
            <a:spcBef>
              <a:spcPct val="0"/>
            </a:spcBef>
            <a:spcAft>
              <a:spcPct val="35000"/>
            </a:spcAft>
            <a:buNone/>
          </a:pPr>
          <a:r>
            <a:rPr lang="de-DE" sz="1700" kern="1200"/>
            <a:t>Wir erfahren:</a:t>
          </a:r>
        </a:p>
        <a:p>
          <a:pPr marL="114300" lvl="1" indent="-114300" algn="l" defTabSz="577850">
            <a:lnSpc>
              <a:spcPct val="90000"/>
            </a:lnSpc>
            <a:spcBef>
              <a:spcPct val="0"/>
            </a:spcBef>
            <a:spcAft>
              <a:spcPct val="15000"/>
            </a:spcAft>
            <a:buChar char="•"/>
          </a:pPr>
          <a:r>
            <a:rPr lang="de-DE" sz="1300" kern="1200" dirty="0"/>
            <a:t>Organisationsstrukturen prägen offenbar Architekturen</a:t>
          </a:r>
        </a:p>
      </dsp:txBody>
      <dsp:txXfrm>
        <a:off x="1054534" y="1994391"/>
        <a:ext cx="6400220" cy="997196"/>
      </dsp:txXfrm>
    </dsp:sp>
    <dsp:sp modelId="{08646114-154B-5446-B4C2-855EDE8AC62B}">
      <dsp:nvSpPr>
        <dsp:cNvPr id="0" name=""/>
        <dsp:cNvSpPr/>
      </dsp:nvSpPr>
      <dsp:spPr>
        <a:xfrm>
          <a:off x="431287" y="1869742"/>
          <a:ext cx="1246495" cy="1246495"/>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BDD03B-EEFE-0741-93B2-69788C4BE727}">
      <dsp:nvSpPr>
        <dsp:cNvPr id="0" name=""/>
        <dsp:cNvSpPr/>
      </dsp:nvSpPr>
      <dsp:spPr>
        <a:xfrm>
          <a:off x="692054" y="3490186"/>
          <a:ext cx="6762701" cy="99719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524" tIns="43180" rIns="43180" bIns="43180" numCol="1" spcCol="1270" anchor="ctr" anchorCtr="0">
          <a:noAutofit/>
        </a:bodyPr>
        <a:lstStyle/>
        <a:p>
          <a:pPr marL="0" lvl="0" indent="0" algn="l" defTabSz="755650">
            <a:lnSpc>
              <a:spcPct val="90000"/>
            </a:lnSpc>
            <a:spcBef>
              <a:spcPct val="0"/>
            </a:spcBef>
            <a:spcAft>
              <a:spcPct val="35000"/>
            </a:spcAft>
            <a:buNone/>
          </a:pPr>
          <a:r>
            <a:rPr lang="de-DE" sz="1700" kern="1200"/>
            <a:t>Wenn wir beides zusammen nehmen:</a:t>
          </a:r>
        </a:p>
        <a:p>
          <a:pPr marL="114300" lvl="1" indent="-114300" algn="l" defTabSz="577850">
            <a:lnSpc>
              <a:spcPct val="90000"/>
            </a:lnSpc>
            <a:spcBef>
              <a:spcPct val="0"/>
            </a:spcBef>
            <a:spcAft>
              <a:spcPct val="15000"/>
            </a:spcAft>
            <a:buChar char="•"/>
          </a:pPr>
          <a:r>
            <a:rPr lang="de-DE" sz="1300" kern="1200" dirty="0"/>
            <a:t>Müsste man doch eigentlich Organisationsstrukturen schaffen, die Architekturen mit loser Kopplung und hoher Kohäsion erzeugen (oder zumindest wahrscheinlicher machen).</a:t>
          </a:r>
        </a:p>
      </dsp:txBody>
      <dsp:txXfrm>
        <a:off x="692054" y="3490186"/>
        <a:ext cx="6762701" cy="997196"/>
      </dsp:txXfrm>
    </dsp:sp>
    <dsp:sp modelId="{50A932B5-BC5C-C345-BFF5-AEE3941A1F51}">
      <dsp:nvSpPr>
        <dsp:cNvPr id="0" name=""/>
        <dsp:cNvSpPr/>
      </dsp:nvSpPr>
      <dsp:spPr>
        <a:xfrm>
          <a:off x="68806" y="3365536"/>
          <a:ext cx="1246495" cy="1246495"/>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09.02.23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4:58:50.441"/>
    </inkml:context>
    <inkml:brush xml:id="br0">
      <inkml:brushProperty name="width" value="0.1" units="cm"/>
      <inkml:brushProperty name="height" value="0.1" units="cm"/>
      <inkml:brushProperty name="color" value="#E71224"/>
    </inkml:brush>
  </inkml:definitions>
  <inkml:trace contextRef="#ctx0" brushRef="#br0">0 4980 24575,'3'-17'0,"0"-2"0,-2 0 0,2-1 0,2-7 0,3-3 0,2-3 0,5-12 0,3-6 0,5-19 0,-2-4 0,-8 25 0,-1-4 0,0-5 0,-1-1 0,2-6 0,1-3-495,1-14 0,2-2 495,1 4 0,1 0 0,-1-1 0,0-3 0,0 16 0,1-2 0,0 1-916,5-13 1,2-3 915,1 0 0,3-6 0,1 4 0,-6 20 0,1 3 0,2-3-556,1 0 1,2-3 0,3 0 0,-1 3 555,10-9 0,1 3 0,2 1 0,-1 2 0,1 1 0,3 1 0,9-4 0,3 0 0,-1 5 0,-12 14 0,0 4 0,3-2 0,18-16 0,4-4 0,-1 5 0,-15 13 0,-1 2 0,3-1 0,-4 4 0,3-3 0,1 1 0,-1 1 0,14-9 0,-1 2 0,0 0 0,-1 1 0,-1 0 0,1 0 0,7-2 0,2 0 0,-5 4-617,8-6 1,-1 2 616,-16 11 0,1-2 0,-3 4 0,2-1 0,-3 1 188,12-9 0,-2 2-188,-25 17 0,-1 3 0,9-4 0,-2 2 756,-9 5 0,-2 2-756,31-18 2316,-12 5-2316,-32 19 1597,-7 2-1597,-14 10 118,-4 3 1,-3 3-1,-1 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4:58:51.443"/>
    </inkml:context>
    <inkml:brush xml:id="br0">
      <inkml:brushProperty name="width" value="0.1" units="cm"/>
      <inkml:brushProperty name="height" value="0.1" units="cm"/>
      <inkml:brushProperty name="color" value="#E71224"/>
    </inkml:brush>
  </inkml:definitions>
  <inkml:trace contextRef="#ctx0" brushRef="#br0">1 175 24575,'4'11'0,"0"0"0,-2-1 0,-1-1 0,1 2 0,0-2 0,3-1 0,10-2 0,31-9 0,32-16 0,-21 3 0,4-2 0,3-2 0,1-1 0,5-2 0,-2 1 0,-17 6 0,-2-1 0,40-14 0,-45 10 0,-16 6 0,-17 9 0,-9 5 0,-2 1 0,-2 7 0,-2 0 0,-3 10 0,-4 3 0,-2 10 0,-6 18 0,-3 9 0,3 7 0,0 2 0,7-15 0,3-6 0,4-16 0,3-11 0,1-7 0,1-5 0,0-3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4:58:53.650"/>
    </inkml:context>
    <inkml:brush xml:id="br0">
      <inkml:brushProperty name="width" value="0.1" units="cm"/>
      <inkml:brushProperty name="height" value="0.1" units="cm"/>
      <inkml:brushProperty name="color" value="#E71224"/>
    </inkml:brush>
  </inkml:definitions>
  <inkml:trace contextRef="#ctx0" brushRef="#br0">1087 4972 24575,'16'-14'0,"12"-4"0,19-5 0,17-8 0,-7 6 0,5-3-967,-2 0 1,4-3 966,1-2 0,6-4 0,1-1-550,1-4 0,0-2 0,0-1 550,2-1 0,-1 0 0,0-4 0,6-9 0,0-3 0,-7 2 0,-19 13 0,-4 0 0,-1-3 0,8-16 0,-1-6 0,-5 2-747,-1-13 1,-5-3 746,-9 10 0,-1-6 0,-5 3 0,-2-10 0,-6-7 0,-10 9 0,-2-12 0,-2-1 0,-4 9 0,-2 13 0,-3 7 0,-2-7-504,-2-17 0,-3-10 1,-3 0-1,-2 12 504,-1 18 0,-3 7 0,-3-2 0,-2 0 0,-3-3 0,-1 0 0,0 5-166,-3-3 0,-1 4 0,-2-2 166,-11-16 0,-4-3 0,-3 5 0,1 10 0,-3 4 0,-2 0 0,-1 0 0,-2 1 0,-6 1-158,2 8 1,-5 1-1,-3 1 1,3 4 157,-10-4 0,1 6 0,-7-1 0,0 2 0,-7-1 0,-1 3 0,4 4 0,-1 3 0,3 5 0,-3 2 0,9 5 0,-4 1 0,1 3 0,5 2 131,-1 3 1,5 3 0,1 3-132,-25-3 0,5 4 952,15 5 0,8 3-952,-14 4 1729,8 3-1729,35-1 2981,16 2-2981,12-3 1209,6-1-1209,-1 0 0,2-1 0,2 1 0,2 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4:58:54.833"/>
    </inkml:context>
    <inkml:brush xml:id="br0">
      <inkml:brushProperty name="width" value="0.1" units="cm"/>
      <inkml:brushProperty name="height" value="0.1" units="cm"/>
      <inkml:brushProperty name="color" value="#E71224"/>
    </inkml:brush>
  </inkml:definitions>
  <inkml:trace contextRef="#ctx0" brushRef="#br0">730 1 24575,'-16'9'0,"-5"3"0,-9 7 0,-20 12 0,-16 8 0,-9 3 0,31-18 0,0-1 0,-32 18 0,5-3 0,7-2 0,14-3 0,9-1 0,12-4 0,10-6 0,9-7 0,4-4 0,2-4 0,3-2 0,0-1 0,-1 0 0,1-1 0,-1 1 0,0 0 0,-1 0 0,2-1 0,0 0 0,8 4 0,16 9 0,16 9 0,41 21 0,-33-19 0,4 1 0,9 2 0,4 2-373,7 4 0,2 0 373,-5-5 0,0-1 0,0-2 0,-4-1 0,22 8 0,-33-16 0,-38-13 0,-11-5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8T16:22:30.633"/>
    </inkml:context>
    <inkml:brush xml:id="br0">
      <inkml:brushProperty name="width" value="0.2" units="cm"/>
      <inkml:brushProperty name="height" value="0.2" units="cm"/>
      <inkml:brushProperty name="color" value="#333333"/>
    </inkml:brush>
  </inkml:definitions>
  <inkml:trace contextRef="#ctx0" brushRef="#br0">1 4083 24575,'31'-24'0,"15"-8"0,19-11 0,-9 7 0,5-4-1639,8-7 1,9-7 1082,-11 9 1,8-5-1,4-2 1,0-1-101,-10 8 1,-1 0-1,2-1 1,5-3 0,5-3 434,-14 8 1,3-3 0,4-1 0,2-3 0,2 0 0,3-2 0,0-1 0,1 0 0,0 0 48,-3 3 0,1-1 0,1-1 1,2-1-1,1 0 0,0-1 0,1 0 1,0 0-1,0 0 0,0 0 0,-2 1 172,1 0 0,-1 0 0,0-1 0,0 1 0,0 0 0,0 0 0,1-1 0,0 1 0,0-1 0,1 0 0,1-1-200,-9 6 0,3-1 1,1-1-1,0-1 1,2 0-1,-1 0 1,0 0-1,-1 2 1,-1 0-1,-2 1 1,-3 2-1,-1 2 1,-4 2 199,23-14 0,-4 3 0,-3 3 0,-3 2 0,-1 1 0,-1 0 0,1-1-44,-2 1 0,0-1 0,1 0 0,-2 1 0,-4 2 0,-4 3 0,-5 3 44,25-15 0,-11 6 0,-5 2 1217,14-13 0,-15 5-1217,-11-1 3276,-44 33-2904,-15 17 2904,-12 5-1097,-4-2 1097,-10 1-3098,6-1 0,3 3 1,10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8T16:22:31.758"/>
    </inkml:context>
    <inkml:brush xml:id="br0">
      <inkml:brushProperty name="width" value="0.2" units="cm"/>
      <inkml:brushProperty name="height" value="0.2" units="cm"/>
      <inkml:brushProperty name="color" value="#333333"/>
    </inkml:brush>
  </inkml:definitions>
  <inkml:trace contextRef="#ctx0" brushRef="#br0">0 1 24575,'26'53'0,"-1"0"0,10 10 0,7 6 0,6 6 0,6 9 0,6 4-656,-13-21 1,3 2-1,2 2 1,2 4 0,2 2 186,-6-6 1,3 2 0,0 2 0,2 3 0,0 0 0,1 2 0,1 0 58,-4-3 0,2 1 1,0 1-1,1 2 1,0-1-1,1 2 0,-1-1 1,1 1 44,-4-5 1,0-1 0,-1 1 0,1 0 0,0 1 0,2 1 0,0 0 0,1 1 0,3 2 250,-4-5 1,3 1 0,1 2-1,1 1 1,1 1 0,0-1-1,1 1 1,-1-2 0,-1 0-1,0-2 1,-2-1 113,-1-3 0,-1-2 0,-1 0 0,-1-2 0,0 0 0,0 0 0,1-1 0,1 2 0,1 0 0,2 1-185,3 2 1,2 2-1,2 2 1,1 0 0,0 0-1,1 0 1,0-1-1,-2-2 1,-1-2 0,-3-2-1,-2-4 185,11 13 0,-3-4 0,-2-2 0,-1-3 0,-2-2 0,-1-2 0,0-1 216,1 0 0,-1-1 1,0-2-1,-3-2 1,-3-5-1,-5-4-216,13 12 0,-8-7 0,-9-13 2672,6-3-2672,-47-45 3276,-6-5-2556,-3-3 2556,3 8-578,-4-7-254,-3 1-2444,-8-8 0,4 7 0,1 3 0,6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09.02.23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2677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33380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5831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757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8334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42355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0235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41802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8856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79026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90444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20224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76094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2024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9462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69094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1259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06149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80640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3501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5129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7715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59691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2464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6095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7920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2456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6CC2E1E4-88C6-DD46-B0B0-CBB1A29B8A1F}"/>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B409F3E4-178E-084D-8EDD-4E8B6E801B3A}"/>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DF1AFFB3-5158-C649-9E9F-A652F60CBD29}"/>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43.tiff"/><Relationship Id="rId7" Type="http://schemas.openxmlformats.org/officeDocument/2006/relationships/image" Target="../media/image320.png"/><Relationship Id="rId2" Type="http://schemas.openxmlformats.org/officeDocument/2006/relationships/image" Target="../media/image41.tiff"/><Relationship Id="rId1" Type="http://schemas.openxmlformats.org/officeDocument/2006/relationships/slideLayout" Target="../slideLayouts/slideLayout6.xml"/><Relationship Id="rId6" Type="http://schemas.openxmlformats.org/officeDocument/2006/relationships/customXml" Target="../ink/ink5.xml"/><Relationship Id="rId5" Type="http://schemas.openxmlformats.org/officeDocument/2006/relationships/image" Target="../media/image42.png"/><Relationship Id="rId4" Type="http://schemas.openxmlformats.org/officeDocument/2006/relationships/image" Target="../media/image44.png"/><Relationship Id="rId9" Type="http://schemas.openxmlformats.org/officeDocument/2006/relationships/image" Target="../media/image3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3.tiff"/></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5.png"/><Relationship Id="rId5" Type="http://schemas.microsoft.com/office/2007/relationships/hdphoto" Target="../media/hdphoto13.wdp"/><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6.xml"/><Relationship Id="rId4" Type="http://schemas.microsoft.com/office/2007/relationships/hdphoto" Target="../media/hdphoto15.wdp"/></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6.xml"/><Relationship Id="rId4" Type="http://schemas.microsoft.com/office/2007/relationships/hdphoto" Target="../media/hdphoto16.wdp"/></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de.wikipedia.org/wiki/Hypertext_Markup_Language" TargetMode="External"/><Relationship Id="rId7" Type="http://schemas.openxmlformats.org/officeDocument/2006/relationships/hyperlink" Target="https://de.wikipedia.org/wiki/Extensible_Markup_Language" TargetMode="External"/><Relationship Id="rId2" Type="http://schemas.openxmlformats.org/officeDocument/2006/relationships/hyperlink" Target="https://de.wikipedia.org/wiki/Hypermedia" TargetMode="External"/><Relationship Id="rId1" Type="http://schemas.openxmlformats.org/officeDocument/2006/relationships/slideLayout" Target="../slideLayouts/slideLayout6.xml"/><Relationship Id="rId6" Type="http://schemas.openxmlformats.org/officeDocument/2006/relationships/hyperlink" Target="https://de.wikipedia.org/wiki/JavaScript_Object_Notation" TargetMode="External"/><Relationship Id="rId5" Type="http://schemas.openxmlformats.org/officeDocument/2006/relationships/hyperlink" Target="https://de.wikipedia.org/wiki/Uniform_Resource_Locator" TargetMode="External"/><Relationship Id="rId4" Type="http://schemas.openxmlformats.org/officeDocument/2006/relationships/image" Target="../media/image46.png"/><Relationship Id="rId9" Type="http://schemas.microsoft.com/office/2007/relationships/hdphoto" Target="../media/hdphoto17.wdp"/></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reactivemanifesto.org/de/glossary#Replication" TargetMode="External"/><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hyperlink" Target="https://www.reactivemanifesto.org/de/glossary#Delegation" TargetMode="External"/><Relationship Id="rId4" Type="http://schemas.openxmlformats.org/officeDocument/2006/relationships/hyperlink" Target="https://www.reactivemanifesto.org/de/glossary#Isolatio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68.sv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customXml" Target="../ink/ink2.xml"/><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96.tiff"/><Relationship Id="rId4" Type="http://schemas.openxmlformats.org/officeDocument/2006/relationships/image" Target="../media/image95.tiff"/></Relationships>
</file>

<file path=ppt/slides/_rels/slide92.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tif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JPG"/><Relationship Id="rId1" Type="http://schemas.openxmlformats.org/officeDocument/2006/relationships/slideLayout" Target="../slideLayouts/slideLayout4.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 Id="rId9"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0205DE-083B-2543-A49A-E6E6552164F2}"/>
              </a:ext>
            </a:extLst>
          </p:cNvPr>
          <p:cNvSpPr>
            <a:spLocks noGrp="1"/>
          </p:cNvSpPr>
          <p:nvPr>
            <p:ph type="ctrTitle"/>
          </p:nvPr>
        </p:nvSpPr>
        <p:spPr>
          <a:xfrm>
            <a:off x="729342" y="4298171"/>
            <a:ext cx="6355897" cy="1674470"/>
          </a:xfrm>
        </p:spPr>
        <p:txBody>
          <a:bodyPr/>
          <a:lstStyle/>
          <a:p>
            <a:r>
              <a:rPr lang="de-DE" dirty="0"/>
              <a:t>Cloud-native  COMPUTING</a:t>
            </a:r>
          </a:p>
        </p:txBody>
      </p:sp>
      <p:sp>
        <p:nvSpPr>
          <p:cNvPr id="3" name="Untertitel 2">
            <a:extLst>
              <a:ext uri="{FF2B5EF4-FFF2-40B4-BE49-F238E27FC236}">
                <a16:creationId xmlns:a16="http://schemas.microsoft.com/office/drawing/2014/main" id="{4D502CBE-EC2E-A94C-BE77-12EBBCA899C3}"/>
              </a:ext>
            </a:extLst>
          </p:cNvPr>
          <p:cNvSpPr>
            <a:spLocks noGrp="1"/>
          </p:cNvSpPr>
          <p:nvPr>
            <p:ph type="subTitle" idx="1"/>
          </p:nvPr>
        </p:nvSpPr>
        <p:spPr>
          <a:xfrm>
            <a:off x="7318467" y="4714150"/>
            <a:ext cx="2456210" cy="1192038"/>
          </a:xfrm>
        </p:spPr>
        <p:txBody>
          <a:bodyPr lIns="180000" tIns="180000" rIns="180000" bIns="180000"/>
          <a:lstStyle/>
          <a:p>
            <a:r>
              <a:rPr lang="de-DE" b="1" dirty="0">
                <a:latin typeface="Corbel" panose="020B0503020204020204" pitchFamily="34" charset="0"/>
              </a:rPr>
              <a:t>Unit 07:</a:t>
            </a:r>
          </a:p>
          <a:p>
            <a:r>
              <a:rPr lang="de-DE" dirty="0" err="1">
                <a:latin typeface="Corbel" panose="020B0503020204020204" pitchFamily="34" charset="0"/>
              </a:rPr>
              <a:t>Microservice</a:t>
            </a:r>
            <a:r>
              <a:rPr lang="de-DE" dirty="0">
                <a:latin typeface="Corbel" panose="020B0503020204020204" pitchFamily="34" charset="0"/>
              </a:rPr>
              <a:t> Architekturen</a:t>
            </a:r>
          </a:p>
        </p:txBody>
      </p:sp>
      <p:sp>
        <p:nvSpPr>
          <p:cNvPr id="4" name="Foliennummernplatzhalter 3">
            <a:extLst>
              <a:ext uri="{FF2B5EF4-FFF2-40B4-BE49-F238E27FC236}">
                <a16:creationId xmlns:a16="http://schemas.microsoft.com/office/drawing/2014/main" id="{6A6860C2-ECA0-1C47-972A-759D2AE20876}"/>
              </a:ext>
            </a:extLst>
          </p:cNvPr>
          <p:cNvSpPr>
            <a:spLocks noGrp="1"/>
          </p:cNvSpPr>
          <p:nvPr>
            <p:ph type="sldNum" sz="quarter" idx="11"/>
          </p:nvPr>
        </p:nvSpPr>
        <p:spPr/>
        <p:txBody>
          <a:bodyPr/>
          <a:lstStyle/>
          <a:p>
            <a:pPr rtl="0"/>
            <a:fld id="{19B51A1E-902D-48AF-9020-955120F399B6}" type="slidenum">
              <a:rPr lang="de-DE" noProof="0" smtClean="0"/>
              <a:pPr rtl="0"/>
              <a:t>1</a:t>
            </a:fld>
            <a:endParaRPr lang="de-DE" noProof="0"/>
          </a:p>
        </p:txBody>
      </p:sp>
      <p:sp>
        <p:nvSpPr>
          <p:cNvPr id="8" name="Textfeld 7">
            <a:extLst>
              <a:ext uri="{FF2B5EF4-FFF2-40B4-BE49-F238E27FC236}">
                <a16:creationId xmlns:a16="http://schemas.microsoft.com/office/drawing/2014/main" id="{6DAA361C-189A-2E41-8E2F-D004F318335C}"/>
              </a:ext>
            </a:extLst>
          </p:cNvPr>
          <p:cNvSpPr txBox="1"/>
          <p:nvPr/>
        </p:nvSpPr>
        <p:spPr>
          <a:xfrm>
            <a:off x="7318467" y="5972641"/>
            <a:ext cx="1319272" cy="307777"/>
          </a:xfrm>
          <a:prstGeom prst="rect">
            <a:avLst/>
          </a:prstGeom>
          <a:noFill/>
        </p:spPr>
        <p:txBody>
          <a:bodyPr wrap="none" rtlCol="0">
            <a:spAutoFit/>
          </a:bodyPr>
          <a:lstStyle/>
          <a:p>
            <a:r>
              <a:rPr lang="de-DE" sz="1400" dirty="0">
                <a:solidFill>
                  <a:schemeClr val="bg1"/>
                </a:solidFill>
              </a:rPr>
              <a:t>Stand: </a:t>
            </a:r>
            <a:fld id="{F4AD1C33-0286-B14F-80B4-8AAEE7898DB6}" type="datetime1">
              <a:rPr lang="de-DE" sz="1400" smtClean="0">
                <a:solidFill>
                  <a:schemeClr val="bg1"/>
                </a:solidFill>
              </a:rPr>
              <a:t>09.02.23</a:t>
            </a:fld>
            <a:endParaRPr lang="de-DE" sz="1400" dirty="0">
              <a:solidFill>
                <a:schemeClr val="bg1"/>
              </a:solidFill>
            </a:endParaRPr>
          </a:p>
        </p:txBody>
      </p:sp>
      <p:pic>
        <p:nvPicPr>
          <p:cNvPr id="5" name="Grafik 4">
            <a:extLst>
              <a:ext uri="{FF2B5EF4-FFF2-40B4-BE49-F238E27FC236}">
                <a16:creationId xmlns:a16="http://schemas.microsoft.com/office/drawing/2014/main" id="{05C04B17-47D1-B4B2-CAC2-6735D692B1A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rot="20820622">
            <a:off x="790073" y="565485"/>
            <a:ext cx="3272589" cy="3272589"/>
          </a:xfrm>
          <a:prstGeom prst="rect">
            <a:avLst/>
          </a:prstGeom>
        </p:spPr>
      </p:pic>
    </p:spTree>
    <p:extLst>
      <p:ext uri="{BB962C8B-B14F-4D97-AF65-F5344CB8AC3E}">
        <p14:creationId xmlns:p14="http://schemas.microsoft.com/office/powerpoint/2010/main" val="129343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sp>
        <p:nvSpPr>
          <p:cNvPr id="6" name="Inhaltsplatzhalter 7">
            <a:extLst>
              <a:ext uri="{FF2B5EF4-FFF2-40B4-BE49-F238E27FC236}">
                <a16:creationId xmlns:a16="http://schemas.microsoft.com/office/drawing/2014/main" id="{25093315-0E46-5443-B630-030F7875BEB8}"/>
              </a:ext>
            </a:extLst>
          </p:cNvPr>
          <p:cNvSpPr>
            <a:spLocks noGrp="1"/>
          </p:cNvSpPr>
          <p:nvPr>
            <p:ph sz="half" idx="1"/>
          </p:nvPr>
        </p:nvSpPr>
        <p:spPr>
          <a:xfrm>
            <a:off x="365322" y="1243379"/>
            <a:ext cx="8567663" cy="4863131"/>
          </a:xfrm>
          <a:solidFill>
            <a:schemeClr val="bg2"/>
          </a:solidFill>
          <a:effectLst>
            <a:outerShdw blurRad="50800" dist="38100" dir="2700000" algn="tl" rotWithShape="0">
              <a:prstClr val="black">
                <a:alpha val="40000"/>
              </a:prstClr>
            </a:outerShdw>
          </a:effectLst>
        </p:spPr>
        <p:txBody>
          <a:bodyPr lIns="251999" tIns="251999" rIns="251999" bIns="251999"/>
          <a:lstStyle/>
          <a:p>
            <a:pPr>
              <a:lnSpc>
                <a:spcPct val="150000"/>
              </a:lnSpc>
            </a:pPr>
            <a:r>
              <a:rPr lang="de-DE" sz="2000" i="1" dirty="0">
                <a:solidFill>
                  <a:schemeClr val="tx1">
                    <a:lumMod val="75000"/>
                    <a:lumOff val="25000"/>
                  </a:schemeClr>
                </a:solidFill>
                <a:ea typeface="Roboto" panose="02000000000000000000" pitchFamily="2" charset="0"/>
                <a:cs typeface="Roboto" panose="02000000000000000000" pitchFamily="2" charset="0"/>
              </a:rPr>
              <a:t>Eine Komponente ist eine Einheit von Software, die </a:t>
            </a:r>
            <a:r>
              <a:rPr lang="de-DE" sz="2000" b="1" i="1" dirty="0">
                <a:solidFill>
                  <a:srgbClr val="0080FF"/>
                </a:solidFill>
                <a:ea typeface="Roboto" panose="02000000000000000000" pitchFamily="2" charset="0"/>
                <a:cs typeface="Roboto" panose="02000000000000000000" pitchFamily="2" charset="0"/>
              </a:rPr>
              <a:t>unabhängig voneinander austauschbar</a:t>
            </a:r>
            <a:r>
              <a:rPr lang="de-DE" sz="2000" i="1" dirty="0">
                <a:solidFill>
                  <a:schemeClr val="tx1">
                    <a:lumMod val="75000"/>
                    <a:lumOff val="25000"/>
                  </a:schemeClr>
                </a:solidFill>
                <a:ea typeface="Roboto" panose="02000000000000000000" pitchFamily="2" charset="0"/>
                <a:cs typeface="Roboto" panose="02000000000000000000" pitchFamily="2" charset="0"/>
              </a:rPr>
              <a:t> und aufrüstbar ist.</a:t>
            </a:r>
          </a:p>
          <a:p>
            <a:pPr>
              <a:lnSpc>
                <a:spcPct val="150000"/>
              </a:lnSpc>
            </a:pPr>
            <a:r>
              <a:rPr lang="de-DE" sz="2000" i="1" dirty="0">
                <a:solidFill>
                  <a:schemeClr val="tx1">
                    <a:lumMod val="75000"/>
                    <a:lumOff val="25000"/>
                  </a:schemeClr>
                </a:solidFill>
                <a:ea typeface="Roboto" panose="02000000000000000000" pitchFamily="2" charset="0"/>
                <a:cs typeface="Roboto" panose="02000000000000000000" pitchFamily="2" charset="0"/>
              </a:rPr>
              <a:t>Microservice-Architekturen verwenden Bibliotheken, aber ihre eigene Software wird in erster Linie durch die </a:t>
            </a:r>
            <a:r>
              <a:rPr lang="de-DE" sz="2000" b="1" i="1" dirty="0">
                <a:solidFill>
                  <a:srgbClr val="0080FF"/>
                </a:solidFill>
                <a:ea typeface="Roboto" panose="02000000000000000000" pitchFamily="2" charset="0"/>
                <a:cs typeface="Roboto" panose="02000000000000000000" pitchFamily="2" charset="0"/>
              </a:rPr>
              <a:t>Aufteilung in Services </a:t>
            </a:r>
            <a:r>
              <a:rPr lang="de-DE" sz="2000" i="1" dirty="0">
                <a:solidFill>
                  <a:schemeClr val="tx1">
                    <a:lumMod val="75000"/>
                    <a:lumOff val="25000"/>
                  </a:schemeClr>
                </a:solidFill>
                <a:ea typeface="Roboto" panose="02000000000000000000" pitchFamily="2" charset="0"/>
                <a:cs typeface="Roboto" panose="02000000000000000000" pitchFamily="2" charset="0"/>
              </a:rPr>
              <a:t>vorgenommen.</a:t>
            </a:r>
          </a:p>
          <a:p>
            <a:pPr>
              <a:lnSpc>
                <a:spcPct val="150000"/>
              </a:lnSpc>
            </a:pPr>
            <a:r>
              <a:rPr lang="de-DE" sz="2000" i="1" dirty="0">
                <a:solidFill>
                  <a:schemeClr val="tx1">
                    <a:lumMod val="75000"/>
                    <a:lumOff val="25000"/>
                  </a:schemeClr>
                </a:solidFill>
                <a:ea typeface="Roboto" panose="02000000000000000000" pitchFamily="2" charset="0"/>
              </a:rPr>
              <a:t>Bibliotheken sind Komponenten, die in ein Programm eingebunden sind und über </a:t>
            </a:r>
            <a:r>
              <a:rPr lang="de-DE" sz="2000" b="1" i="1" dirty="0">
                <a:solidFill>
                  <a:srgbClr val="0080FF"/>
                </a:solidFill>
                <a:ea typeface="Roboto" panose="02000000000000000000" pitchFamily="2" charset="0"/>
              </a:rPr>
              <a:t>in-memory Funktionsaufrufe </a:t>
            </a:r>
            <a:r>
              <a:rPr lang="de-DE" sz="2000" i="1" dirty="0">
                <a:solidFill>
                  <a:schemeClr val="tx1">
                    <a:lumMod val="75000"/>
                    <a:lumOff val="25000"/>
                  </a:schemeClr>
                </a:solidFill>
                <a:ea typeface="Roboto" panose="02000000000000000000" pitchFamily="2" charset="0"/>
              </a:rPr>
              <a:t>aufgerufen werden.</a:t>
            </a:r>
          </a:p>
          <a:p>
            <a:pPr>
              <a:lnSpc>
                <a:spcPct val="150000"/>
              </a:lnSpc>
            </a:pPr>
            <a:r>
              <a:rPr lang="de-DE" sz="2000" i="1" dirty="0">
                <a:solidFill>
                  <a:schemeClr val="tx1">
                    <a:lumMod val="75000"/>
                    <a:lumOff val="25000"/>
                  </a:schemeClr>
                </a:solidFill>
                <a:ea typeface="Roboto" panose="02000000000000000000" pitchFamily="2" charset="0"/>
              </a:rPr>
              <a:t>Services sind </a:t>
            </a:r>
            <a:r>
              <a:rPr lang="de-DE" sz="2000" b="1" i="1" dirty="0">
                <a:solidFill>
                  <a:srgbClr val="0080FF"/>
                </a:solidFill>
                <a:ea typeface="Roboto" panose="02000000000000000000" pitchFamily="2" charset="0"/>
              </a:rPr>
              <a:t>out-</a:t>
            </a:r>
            <a:r>
              <a:rPr lang="de-DE" sz="2000" b="1" i="1" dirty="0" err="1">
                <a:solidFill>
                  <a:srgbClr val="0080FF"/>
                </a:solidFill>
                <a:ea typeface="Roboto" panose="02000000000000000000" pitchFamily="2" charset="0"/>
              </a:rPr>
              <a:t>of</a:t>
            </a:r>
            <a:r>
              <a:rPr lang="de-DE" sz="2000" b="1" i="1" dirty="0">
                <a:solidFill>
                  <a:srgbClr val="0080FF"/>
                </a:solidFill>
                <a:ea typeface="Roboto" panose="02000000000000000000" pitchFamily="2" charset="0"/>
              </a:rPr>
              <a:t>-</a:t>
            </a:r>
            <a:r>
              <a:rPr lang="de-DE" sz="2000" b="1" i="1" dirty="0" err="1">
                <a:solidFill>
                  <a:srgbClr val="0080FF"/>
                </a:solidFill>
                <a:ea typeface="Roboto" panose="02000000000000000000" pitchFamily="2" charset="0"/>
              </a:rPr>
              <a:t>process</a:t>
            </a:r>
            <a:r>
              <a:rPr lang="de-DE" sz="2000" b="1" i="1" dirty="0">
                <a:solidFill>
                  <a:srgbClr val="0080FF"/>
                </a:solidFill>
                <a:ea typeface="Roboto" panose="02000000000000000000" pitchFamily="2" charset="0"/>
              </a:rPr>
              <a:t> Komponenten</a:t>
            </a:r>
            <a:r>
              <a:rPr lang="de-DE" sz="2000" i="1" dirty="0">
                <a:solidFill>
                  <a:schemeClr val="tx1">
                    <a:lumMod val="75000"/>
                    <a:lumOff val="25000"/>
                  </a:schemeClr>
                </a:solidFill>
                <a:ea typeface="Roboto" panose="02000000000000000000" pitchFamily="2" charset="0"/>
              </a:rPr>
              <a:t>, die über einen Mechanismus wie eine HTTP-</a:t>
            </a:r>
            <a:r>
              <a:rPr lang="de-DE" sz="2000" i="1" dirty="0" err="1">
                <a:solidFill>
                  <a:schemeClr val="tx1">
                    <a:lumMod val="75000"/>
                    <a:lumOff val="25000"/>
                  </a:schemeClr>
                </a:solidFill>
                <a:ea typeface="Roboto" panose="02000000000000000000" pitchFamily="2" charset="0"/>
              </a:rPr>
              <a:t>Requests</a:t>
            </a:r>
            <a:r>
              <a:rPr lang="de-DE" sz="2000" i="1" dirty="0">
                <a:solidFill>
                  <a:schemeClr val="tx1">
                    <a:lumMod val="75000"/>
                    <a:lumOff val="25000"/>
                  </a:schemeClr>
                </a:solidFill>
                <a:ea typeface="Roboto" panose="02000000000000000000" pitchFamily="2" charset="0"/>
              </a:rPr>
              <a:t> oder Remote </a:t>
            </a:r>
            <a:r>
              <a:rPr lang="de-DE" sz="2000" i="1" dirty="0" err="1">
                <a:solidFill>
                  <a:schemeClr val="tx1">
                    <a:lumMod val="75000"/>
                    <a:lumOff val="25000"/>
                  </a:schemeClr>
                </a:solidFill>
                <a:ea typeface="Roboto" panose="02000000000000000000" pitchFamily="2" charset="0"/>
              </a:rPr>
              <a:t>Procedure</a:t>
            </a:r>
            <a:r>
              <a:rPr lang="de-DE" sz="2000" i="1" dirty="0">
                <a:solidFill>
                  <a:schemeClr val="tx1">
                    <a:lumMod val="75000"/>
                    <a:lumOff val="25000"/>
                  </a:schemeClr>
                </a:solidFill>
                <a:ea typeface="Roboto" panose="02000000000000000000" pitchFamily="2" charset="0"/>
              </a:rPr>
              <a:t> Calls kommunizieren.</a:t>
            </a:r>
          </a:p>
          <a:p>
            <a:pPr marL="266700" lvl="1" indent="0">
              <a:buNone/>
            </a:pPr>
            <a:endParaRPr lang="de-DE" sz="1400" dirty="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endParaRPr>
          </a:p>
        </p:txBody>
      </p:sp>
      <p:sp>
        <p:nvSpPr>
          <p:cNvPr id="4" name="Textfeld 3">
            <a:extLst>
              <a:ext uri="{FF2B5EF4-FFF2-40B4-BE49-F238E27FC236}">
                <a16:creationId xmlns:a16="http://schemas.microsoft.com/office/drawing/2014/main" id="{26C6D5A9-B714-5247-BF28-7C246EBDB83A}"/>
              </a:ext>
            </a:extLst>
          </p:cNvPr>
          <p:cNvSpPr txBox="1"/>
          <p:nvPr/>
        </p:nvSpPr>
        <p:spPr>
          <a:xfrm>
            <a:off x="10079421" y="1905229"/>
            <a:ext cx="1996966" cy="3539430"/>
          </a:xfrm>
          <a:prstGeom prst="rect">
            <a:avLst/>
          </a:prstGeom>
          <a:noFill/>
        </p:spPr>
        <p:txBody>
          <a:bodyPr wrap="square" rtlCol="0">
            <a:spAutoFit/>
          </a:bodyPr>
          <a:lstStyle/>
          <a:p>
            <a:r>
              <a:rPr lang="de-DE" sz="1600" b="1" i="1" u="sng" dirty="0">
                <a:latin typeface="Bradley Hand" pitchFamily="2" charset="77"/>
              </a:rPr>
              <a:t>Merke:</a:t>
            </a:r>
          </a:p>
          <a:p>
            <a:endParaRPr lang="de-DE" sz="1600" i="1" dirty="0">
              <a:latin typeface="Bradley Hand" pitchFamily="2" charset="77"/>
            </a:endParaRPr>
          </a:p>
          <a:p>
            <a:r>
              <a:rPr lang="de-DE" sz="1600" b="1" i="1" dirty="0">
                <a:latin typeface="Bradley Hand" pitchFamily="2" charset="77"/>
              </a:rPr>
              <a:t>Komponenten:</a:t>
            </a:r>
            <a:r>
              <a:rPr lang="de-DE" sz="1600" i="1" dirty="0">
                <a:latin typeface="Bradley Hand" pitchFamily="2" charset="77"/>
              </a:rPr>
              <a:t> Unabhängig austauschbar und aktualisierbar.</a:t>
            </a:r>
          </a:p>
          <a:p>
            <a:endParaRPr lang="de-DE" sz="1600" i="1" dirty="0">
              <a:latin typeface="Bradley Hand" pitchFamily="2" charset="77"/>
            </a:endParaRPr>
          </a:p>
          <a:p>
            <a:r>
              <a:rPr lang="de-DE" sz="1600" b="1" i="1" dirty="0">
                <a:latin typeface="Bradley Hand" pitchFamily="2" charset="77"/>
              </a:rPr>
              <a:t>Libraries:</a:t>
            </a:r>
            <a:r>
              <a:rPr lang="de-DE" sz="1600" i="1" dirty="0">
                <a:latin typeface="Bradley Hand" pitchFamily="2" charset="77"/>
              </a:rPr>
              <a:t> </a:t>
            </a:r>
          </a:p>
          <a:p>
            <a:r>
              <a:rPr lang="de-DE" sz="1600" i="1" dirty="0">
                <a:latin typeface="Bradley Hand" pitchFamily="2" charset="77"/>
              </a:rPr>
              <a:t>In-</a:t>
            </a:r>
            <a:r>
              <a:rPr lang="de-DE" sz="1600" i="1" dirty="0" err="1">
                <a:latin typeface="Bradley Hand" pitchFamily="2" charset="77"/>
              </a:rPr>
              <a:t>Process</a:t>
            </a:r>
            <a:r>
              <a:rPr lang="de-DE" sz="1600" i="1" dirty="0">
                <a:latin typeface="Bradley Hand" pitchFamily="2" charset="77"/>
              </a:rPr>
              <a:t> Komponenten</a:t>
            </a:r>
          </a:p>
          <a:p>
            <a:endParaRPr lang="de-DE" sz="1600" i="1" dirty="0">
              <a:latin typeface="Bradley Hand" pitchFamily="2" charset="77"/>
            </a:endParaRPr>
          </a:p>
          <a:p>
            <a:r>
              <a:rPr lang="de-DE" sz="1600" b="1" i="1" dirty="0">
                <a:latin typeface="Bradley Hand" pitchFamily="2" charset="77"/>
              </a:rPr>
              <a:t>Services:</a:t>
            </a:r>
            <a:r>
              <a:rPr lang="de-DE" sz="1600" i="1" dirty="0">
                <a:latin typeface="Bradley Hand" pitchFamily="2" charset="77"/>
              </a:rPr>
              <a:t> </a:t>
            </a:r>
          </a:p>
          <a:p>
            <a:r>
              <a:rPr lang="de-DE" sz="1600" i="1" dirty="0">
                <a:latin typeface="Bradley Hand" pitchFamily="2" charset="77"/>
              </a:rPr>
              <a:t>Out-</a:t>
            </a:r>
            <a:r>
              <a:rPr lang="de-DE" sz="1600" i="1" dirty="0" err="1">
                <a:latin typeface="Bradley Hand" pitchFamily="2" charset="77"/>
              </a:rPr>
              <a:t>of</a:t>
            </a:r>
            <a:r>
              <a:rPr lang="de-DE" sz="1600" i="1" dirty="0">
                <a:latin typeface="Bradley Hand" pitchFamily="2" charset="77"/>
              </a:rPr>
              <a:t>-</a:t>
            </a:r>
            <a:r>
              <a:rPr lang="de-DE" sz="1600" i="1" dirty="0" err="1">
                <a:latin typeface="Bradley Hand" pitchFamily="2" charset="77"/>
              </a:rPr>
              <a:t>Process</a:t>
            </a:r>
            <a:r>
              <a:rPr lang="de-DE" sz="1600" i="1" dirty="0">
                <a:latin typeface="Bradley Hand" pitchFamily="2" charset="77"/>
              </a:rPr>
              <a:t> Komponenten</a:t>
            </a:r>
          </a:p>
        </p:txBody>
      </p:sp>
    </p:spTree>
    <p:extLst>
      <p:ext uri="{BB962C8B-B14F-4D97-AF65-F5344CB8AC3E}">
        <p14:creationId xmlns:p14="http://schemas.microsoft.com/office/powerpoint/2010/main" val="3437111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Vor- und Nachteile</a:t>
            </a:r>
          </a:p>
        </p:txBody>
      </p:sp>
      <p:sp>
        <p:nvSpPr>
          <p:cNvPr id="6" name="Inhaltsplatzhalter 7">
            <a:extLst>
              <a:ext uri="{FF2B5EF4-FFF2-40B4-BE49-F238E27FC236}">
                <a16:creationId xmlns:a16="http://schemas.microsoft.com/office/drawing/2014/main" id="{25093315-0E46-5443-B630-030F7875BEB8}"/>
              </a:ext>
            </a:extLst>
          </p:cNvPr>
          <p:cNvSpPr>
            <a:spLocks noGrp="1"/>
          </p:cNvSpPr>
          <p:nvPr>
            <p:ph sz="half" idx="2"/>
          </p:nvPr>
        </p:nvSpPr>
        <p:spPr>
          <a:xfrm>
            <a:off x="431800" y="1438246"/>
            <a:ext cx="4626175" cy="4808710"/>
          </a:xfrm>
          <a:solidFill>
            <a:srgbClr val="00B050"/>
          </a:solidFill>
          <a:effectLst>
            <a:outerShdw blurRad="50800" dist="38100" dir="2700000" algn="tl" rotWithShape="0">
              <a:prstClr val="black">
                <a:alpha val="40000"/>
              </a:prstClr>
            </a:outerShdw>
          </a:effectLst>
        </p:spPr>
        <p:txBody>
          <a:bodyPr lIns="180000" tIns="180000" rIns="180000" bIns="180000"/>
          <a:lstStyle/>
          <a:p>
            <a:pPr>
              <a:lnSpc>
                <a:spcPct val="150000"/>
              </a:lnSpc>
            </a:pPr>
            <a:r>
              <a:rPr lang="de-DE" sz="1600" i="1" dirty="0">
                <a:solidFill>
                  <a:schemeClr val="bg2"/>
                </a:solidFill>
                <a:ea typeface="Roboto" panose="02000000000000000000" pitchFamily="2" charset="0"/>
                <a:cs typeface="Roboto" panose="02000000000000000000" pitchFamily="2" charset="0"/>
              </a:rPr>
              <a:t>Die Verwendung von Services als Komponenten führt zu expliziteren Komponentenschnittstellen. </a:t>
            </a:r>
          </a:p>
          <a:p>
            <a:pPr>
              <a:lnSpc>
                <a:spcPct val="150000"/>
              </a:lnSpc>
            </a:pPr>
            <a:r>
              <a:rPr lang="de-DE" sz="1600" i="1" dirty="0">
                <a:solidFill>
                  <a:schemeClr val="bg2"/>
                </a:solidFill>
                <a:ea typeface="Roboto" panose="02000000000000000000" pitchFamily="2" charset="0"/>
                <a:cs typeface="Roboto" panose="02000000000000000000" pitchFamily="2" charset="0"/>
              </a:rPr>
              <a:t>Die meisten Sprachen verfügen nicht über einen guten Mechanismus zur Definition einer expliziten veröffentlichten Schnittstelle. </a:t>
            </a:r>
          </a:p>
          <a:p>
            <a:pPr>
              <a:lnSpc>
                <a:spcPct val="150000"/>
              </a:lnSpc>
            </a:pPr>
            <a:r>
              <a:rPr lang="de-DE" sz="1600" i="1" dirty="0">
                <a:solidFill>
                  <a:schemeClr val="bg2"/>
                </a:solidFill>
                <a:ea typeface="Roboto" panose="02000000000000000000" pitchFamily="2" charset="0"/>
                <a:cs typeface="Roboto" panose="02000000000000000000" pitchFamily="2" charset="0"/>
              </a:rPr>
              <a:t>Oft sind es nur Dokumentation und Disziplin, die verhindern, dass Clients die Kapselung einer Komponente aufbrechen, was zu einer zu engen Kopplung zwischen Komponenten führt. </a:t>
            </a:r>
          </a:p>
          <a:p>
            <a:pPr>
              <a:lnSpc>
                <a:spcPct val="150000"/>
              </a:lnSpc>
            </a:pPr>
            <a:r>
              <a:rPr lang="de-DE" sz="1600" i="1" dirty="0">
                <a:solidFill>
                  <a:schemeClr val="bg2"/>
                </a:solidFill>
                <a:ea typeface="Roboto" panose="02000000000000000000" pitchFamily="2" charset="0"/>
                <a:cs typeface="Roboto" panose="02000000000000000000" pitchFamily="2" charset="0"/>
              </a:rPr>
              <a:t>Services vermeiden dies, indem sie explizite Remote-Call Mechanismen verwenden.</a:t>
            </a:r>
            <a:endParaRPr lang="de-DE" sz="1100" dirty="0">
              <a:solidFill>
                <a:schemeClr val="bg2"/>
              </a:solidFill>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sp>
        <p:nvSpPr>
          <p:cNvPr id="11" name="Inhaltsplatzhalter 7">
            <a:extLst>
              <a:ext uri="{FF2B5EF4-FFF2-40B4-BE49-F238E27FC236}">
                <a16:creationId xmlns:a16="http://schemas.microsoft.com/office/drawing/2014/main" id="{E377589E-A792-4744-910E-C0D0078CB745}"/>
              </a:ext>
            </a:extLst>
          </p:cNvPr>
          <p:cNvSpPr txBox="1">
            <a:spLocks/>
          </p:cNvSpPr>
          <p:nvPr/>
        </p:nvSpPr>
        <p:spPr>
          <a:xfrm>
            <a:off x="5256201" y="1438246"/>
            <a:ext cx="4528929" cy="4808710"/>
          </a:xfrm>
          <a:prstGeom prst="rect">
            <a:avLst/>
          </a:prstGeom>
          <a:solidFill>
            <a:srgbClr val="C00000"/>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DE" sz="1600" i="1" dirty="0">
                <a:solidFill>
                  <a:schemeClr val="bg2"/>
                </a:solidFill>
                <a:ea typeface="Roboto" panose="02000000000000000000" pitchFamily="2" charset="0"/>
                <a:cs typeface="Roboto" panose="02000000000000000000" pitchFamily="2" charset="0"/>
              </a:rPr>
              <a:t>Die Verwendung von Services hat jedoch auch Nachteile. </a:t>
            </a:r>
          </a:p>
          <a:p>
            <a:pPr>
              <a:lnSpc>
                <a:spcPct val="150000"/>
              </a:lnSpc>
            </a:pPr>
            <a:r>
              <a:rPr lang="de-DE" sz="1600" i="1" dirty="0">
                <a:solidFill>
                  <a:schemeClr val="bg2"/>
                </a:solidFill>
                <a:ea typeface="Roboto" panose="02000000000000000000" pitchFamily="2" charset="0"/>
                <a:cs typeface="Roboto" panose="02000000000000000000" pitchFamily="2" charset="0"/>
              </a:rPr>
              <a:t>Remote-Calls sind teurer als prozessinterne Aufrufe. Daher sind solche APIs meist weniger feingranular und somit umständlicher zu verwenden. </a:t>
            </a:r>
          </a:p>
          <a:p>
            <a:pPr>
              <a:lnSpc>
                <a:spcPct val="150000"/>
              </a:lnSpc>
            </a:pPr>
            <a:r>
              <a:rPr lang="de-DE" sz="1600" i="1" dirty="0">
                <a:solidFill>
                  <a:schemeClr val="bg2"/>
                </a:solidFill>
                <a:ea typeface="Roboto" panose="02000000000000000000" pitchFamily="2" charset="0"/>
                <a:cs typeface="Roboto" panose="02000000000000000000" pitchFamily="2" charset="0"/>
              </a:rPr>
              <a:t>Wenn Zuweisung von Zuständigkeiten zwischen Komponenten geändert werden muss, sind solche  Anpassungen oft schwieriger umzusetzen, insb. wenn Prozessgrenzen überschritten werden müssen.</a:t>
            </a:r>
          </a:p>
        </p:txBody>
      </p:sp>
    </p:spTree>
    <p:extLst>
      <p:ext uri="{BB962C8B-B14F-4D97-AF65-F5344CB8AC3E}">
        <p14:creationId xmlns:p14="http://schemas.microsoft.com/office/powerpoint/2010/main" val="372515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Strukturiert entlang von Geschäftsfähigkeiten (I)</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pic>
        <p:nvPicPr>
          <p:cNvPr id="8" name="Grafik 7">
            <a:extLst>
              <a:ext uri="{FF2B5EF4-FFF2-40B4-BE49-F238E27FC236}">
                <a16:creationId xmlns:a16="http://schemas.microsoft.com/office/drawing/2014/main" id="{DBA1C2E4-DC50-824A-A262-EB9C4787D347}"/>
              </a:ext>
            </a:extLst>
          </p:cNvPr>
          <p:cNvPicPr>
            <a:picLocks noChangeAspect="1"/>
          </p:cNvPicPr>
          <p:nvPr/>
        </p:nvPicPr>
        <p:blipFill>
          <a:blip r:embed="rId2"/>
          <a:stretch>
            <a:fillRect/>
          </a:stretch>
        </p:blipFill>
        <p:spPr>
          <a:xfrm>
            <a:off x="431800" y="1670442"/>
            <a:ext cx="5278840" cy="4364470"/>
          </a:xfrm>
          <a:prstGeom prst="rect">
            <a:avLst/>
          </a:prstGeom>
          <a:effectLst>
            <a:outerShdw blurRad="50800" dist="38100" dir="2700000" algn="tl" rotWithShape="0">
              <a:prstClr val="black">
                <a:alpha val="40000"/>
              </a:prstClr>
            </a:outerShdw>
          </a:effectLst>
        </p:spPr>
      </p:pic>
      <p:sp>
        <p:nvSpPr>
          <p:cNvPr id="12" name="Textfeld 11">
            <a:extLst>
              <a:ext uri="{FF2B5EF4-FFF2-40B4-BE49-F238E27FC236}">
                <a16:creationId xmlns:a16="http://schemas.microsoft.com/office/drawing/2014/main" id="{DA088434-74E3-6449-A5DB-4582797A1370}"/>
              </a:ext>
            </a:extLst>
          </p:cNvPr>
          <p:cNvSpPr txBox="1"/>
          <p:nvPr/>
        </p:nvSpPr>
        <p:spPr>
          <a:xfrm>
            <a:off x="6096000" y="1670442"/>
            <a:ext cx="3647090" cy="2308324"/>
          </a:xfrm>
          <a:prstGeom prst="rect">
            <a:avLst/>
          </a:prstGeom>
          <a:noFill/>
        </p:spPr>
        <p:txBody>
          <a:bodyPr wrap="square" rtlCol="0">
            <a:spAutoFit/>
          </a:bodyPr>
          <a:lstStyle/>
          <a:p>
            <a:pPr fontAlgn="base"/>
            <a:r>
              <a:rPr lang="de-DE" i="1" dirty="0" err="1">
                <a:latin typeface="American Typewriter" panose="02090604020004020304" pitchFamily="18" charset="77"/>
              </a:rPr>
              <a:t>Any</a:t>
            </a:r>
            <a:r>
              <a:rPr lang="de-DE" i="1" dirty="0">
                <a:latin typeface="American Typewriter" panose="02090604020004020304" pitchFamily="18" charset="77"/>
              </a:rPr>
              <a:t> </a:t>
            </a:r>
            <a:r>
              <a:rPr lang="de-DE" i="1" dirty="0" err="1">
                <a:latin typeface="American Typewriter" panose="02090604020004020304" pitchFamily="18" charset="77"/>
              </a:rPr>
              <a:t>organization</a:t>
            </a:r>
            <a:r>
              <a:rPr lang="de-DE" i="1" dirty="0">
                <a:latin typeface="American Typewriter" panose="02090604020004020304" pitchFamily="18" charset="77"/>
              </a:rPr>
              <a:t> </a:t>
            </a:r>
            <a:r>
              <a:rPr lang="de-DE" i="1" dirty="0" err="1">
                <a:latin typeface="American Typewriter" panose="02090604020004020304" pitchFamily="18" charset="77"/>
              </a:rPr>
              <a:t>that</a:t>
            </a:r>
            <a:r>
              <a:rPr lang="de-DE" i="1" dirty="0">
                <a:latin typeface="American Typewriter" panose="02090604020004020304" pitchFamily="18" charset="77"/>
              </a:rPr>
              <a:t> </a:t>
            </a:r>
            <a:r>
              <a:rPr lang="de-DE" i="1" dirty="0" err="1">
                <a:latin typeface="American Typewriter" panose="02090604020004020304" pitchFamily="18" charset="77"/>
              </a:rPr>
              <a:t>designs</a:t>
            </a:r>
            <a:r>
              <a:rPr lang="de-DE" i="1" dirty="0">
                <a:latin typeface="American Typewriter" panose="02090604020004020304" pitchFamily="18" charset="77"/>
              </a:rPr>
              <a:t> a </a:t>
            </a:r>
            <a:r>
              <a:rPr lang="de-DE" i="1" dirty="0" err="1">
                <a:latin typeface="American Typewriter" panose="02090604020004020304" pitchFamily="18" charset="77"/>
              </a:rPr>
              <a:t>system</a:t>
            </a:r>
            <a:r>
              <a:rPr lang="de-DE" i="1" dirty="0">
                <a:latin typeface="American Typewriter" panose="02090604020004020304" pitchFamily="18" charset="77"/>
              </a:rPr>
              <a:t> (</a:t>
            </a:r>
            <a:r>
              <a:rPr lang="de-DE" i="1" dirty="0" err="1">
                <a:latin typeface="American Typewriter" panose="02090604020004020304" pitchFamily="18" charset="77"/>
              </a:rPr>
              <a:t>defined</a:t>
            </a:r>
            <a:r>
              <a:rPr lang="de-DE" i="1" dirty="0">
                <a:latin typeface="American Typewriter" panose="02090604020004020304" pitchFamily="18" charset="77"/>
              </a:rPr>
              <a:t> </a:t>
            </a:r>
            <a:r>
              <a:rPr lang="de-DE" i="1" dirty="0" err="1">
                <a:latin typeface="American Typewriter" panose="02090604020004020304" pitchFamily="18" charset="77"/>
              </a:rPr>
              <a:t>broadly</a:t>
            </a:r>
            <a:r>
              <a:rPr lang="de-DE" i="1" dirty="0">
                <a:latin typeface="American Typewriter" panose="02090604020004020304" pitchFamily="18" charset="77"/>
              </a:rPr>
              <a:t>) will </a:t>
            </a:r>
            <a:r>
              <a:rPr lang="de-DE" i="1" dirty="0" err="1">
                <a:latin typeface="American Typewriter" panose="02090604020004020304" pitchFamily="18" charset="77"/>
              </a:rPr>
              <a:t>produce</a:t>
            </a:r>
            <a:r>
              <a:rPr lang="de-DE" i="1" dirty="0">
                <a:latin typeface="American Typewriter" panose="02090604020004020304" pitchFamily="18" charset="77"/>
              </a:rPr>
              <a:t> a design </a:t>
            </a:r>
            <a:r>
              <a:rPr lang="de-DE" i="1" dirty="0" err="1">
                <a:latin typeface="American Typewriter" panose="02090604020004020304" pitchFamily="18" charset="77"/>
              </a:rPr>
              <a:t>whose</a:t>
            </a:r>
            <a:r>
              <a:rPr lang="de-DE" i="1" dirty="0">
                <a:latin typeface="American Typewriter" panose="02090604020004020304" pitchFamily="18" charset="77"/>
              </a:rPr>
              <a:t> </a:t>
            </a:r>
            <a:r>
              <a:rPr lang="de-DE" i="1" dirty="0" err="1">
                <a:latin typeface="American Typewriter" panose="02090604020004020304" pitchFamily="18" charset="77"/>
              </a:rPr>
              <a:t>structure</a:t>
            </a:r>
            <a:r>
              <a:rPr lang="de-DE" i="1" dirty="0">
                <a:latin typeface="American Typewriter" panose="02090604020004020304" pitchFamily="18" charset="77"/>
              </a:rPr>
              <a:t> </a:t>
            </a:r>
            <a:r>
              <a:rPr lang="de-DE" i="1" dirty="0" err="1">
                <a:latin typeface="American Typewriter" panose="02090604020004020304" pitchFamily="18" charset="77"/>
              </a:rPr>
              <a:t>is</a:t>
            </a:r>
            <a:r>
              <a:rPr lang="de-DE" i="1" dirty="0">
                <a:latin typeface="American Typewriter" panose="02090604020004020304" pitchFamily="18" charset="77"/>
              </a:rPr>
              <a:t> a </a:t>
            </a:r>
            <a:r>
              <a:rPr lang="de-DE" i="1" dirty="0" err="1">
                <a:latin typeface="American Typewriter" panose="02090604020004020304" pitchFamily="18" charset="77"/>
              </a:rPr>
              <a:t>copy</a:t>
            </a:r>
            <a:r>
              <a:rPr lang="de-DE" i="1" dirty="0">
                <a:latin typeface="American Typewriter" panose="02090604020004020304" pitchFamily="18" charset="77"/>
              </a:rPr>
              <a:t> </a:t>
            </a:r>
            <a:r>
              <a:rPr lang="de-DE" i="1" dirty="0" err="1">
                <a:latin typeface="American Typewriter" panose="02090604020004020304" pitchFamily="18" charset="77"/>
              </a:rPr>
              <a:t>of</a:t>
            </a:r>
            <a:r>
              <a:rPr lang="de-DE" i="1" dirty="0">
                <a:latin typeface="American Typewriter" panose="02090604020004020304" pitchFamily="18" charset="77"/>
              </a:rPr>
              <a:t> </a:t>
            </a:r>
            <a:r>
              <a:rPr lang="de-DE" i="1" dirty="0" err="1">
                <a:latin typeface="American Typewriter" panose="02090604020004020304" pitchFamily="18" charset="77"/>
              </a:rPr>
              <a:t>the</a:t>
            </a:r>
            <a:r>
              <a:rPr lang="de-DE" i="1" dirty="0">
                <a:latin typeface="American Typewriter" panose="02090604020004020304" pitchFamily="18" charset="77"/>
              </a:rPr>
              <a:t> </a:t>
            </a:r>
            <a:r>
              <a:rPr lang="de-DE" i="1" dirty="0" err="1">
                <a:latin typeface="American Typewriter" panose="02090604020004020304" pitchFamily="18" charset="77"/>
              </a:rPr>
              <a:t>organization's</a:t>
            </a:r>
            <a:r>
              <a:rPr lang="de-DE" i="1" dirty="0">
                <a:latin typeface="American Typewriter" panose="02090604020004020304" pitchFamily="18" charset="77"/>
              </a:rPr>
              <a:t> </a:t>
            </a:r>
            <a:r>
              <a:rPr lang="de-DE" i="1" dirty="0" err="1">
                <a:latin typeface="American Typewriter" panose="02090604020004020304" pitchFamily="18" charset="77"/>
              </a:rPr>
              <a:t>communication</a:t>
            </a:r>
            <a:r>
              <a:rPr lang="de-DE" i="1" dirty="0">
                <a:latin typeface="American Typewriter" panose="02090604020004020304" pitchFamily="18" charset="77"/>
              </a:rPr>
              <a:t> </a:t>
            </a:r>
            <a:r>
              <a:rPr lang="de-DE" i="1" dirty="0" err="1">
                <a:latin typeface="American Typewriter" panose="02090604020004020304" pitchFamily="18" charset="77"/>
              </a:rPr>
              <a:t>structure</a:t>
            </a:r>
            <a:r>
              <a:rPr lang="de-DE" i="1" dirty="0">
                <a:latin typeface="American Typewriter" panose="02090604020004020304" pitchFamily="18" charset="77"/>
              </a:rPr>
              <a:t>.</a:t>
            </a:r>
          </a:p>
          <a:p>
            <a:pPr fontAlgn="base"/>
            <a:endParaRPr lang="de-DE" i="1" dirty="0">
              <a:latin typeface="American Typewriter" panose="02090604020004020304" pitchFamily="18" charset="77"/>
            </a:endParaRPr>
          </a:p>
          <a:p>
            <a:pPr fontAlgn="base"/>
            <a:r>
              <a:rPr lang="de-DE" i="1" dirty="0">
                <a:latin typeface="AMERICAN TYPEWRITER LIGHT" panose="02090304020004020304" pitchFamily="18" charset="77"/>
              </a:rPr>
              <a:t>Melvin Conway, 1968</a:t>
            </a:r>
          </a:p>
        </p:txBody>
      </p:sp>
      <p:sp>
        <p:nvSpPr>
          <p:cNvPr id="13" name="Textfeld 12">
            <a:extLst>
              <a:ext uri="{FF2B5EF4-FFF2-40B4-BE49-F238E27FC236}">
                <a16:creationId xmlns:a16="http://schemas.microsoft.com/office/drawing/2014/main" id="{750A2D27-3F4A-F043-B1AF-B91234C176E6}"/>
              </a:ext>
            </a:extLst>
          </p:cNvPr>
          <p:cNvSpPr txBox="1"/>
          <p:nvPr/>
        </p:nvSpPr>
        <p:spPr>
          <a:xfrm>
            <a:off x="10231600" y="1690760"/>
            <a:ext cx="1596912" cy="369332"/>
          </a:xfrm>
          <a:prstGeom prst="rect">
            <a:avLst/>
          </a:prstGeom>
          <a:noFill/>
        </p:spPr>
        <p:txBody>
          <a:bodyPr wrap="none" rtlCol="0">
            <a:spAutoFit/>
          </a:bodyPr>
          <a:lstStyle/>
          <a:p>
            <a:r>
              <a:rPr lang="de-DE" i="1" dirty="0">
                <a:latin typeface="Bradley Hand" pitchFamily="2" charset="77"/>
              </a:rPr>
              <a:t>Conways Law</a:t>
            </a:r>
          </a:p>
        </p:txBody>
      </p:sp>
    </p:spTree>
    <p:extLst>
      <p:ext uri="{BB962C8B-B14F-4D97-AF65-F5344CB8AC3E}">
        <p14:creationId xmlns:p14="http://schemas.microsoft.com/office/powerpoint/2010/main" val="347959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Strukturiert entlang von Geschäftsfähigkeiten (II)</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pic>
        <p:nvPicPr>
          <p:cNvPr id="9" name="Grafik 8">
            <a:extLst>
              <a:ext uri="{FF2B5EF4-FFF2-40B4-BE49-F238E27FC236}">
                <a16:creationId xmlns:a16="http://schemas.microsoft.com/office/drawing/2014/main" id="{ED0F609B-99A9-3C46-B6EC-C86911A521B8}"/>
              </a:ext>
            </a:extLst>
          </p:cNvPr>
          <p:cNvPicPr>
            <a:picLocks noChangeAspect="1"/>
          </p:cNvPicPr>
          <p:nvPr/>
        </p:nvPicPr>
        <p:blipFill>
          <a:blip r:embed="rId2"/>
          <a:stretch>
            <a:fillRect/>
          </a:stretch>
        </p:blipFill>
        <p:spPr>
          <a:xfrm>
            <a:off x="3994563" y="1634059"/>
            <a:ext cx="7592148" cy="4364470"/>
          </a:xfrm>
          <a:prstGeom prst="rect">
            <a:avLst/>
          </a:prstGeom>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B8609855-D970-1743-9A32-24A8B6192902}"/>
              </a:ext>
            </a:extLst>
          </p:cNvPr>
          <p:cNvSpPr/>
          <p:nvPr/>
        </p:nvSpPr>
        <p:spPr>
          <a:xfrm>
            <a:off x="431800" y="1619650"/>
            <a:ext cx="3562763" cy="4247317"/>
          </a:xfrm>
          <a:prstGeom prst="rect">
            <a:avLst/>
          </a:prstGeom>
        </p:spPr>
        <p:txBody>
          <a:bodyPr wrap="square">
            <a:spAutoFit/>
          </a:bodyPr>
          <a:lstStyle/>
          <a:p>
            <a:r>
              <a:rPr lang="de-DE" dirty="0">
                <a:solidFill>
                  <a:srgbClr val="303633"/>
                </a:solidFill>
              </a:rPr>
              <a:t>Der Microservice-Ansatz strukturiert Services primär anhand ihrer Geschäftsfunktionen. Solche Services umfassen eine breit angelegte Implementierung von Software für einen Geschäftsbereich, einschließlich Benutzeroberfläche, persistenter Speicherung und externer Schnittstellen. Folglich sind die Teams funktionsübergreifend und umfassen alle für die Entwicklung erforderlichen </a:t>
            </a:r>
            <a:r>
              <a:rPr lang="de-DE" dirty="0" err="1">
                <a:solidFill>
                  <a:srgbClr val="303633"/>
                </a:solidFill>
              </a:rPr>
              <a:t>Fähigkeiten:Z.B</a:t>
            </a:r>
            <a:r>
              <a:rPr lang="de-DE" dirty="0">
                <a:solidFill>
                  <a:srgbClr val="303633"/>
                </a:solidFill>
              </a:rPr>
              <a:t>. Benutzerführung, Datenbank und Projektmanagement.</a:t>
            </a:r>
          </a:p>
        </p:txBody>
      </p:sp>
    </p:spTree>
    <p:extLst>
      <p:ext uri="{BB962C8B-B14F-4D97-AF65-F5344CB8AC3E}">
        <p14:creationId xmlns:p14="http://schemas.microsoft.com/office/powerpoint/2010/main" val="193364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Wie groß ist ein Microservice?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sp>
        <p:nvSpPr>
          <p:cNvPr id="5" name="Rechteck 4">
            <a:extLst>
              <a:ext uri="{FF2B5EF4-FFF2-40B4-BE49-F238E27FC236}">
                <a16:creationId xmlns:a16="http://schemas.microsoft.com/office/drawing/2014/main" id="{D6D3D317-1152-2742-9BE1-4ED9CE042C2D}"/>
              </a:ext>
            </a:extLst>
          </p:cNvPr>
          <p:cNvSpPr/>
          <p:nvPr/>
        </p:nvSpPr>
        <p:spPr>
          <a:xfrm>
            <a:off x="431798" y="1691298"/>
            <a:ext cx="6831866" cy="4462760"/>
          </a:xfrm>
          <a:prstGeom prst="rect">
            <a:avLst/>
          </a:prstGeom>
        </p:spPr>
        <p:txBody>
          <a:bodyPr wrap="square">
            <a:spAutoFit/>
          </a:bodyPr>
          <a:lstStyle/>
          <a:p>
            <a:pPr marL="285750" indent="-285750" fontAlgn="base">
              <a:buFont typeface="Arial" panose="020B0604020202020204" pitchFamily="34" charset="0"/>
              <a:buChar char="•"/>
            </a:pPr>
            <a:r>
              <a:rPr lang="de-DE" sz="2000" dirty="0">
                <a:solidFill>
                  <a:srgbClr val="303633"/>
                </a:solidFill>
              </a:rPr>
              <a:t>Obwohl "Microservice" zu einem beliebten Namen für diesen Architekturstil geworden ist, führt der Name zu einer unglücklichen Fokussierung auf die Größe des Dienstes und zu Diskussionen darüber, was "Mikro" ausmacht.</a:t>
            </a:r>
          </a:p>
          <a:p>
            <a:pPr marL="285750" indent="-285750" fontAlgn="base">
              <a:buFont typeface="Arial" panose="020B0604020202020204" pitchFamily="34" charset="0"/>
              <a:buChar char="•"/>
            </a:pPr>
            <a:endParaRPr lang="de-DE" sz="2000" dirty="0">
              <a:solidFill>
                <a:srgbClr val="303633"/>
              </a:solidFill>
            </a:endParaRPr>
          </a:p>
          <a:p>
            <a:pPr marL="285750" indent="-285750" fontAlgn="base">
              <a:buFont typeface="Arial" panose="020B0604020202020204" pitchFamily="34" charset="0"/>
              <a:buChar char="•"/>
            </a:pPr>
            <a:r>
              <a:rPr lang="de-DE" sz="2000" dirty="0">
                <a:solidFill>
                  <a:srgbClr val="303633"/>
                </a:solidFill>
              </a:rPr>
              <a:t>In der Praxis findet meine Bandbreite von Servicegrößen.</a:t>
            </a:r>
          </a:p>
          <a:p>
            <a:pPr fontAlgn="base"/>
            <a:r>
              <a:rPr lang="de-DE" sz="2000" dirty="0">
                <a:solidFill>
                  <a:srgbClr val="303633"/>
                </a:solidFill>
              </a:rPr>
              <a:t> </a:t>
            </a:r>
          </a:p>
          <a:p>
            <a:pPr marL="742950" lvl="1" indent="-285750" fontAlgn="base">
              <a:buFont typeface="Arial" panose="020B0604020202020204" pitchFamily="34" charset="0"/>
              <a:buChar char="•"/>
            </a:pPr>
            <a:r>
              <a:rPr lang="de-DE" dirty="0">
                <a:solidFill>
                  <a:srgbClr val="303633"/>
                </a:solidFill>
              </a:rPr>
              <a:t>Am oberen Ende findet man etwa Amazons Konzept des Zwei-Pizza-Teams (d. h. ein gesamte Team kann von zwei </a:t>
            </a:r>
            <a:r>
              <a:rPr lang="de-DE" i="1" dirty="0">
                <a:solidFill>
                  <a:srgbClr val="303633"/>
                </a:solidFill>
              </a:rPr>
              <a:t>amerikanischen</a:t>
            </a:r>
            <a:r>
              <a:rPr lang="de-DE" dirty="0">
                <a:solidFill>
                  <a:srgbClr val="303633"/>
                </a:solidFill>
              </a:rPr>
              <a:t> Pizzen ernährt werden), also nicht mehr als ein Dutzend Personen.</a:t>
            </a:r>
          </a:p>
          <a:p>
            <a:pPr marL="742950" lvl="1" indent="-285750" fontAlgn="base">
              <a:buFont typeface="Arial" panose="020B0604020202020204" pitchFamily="34" charset="0"/>
              <a:buChar char="•"/>
            </a:pPr>
            <a:endParaRPr lang="de-DE" dirty="0">
              <a:solidFill>
                <a:srgbClr val="303633"/>
              </a:solidFill>
            </a:endParaRPr>
          </a:p>
          <a:p>
            <a:pPr marL="742950" lvl="1" indent="-285750" fontAlgn="base">
              <a:buFont typeface="Arial" panose="020B0604020202020204" pitchFamily="34" charset="0"/>
              <a:buChar char="•"/>
            </a:pPr>
            <a:r>
              <a:rPr lang="de-DE" dirty="0">
                <a:solidFill>
                  <a:srgbClr val="303633"/>
                </a:solidFill>
              </a:rPr>
              <a:t>Am unteren Ende der Skala findet man Teams von einem halben Dutzend Personen, die etwa ein halbes Dutzend Services unterstützen.</a:t>
            </a:r>
          </a:p>
        </p:txBody>
      </p:sp>
      <p:pic>
        <p:nvPicPr>
          <p:cNvPr id="8" name="Grafik 7">
            <a:extLst>
              <a:ext uri="{FF2B5EF4-FFF2-40B4-BE49-F238E27FC236}">
                <a16:creationId xmlns:a16="http://schemas.microsoft.com/office/drawing/2014/main" id="{B3868EC6-E613-1C4B-95EB-7441F3B00D17}"/>
              </a:ext>
            </a:extLst>
          </p:cNvPr>
          <p:cNvPicPr>
            <a:picLocks noChangeAspect="1"/>
          </p:cNvPicPr>
          <p:nvPr/>
        </p:nvPicPr>
        <p:blipFill>
          <a:blip r:embed="rId2">
            <a:clrChange>
              <a:clrFrom>
                <a:srgbClr val="FDFEFF"/>
              </a:clrFrom>
              <a:clrTo>
                <a:srgbClr val="FDFEFF">
                  <a:alpha val="0"/>
                </a:srgbClr>
              </a:clrTo>
            </a:clrChange>
            <a:grayscl/>
          </a:blip>
          <a:stretch>
            <a:fillRect/>
          </a:stretch>
        </p:blipFill>
        <p:spPr>
          <a:xfrm>
            <a:off x="7965591" y="1188000"/>
            <a:ext cx="2393482" cy="2994455"/>
          </a:xfrm>
          <a:prstGeom prst="rect">
            <a:avLst/>
          </a:prstGeom>
        </p:spPr>
      </p:pic>
      <p:pic>
        <p:nvPicPr>
          <p:cNvPr id="11" name="Grafik 10">
            <a:extLst>
              <a:ext uri="{FF2B5EF4-FFF2-40B4-BE49-F238E27FC236}">
                <a16:creationId xmlns:a16="http://schemas.microsoft.com/office/drawing/2014/main" id="{14CAA49A-BB94-AE42-BCC5-5553BCAFD0CE}"/>
              </a:ext>
            </a:extLst>
          </p:cNvPr>
          <p:cNvPicPr>
            <a:picLocks noChangeAspect="1"/>
          </p:cNvPicPr>
          <p:nvPr/>
        </p:nvPicPr>
        <p:blipFill>
          <a:blip r:embed="rId2">
            <a:clrChange>
              <a:clrFrom>
                <a:srgbClr val="FDFEFF"/>
              </a:clrFrom>
              <a:clrTo>
                <a:srgbClr val="FDFEFF">
                  <a:alpha val="0"/>
                </a:srgbClr>
              </a:clrTo>
            </a:clrChange>
            <a:grayscl/>
          </a:blip>
          <a:stretch>
            <a:fillRect/>
          </a:stretch>
        </p:blipFill>
        <p:spPr>
          <a:xfrm rot="6795079">
            <a:off x="9383048" y="3213925"/>
            <a:ext cx="2393482" cy="2994455"/>
          </a:xfrm>
          <a:prstGeom prst="rect">
            <a:avLst/>
          </a:prstGeom>
        </p:spPr>
      </p:pic>
    </p:spTree>
    <p:extLst>
      <p:ext uri="{BB962C8B-B14F-4D97-AF65-F5344CB8AC3E}">
        <p14:creationId xmlns:p14="http://schemas.microsoft.com/office/powerpoint/2010/main" val="4237208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Produkte anstatt von Projekten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sp>
        <p:nvSpPr>
          <p:cNvPr id="5" name="Rechteck 4">
            <a:extLst>
              <a:ext uri="{FF2B5EF4-FFF2-40B4-BE49-F238E27FC236}">
                <a16:creationId xmlns:a16="http://schemas.microsoft.com/office/drawing/2014/main" id="{D6D3D317-1152-2742-9BE1-4ED9CE042C2D}"/>
              </a:ext>
            </a:extLst>
          </p:cNvPr>
          <p:cNvSpPr/>
          <p:nvPr/>
        </p:nvSpPr>
        <p:spPr>
          <a:xfrm>
            <a:off x="431801" y="1512000"/>
            <a:ext cx="6378241" cy="4801314"/>
          </a:xfrm>
          <a:prstGeom prst="rect">
            <a:avLst/>
          </a:prstGeom>
        </p:spPr>
        <p:txBody>
          <a:bodyPr wrap="square">
            <a:spAutoFit/>
          </a:bodyPr>
          <a:lstStyle/>
          <a:p>
            <a:pPr marL="342900" indent="-342900" fontAlgn="base">
              <a:buFont typeface="Arial" panose="020B0604020202020204" pitchFamily="34" charset="0"/>
              <a:buChar char="•"/>
            </a:pPr>
            <a:r>
              <a:rPr lang="de-DE" dirty="0">
                <a:solidFill>
                  <a:srgbClr val="303633"/>
                </a:solidFill>
              </a:rPr>
              <a:t>Viele Anwendungsentwicklungen basieren auf einem Projektmodell: Das Ziel ist es, ein Stück Software zu liefern, das dann als fertiggestellt gilt. Nach der Fertigstellung wird die Software an eine Wartungsorganisation übergeben und das Projektteam, das sie erstellt hat, wird aufgelöst.</a:t>
            </a:r>
          </a:p>
          <a:p>
            <a:pPr marL="342900" indent="-342900" fontAlgn="base">
              <a:buFont typeface="Arial" panose="020B0604020202020204" pitchFamily="34" charset="0"/>
              <a:buChar char="•"/>
            </a:pPr>
            <a:r>
              <a:rPr lang="de-DE" dirty="0">
                <a:solidFill>
                  <a:srgbClr val="303633"/>
                </a:solidFill>
              </a:rPr>
              <a:t>Microservices folgen dem Konzept, dass ein Team ein Produkt über dessen gesamte Lebensdauer hinweg betreuen sollte. Dadurch erfahren die Entwickler tagtäglich, wie sich ihre Software in der Produktion verhält und haben mehr Kontakt zu ihren Benutzern, da sie auch einen Teil der Supportlast übernehmen müssen.</a:t>
            </a:r>
          </a:p>
          <a:p>
            <a:pPr marL="342900" indent="-342900" fontAlgn="base">
              <a:buFont typeface="Arial" panose="020B0604020202020204" pitchFamily="34" charset="0"/>
              <a:buChar char="•"/>
            </a:pPr>
            <a:r>
              <a:rPr lang="de-DE" dirty="0">
                <a:solidFill>
                  <a:srgbClr val="303633"/>
                </a:solidFill>
              </a:rPr>
              <a:t>Die Produktmentalität fördert den Fokus auf Geschäftsfunktionen. Anstatt die Software als eine Reihe von technischen Funktionen zu betrachten, die es zu vervollständigen gilt, tritt die Frage in den Vordergrund, wie die Software ihre Benutzer dabei unterstützen kann, die Geschäftsfähigkeit zu verbessern.</a:t>
            </a:r>
          </a:p>
        </p:txBody>
      </p:sp>
      <p:sp>
        <p:nvSpPr>
          <p:cNvPr id="4" name="Textfeld 3">
            <a:extLst>
              <a:ext uri="{FF2B5EF4-FFF2-40B4-BE49-F238E27FC236}">
                <a16:creationId xmlns:a16="http://schemas.microsoft.com/office/drawing/2014/main" id="{F1D60FD7-91B0-6C42-8B45-663DDD546A6B}"/>
              </a:ext>
            </a:extLst>
          </p:cNvPr>
          <p:cNvSpPr txBox="1"/>
          <p:nvPr/>
        </p:nvSpPr>
        <p:spPr>
          <a:xfrm>
            <a:off x="10110951" y="1576552"/>
            <a:ext cx="1975946" cy="3539430"/>
          </a:xfrm>
          <a:prstGeom prst="rect">
            <a:avLst/>
          </a:prstGeom>
          <a:noFill/>
        </p:spPr>
        <p:txBody>
          <a:bodyPr wrap="square" rtlCol="0">
            <a:spAutoFit/>
          </a:bodyPr>
          <a:lstStyle/>
          <a:p>
            <a:r>
              <a:rPr lang="de-DE" sz="1600" i="1" dirty="0">
                <a:latin typeface="Bradley Hand" pitchFamily="2" charset="77"/>
              </a:rPr>
              <a:t>Software wird gerne in Projekten entwickelt (ähnlich </a:t>
            </a:r>
            <a:r>
              <a:rPr lang="de-DE" sz="1600" i="1" dirty="0" err="1">
                <a:latin typeface="Bradley Hand" pitchFamily="2" charset="77"/>
              </a:rPr>
              <a:t>eiuem</a:t>
            </a:r>
            <a:r>
              <a:rPr lang="de-DE" sz="1600" i="1" dirty="0">
                <a:latin typeface="Bradley Hand" pitchFamily="2" charset="77"/>
              </a:rPr>
              <a:t> Haus).</a:t>
            </a:r>
          </a:p>
          <a:p>
            <a:endParaRPr lang="de-DE" sz="1600" i="1" dirty="0">
              <a:latin typeface="Bradley Hand" pitchFamily="2" charset="77"/>
            </a:endParaRPr>
          </a:p>
          <a:p>
            <a:r>
              <a:rPr lang="de-DE" sz="1600" i="1" dirty="0">
                <a:latin typeface="Bradley Hand" pitchFamily="2" charset="77"/>
              </a:rPr>
              <a:t>Verstehen Sie Services lieber als Produkte, die dauerhaft gewartet werden müssen (eher das Selbst-verständnis eines Kathedralen-Baumeisters).</a:t>
            </a:r>
          </a:p>
        </p:txBody>
      </p:sp>
      <p:pic>
        <p:nvPicPr>
          <p:cNvPr id="6" name="Grafik 5">
            <a:extLst>
              <a:ext uri="{FF2B5EF4-FFF2-40B4-BE49-F238E27FC236}">
                <a16:creationId xmlns:a16="http://schemas.microsoft.com/office/drawing/2014/main" id="{30AD472D-663D-1944-98BA-3D74AE01438E}"/>
              </a:ext>
            </a:extLst>
          </p:cNvPr>
          <p:cNvPicPr>
            <a:picLocks noChangeAspect="1"/>
          </p:cNvPicPr>
          <p:nvPr/>
        </p:nvPicPr>
        <p:blipFill rotWithShape="1">
          <a:blip r:embed="rId2">
            <a:duotone>
              <a:schemeClr val="bg2">
                <a:shade val="45000"/>
                <a:satMod val="135000"/>
              </a:schemeClr>
              <a:prstClr val="white"/>
            </a:duotone>
          </a:blip>
          <a:srcRect b="4182"/>
          <a:stretch/>
        </p:blipFill>
        <p:spPr>
          <a:xfrm>
            <a:off x="7173016" y="3962399"/>
            <a:ext cx="2688294" cy="2895601"/>
          </a:xfrm>
          <a:prstGeom prst="rect">
            <a:avLst/>
          </a:prstGeom>
        </p:spPr>
      </p:pic>
    </p:spTree>
    <p:extLst>
      <p:ext uri="{BB962C8B-B14F-4D97-AF65-F5344CB8AC3E}">
        <p14:creationId xmlns:p14="http://schemas.microsoft.com/office/powerpoint/2010/main" val="36168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Products not Projects</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pic>
        <p:nvPicPr>
          <p:cNvPr id="1026" name="Picture 2" descr="NO SILO… NO SOLO… NO BOZO ! - ppt download">
            <a:extLst>
              <a:ext uri="{FF2B5EF4-FFF2-40B4-BE49-F238E27FC236}">
                <a16:creationId xmlns:a16="http://schemas.microsoft.com/office/drawing/2014/main" id="{1CAE61C0-6334-BB4D-A775-8ECC86901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25"/>
            <a:ext cx="13763297" cy="688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52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7">
            <a:extLst>
              <a:ext uri="{FF2B5EF4-FFF2-40B4-BE49-F238E27FC236}">
                <a16:creationId xmlns:a16="http://schemas.microsoft.com/office/drawing/2014/main" id="{9D911E0C-7D26-864D-BE33-E76FFAE17D37}"/>
              </a:ext>
            </a:extLst>
          </p:cNvPr>
          <p:cNvSpPr txBox="1">
            <a:spLocks/>
          </p:cNvSpPr>
          <p:nvPr/>
        </p:nvSpPr>
        <p:spPr>
          <a:xfrm>
            <a:off x="6264168" y="1512000"/>
            <a:ext cx="5318071" cy="4402553"/>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spc="-15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lvl="1">
              <a:buFont typeface="Courier New" panose="02070309020205020404" pitchFamily="49" charset="0"/>
              <a:buChar char="o"/>
            </a:pPr>
            <a:endParaRPr lang="de-DE" sz="1400" dirty="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endParaRPr>
          </a:p>
        </p:txBody>
      </p:sp>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Smart </a:t>
            </a:r>
            <a:r>
              <a:rPr lang="de-DE" dirty="0" err="1"/>
              <a:t>endpoints</a:t>
            </a:r>
            <a:r>
              <a:rPr lang="de-DE" dirty="0"/>
              <a:t> + </a:t>
            </a:r>
            <a:r>
              <a:rPr lang="de-DE" dirty="0" err="1"/>
              <a:t>Dumb</a:t>
            </a:r>
            <a:r>
              <a:rPr lang="de-DE" dirty="0"/>
              <a:t> </a:t>
            </a:r>
            <a:r>
              <a:rPr lang="de-DE" dirty="0" err="1"/>
              <a:t>pipes</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sp>
        <p:nvSpPr>
          <p:cNvPr id="5" name="Rechteck 4">
            <a:extLst>
              <a:ext uri="{FF2B5EF4-FFF2-40B4-BE49-F238E27FC236}">
                <a16:creationId xmlns:a16="http://schemas.microsoft.com/office/drawing/2014/main" id="{D6D3D317-1152-2742-9BE1-4ED9CE042C2D}"/>
              </a:ext>
            </a:extLst>
          </p:cNvPr>
          <p:cNvSpPr/>
          <p:nvPr/>
        </p:nvSpPr>
        <p:spPr>
          <a:xfrm>
            <a:off x="431801" y="1512000"/>
            <a:ext cx="5496033" cy="4524315"/>
          </a:xfrm>
          <a:prstGeom prst="rect">
            <a:avLst/>
          </a:prstGeom>
        </p:spPr>
        <p:txBody>
          <a:bodyPr wrap="square">
            <a:spAutoFit/>
          </a:bodyPr>
          <a:lstStyle/>
          <a:p>
            <a:pPr marL="342900" indent="-342900" fontAlgn="base">
              <a:buFont typeface="Arial" panose="020B0604020202020204" pitchFamily="34" charset="0"/>
              <a:buChar char="•"/>
            </a:pPr>
            <a:r>
              <a:rPr lang="de-DE" sz="1600" dirty="0">
                <a:solidFill>
                  <a:srgbClr val="303633"/>
                </a:solidFill>
              </a:rPr>
              <a:t>Beim Aufbau von Kommunikationsstrukturen zwischen verschiedenen Prozessen wird oft der Fokus auf den Kommunikationsmechanismus selbst gelegt.</a:t>
            </a:r>
          </a:p>
          <a:p>
            <a:pPr marL="342900" indent="-342900" fontAlgn="base">
              <a:buFont typeface="Arial" panose="020B0604020202020204" pitchFamily="34" charset="0"/>
              <a:buChar char="•"/>
            </a:pPr>
            <a:r>
              <a:rPr lang="de-DE" sz="1600" dirty="0">
                <a:solidFill>
                  <a:srgbClr val="303633"/>
                </a:solidFill>
              </a:rPr>
              <a:t>Z.B. der Enterprise Service Bus (ESB). ESB-Produkte enthalten häufig ausgefeilte Funktionen für das Nachrichten-Routing, die Choreografie, die Transformation und die Anwendung von Geschäftsregeln.</a:t>
            </a:r>
          </a:p>
          <a:p>
            <a:pPr marL="342900" indent="-342900" fontAlgn="base">
              <a:buFont typeface="Arial" panose="020B0604020202020204" pitchFamily="34" charset="0"/>
              <a:buChar char="•"/>
            </a:pPr>
            <a:r>
              <a:rPr lang="de-DE" sz="1600" dirty="0">
                <a:solidFill>
                  <a:srgbClr val="303633"/>
                </a:solidFill>
              </a:rPr>
              <a:t>Anwendungen, die als Microservices aufgebaut sind, sollen so entkoppelt und kohärent wie möglich sein - sie besitzen ihre eigene Domänenlogik und agieren eher als Filter im klassischen Unix-Sinne - sie empfangen eine Anfrage und produzieren mit ihrer Geschäftslogik eine Antwort. Die Choreografie erfolgt über einfache REST-Protokolle und nicht über komplexe Protokolle wie WS-Choreografie oder BPEL oder mittels zentraler Orchestrierungstools.</a:t>
            </a:r>
          </a:p>
          <a:p>
            <a:pPr marL="342900" indent="-342900" fontAlgn="base">
              <a:buFont typeface="Arial" panose="020B0604020202020204" pitchFamily="34" charset="0"/>
              <a:buChar char="•"/>
            </a:pPr>
            <a:r>
              <a:rPr lang="de-DE" sz="1600" dirty="0">
                <a:solidFill>
                  <a:srgbClr val="303633"/>
                </a:solidFill>
              </a:rPr>
              <a:t>Die beiden am häufigsten verwendeten Microservices-Protokolle sind HTTP Request-Response-basierte Ressourcen-APIs und Lightweight Messaging.</a:t>
            </a:r>
          </a:p>
        </p:txBody>
      </p:sp>
      <p:pic>
        <p:nvPicPr>
          <p:cNvPr id="8" name="Grafik 7">
            <a:extLst>
              <a:ext uri="{FF2B5EF4-FFF2-40B4-BE49-F238E27FC236}">
                <a16:creationId xmlns:a16="http://schemas.microsoft.com/office/drawing/2014/main" id="{0D278A39-320C-5E42-B6C4-7A3533BE4505}"/>
              </a:ext>
            </a:extLst>
          </p:cNvPr>
          <p:cNvPicPr>
            <a:picLocks noChangeAspect="1"/>
          </p:cNvPicPr>
          <p:nvPr/>
        </p:nvPicPr>
        <p:blipFill>
          <a:blip r:embed="rId2"/>
          <a:stretch>
            <a:fillRect/>
          </a:stretch>
        </p:blipFill>
        <p:spPr>
          <a:xfrm>
            <a:off x="6696820" y="1725513"/>
            <a:ext cx="4618786" cy="1710662"/>
          </a:xfrm>
          <a:prstGeom prst="rect">
            <a:avLst/>
          </a:prstGeom>
        </p:spPr>
      </p:pic>
      <p:pic>
        <p:nvPicPr>
          <p:cNvPr id="9" name="Grafik 8">
            <a:extLst>
              <a:ext uri="{FF2B5EF4-FFF2-40B4-BE49-F238E27FC236}">
                <a16:creationId xmlns:a16="http://schemas.microsoft.com/office/drawing/2014/main" id="{624417D6-D907-B44F-AAFD-55A665EBCDF3}"/>
              </a:ext>
            </a:extLst>
          </p:cNvPr>
          <p:cNvPicPr>
            <a:picLocks noChangeAspect="1"/>
          </p:cNvPicPr>
          <p:nvPr/>
        </p:nvPicPr>
        <p:blipFill>
          <a:blip r:embed="rId3">
            <a:duotone>
              <a:prstClr val="black"/>
              <a:schemeClr val="tx2">
                <a:tint val="45000"/>
                <a:satMod val="400000"/>
              </a:schemeClr>
            </a:duotone>
          </a:blip>
          <a:stretch>
            <a:fillRect/>
          </a:stretch>
        </p:blipFill>
        <p:spPr>
          <a:xfrm>
            <a:off x="6964324" y="3988360"/>
            <a:ext cx="4246179" cy="1331078"/>
          </a:xfrm>
          <a:prstGeom prst="rect">
            <a:avLst/>
          </a:prstGeom>
        </p:spPr>
      </p:pic>
    </p:spTree>
    <p:extLst>
      <p:ext uri="{BB962C8B-B14F-4D97-AF65-F5344CB8AC3E}">
        <p14:creationId xmlns:p14="http://schemas.microsoft.com/office/powerpoint/2010/main" val="817301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Dezentralisierte / Polyglotte Persistenz</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95664"/>
            <a:ext cx="9264075" cy="261610"/>
          </a:xfrm>
          <a:prstGeom prst="rect">
            <a:avLst/>
          </a:prstGeom>
        </p:spPr>
        <p:txBody>
          <a:bodyPr wrap="none">
            <a:spAutoFit/>
          </a:bodyPr>
          <a:lstStyle/>
          <a:p>
            <a:r>
              <a:rPr lang="de-DE" sz="1100" b="1" dirty="0">
                <a:latin typeface="Consolas" panose="020B0609020204030204" pitchFamily="49" charset="0"/>
                <a:cs typeface="Consolas" panose="020B0609020204030204" pitchFamily="49" charset="0"/>
              </a:rPr>
              <a:t>Quellen:</a:t>
            </a:r>
            <a:r>
              <a:rPr lang="de-DE" sz="1100" dirty="0">
                <a:latin typeface="Consolas" panose="020B0609020204030204" pitchFamily="49" charset="0"/>
                <a:cs typeface="Consolas" panose="020B0609020204030204" pitchFamily="49" charset="0"/>
              </a:rPr>
              <a:t> 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articles</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microservices.html</a:t>
            </a:r>
            <a:r>
              <a:rPr lang="de-DE" sz="1100" dirty="0">
                <a:latin typeface="Consolas" panose="020B0609020204030204" pitchFamily="49" charset="0"/>
                <a:cs typeface="Consolas" panose="020B0609020204030204" pitchFamily="49" charset="0"/>
              </a:rPr>
              <a:t>, 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bliki</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PolyglotPersistence.html</a:t>
            </a:r>
            <a:endParaRPr lang="de-DE" sz="1100" dirty="0">
              <a:latin typeface="Consolas" panose="020B0609020204030204" pitchFamily="49" charset="0"/>
              <a:cs typeface="Consolas" panose="020B0609020204030204" pitchFamily="49" charset="0"/>
            </a:endParaRPr>
          </a:p>
        </p:txBody>
      </p:sp>
      <p:sp>
        <p:nvSpPr>
          <p:cNvPr id="5" name="Rechteck 4">
            <a:extLst>
              <a:ext uri="{FF2B5EF4-FFF2-40B4-BE49-F238E27FC236}">
                <a16:creationId xmlns:a16="http://schemas.microsoft.com/office/drawing/2014/main" id="{D6D3D317-1152-2742-9BE1-4ED9CE042C2D}"/>
              </a:ext>
            </a:extLst>
          </p:cNvPr>
          <p:cNvSpPr/>
          <p:nvPr/>
        </p:nvSpPr>
        <p:spPr>
          <a:xfrm>
            <a:off x="431801" y="1512000"/>
            <a:ext cx="6946461" cy="4770537"/>
          </a:xfrm>
          <a:prstGeom prst="rect">
            <a:avLst/>
          </a:prstGeom>
        </p:spPr>
        <p:txBody>
          <a:bodyPr wrap="square">
            <a:spAutoFit/>
          </a:bodyPr>
          <a:lstStyle/>
          <a:p>
            <a:pPr marL="342900" indent="-342900" fontAlgn="base">
              <a:buFont typeface="Arial" panose="020B0604020202020204" pitchFamily="34" charset="0"/>
              <a:buChar char="•"/>
            </a:pPr>
            <a:r>
              <a:rPr lang="de-DE" sz="1600" dirty="0">
                <a:solidFill>
                  <a:srgbClr val="303633"/>
                </a:solidFill>
              </a:rPr>
              <a:t>Ein konzeptionelles Modell der Welt wird sich zwischen Systemen (bzw. der Blickwinkeln) unterscheiden. Dies ist ein häufiges Problem bei der Integration in einem großen Unternehmen: Bspw. unterscheidet sich Vertriebssicht auf einen Kunden von der Supportsicht. </a:t>
            </a:r>
          </a:p>
          <a:p>
            <a:pPr marL="342900" indent="-342900" fontAlgn="base">
              <a:buFont typeface="Arial" panose="020B0604020202020204" pitchFamily="34" charset="0"/>
              <a:buChar char="•"/>
            </a:pPr>
            <a:r>
              <a:rPr lang="de-DE" sz="1600" dirty="0">
                <a:solidFill>
                  <a:srgbClr val="303633"/>
                </a:solidFill>
              </a:rPr>
              <a:t>Neben der Dezentralisierung von Entscheidungen über konzeptionelle Modelle dezentralisieren Microservices daher auch Entscheidungen über die Datenspeicherung.</a:t>
            </a:r>
          </a:p>
          <a:p>
            <a:pPr marL="342900" indent="-342900" fontAlgn="base">
              <a:buFont typeface="Arial" panose="020B0604020202020204" pitchFamily="34" charset="0"/>
              <a:buChar char="•"/>
            </a:pPr>
            <a:r>
              <a:rPr lang="de-DE" sz="1600" dirty="0">
                <a:solidFill>
                  <a:srgbClr val="303633"/>
                </a:solidFill>
              </a:rPr>
              <a:t>Anders als monolithische Anwendungen, die oft eine einzige logische Datenbank für persistente Daten bevorzugen, bevorzugen Microservices, dass jeder Service seine eigene Datenbank verwaltet, ein Ansatz, der </a:t>
            </a:r>
            <a:r>
              <a:rPr lang="de-DE" sz="1600" b="1" dirty="0" err="1">
                <a:solidFill>
                  <a:srgbClr val="0080FF"/>
                </a:solidFill>
              </a:rPr>
              <a:t>Polyglot</a:t>
            </a:r>
            <a:r>
              <a:rPr lang="de-DE" sz="1600" b="1" dirty="0">
                <a:solidFill>
                  <a:srgbClr val="0080FF"/>
                </a:solidFill>
              </a:rPr>
              <a:t> </a:t>
            </a:r>
            <a:r>
              <a:rPr lang="de-DE" sz="1600" b="1" dirty="0" err="1">
                <a:solidFill>
                  <a:srgbClr val="0080FF"/>
                </a:solidFill>
              </a:rPr>
              <a:t>Persistence</a:t>
            </a:r>
            <a:r>
              <a:rPr lang="de-DE" sz="1600" b="1" dirty="0">
                <a:solidFill>
                  <a:srgbClr val="0080FF"/>
                </a:solidFill>
              </a:rPr>
              <a:t> </a:t>
            </a:r>
            <a:r>
              <a:rPr lang="de-DE" sz="1600" dirty="0">
                <a:solidFill>
                  <a:srgbClr val="303633"/>
                </a:solidFill>
              </a:rPr>
              <a:t>genannt wird.</a:t>
            </a:r>
          </a:p>
          <a:p>
            <a:pPr marL="342900" indent="-342900" fontAlgn="base">
              <a:buFont typeface="Arial" panose="020B0604020202020204" pitchFamily="34" charset="0"/>
              <a:buChar char="•"/>
            </a:pPr>
            <a:r>
              <a:rPr lang="de-DE" sz="1600" dirty="0">
                <a:solidFill>
                  <a:srgbClr val="303633"/>
                </a:solidFill>
              </a:rPr>
              <a:t>Dies geht allerdings mit einem erhöhten Grad an Komplexität einher, da jeder Datenspeicherungsmechanismus eine neue Schnittstelle einführt. Außerdem ist die Datenspeicherung in der Regel ein Leistungsengpass, so dass man viel über die Funktionsweise der Technologie wissen muss, um eine angemessene Performanz zu erreichen. Mit der richtigen </a:t>
            </a:r>
            <a:r>
              <a:rPr lang="de-DE" sz="1600" dirty="0" err="1">
                <a:solidFill>
                  <a:srgbClr val="303633"/>
                </a:solidFill>
              </a:rPr>
              <a:t>Persistenztechnologie</a:t>
            </a:r>
            <a:r>
              <a:rPr lang="de-DE" sz="1600" dirty="0">
                <a:solidFill>
                  <a:srgbClr val="303633"/>
                </a:solidFill>
              </a:rPr>
              <a:t> wird dies zwar einfacher, aber die grundsätzliche Herausforderung polyglotter Persistenz wird in Microservice Architekturen nicht verschwinden.</a:t>
            </a:r>
          </a:p>
        </p:txBody>
      </p:sp>
      <p:pic>
        <p:nvPicPr>
          <p:cNvPr id="4" name="Grafik 3">
            <a:extLst>
              <a:ext uri="{FF2B5EF4-FFF2-40B4-BE49-F238E27FC236}">
                <a16:creationId xmlns:a16="http://schemas.microsoft.com/office/drawing/2014/main" id="{1A070552-00D6-B64E-B9A5-724AAEFF69BA}"/>
              </a:ext>
            </a:extLst>
          </p:cNvPr>
          <p:cNvPicPr>
            <a:picLocks noChangeAspect="1"/>
          </p:cNvPicPr>
          <p:nvPr/>
        </p:nvPicPr>
        <p:blipFill>
          <a:blip r:embed="rId2">
            <a:clrChange>
              <a:clrFrom>
                <a:srgbClr val="FFFFFF"/>
              </a:clrFrom>
              <a:clrTo>
                <a:srgbClr val="FFFFFF">
                  <a:alpha val="0"/>
                </a:srgbClr>
              </a:clrTo>
            </a:clrChange>
            <a:duotone>
              <a:prstClr val="black"/>
              <a:schemeClr val="tx2">
                <a:tint val="45000"/>
                <a:satMod val="400000"/>
              </a:schemeClr>
            </a:duotone>
          </a:blip>
          <a:stretch>
            <a:fillRect/>
          </a:stretch>
        </p:blipFill>
        <p:spPr>
          <a:xfrm>
            <a:off x="8197348" y="1588171"/>
            <a:ext cx="3994652" cy="2339875"/>
          </a:xfrm>
          <a:prstGeom prst="rect">
            <a:avLst/>
          </a:prstGeom>
          <a:effectLst/>
        </p:spPr>
      </p:pic>
      <p:pic>
        <p:nvPicPr>
          <p:cNvPr id="6" name="Grafik 5">
            <a:extLst>
              <a:ext uri="{FF2B5EF4-FFF2-40B4-BE49-F238E27FC236}">
                <a16:creationId xmlns:a16="http://schemas.microsoft.com/office/drawing/2014/main" id="{61535595-AB4A-0046-9DDD-E7E9204EDDB8}"/>
              </a:ext>
            </a:extLst>
          </p:cNvPr>
          <p:cNvPicPr>
            <a:picLocks noChangeAspect="1"/>
          </p:cNvPicPr>
          <p:nvPr/>
        </p:nvPicPr>
        <p:blipFill rotWithShape="1">
          <a:blip r:embed="rId3">
            <a:clrChange>
              <a:clrFrom>
                <a:srgbClr val="FFFFFF"/>
              </a:clrFrom>
              <a:clrTo>
                <a:srgbClr val="FFFFFF">
                  <a:alpha val="0"/>
                </a:srgbClr>
              </a:clrTo>
            </a:clrChange>
            <a:duotone>
              <a:prstClr val="black"/>
              <a:schemeClr val="tx2">
                <a:tint val="45000"/>
                <a:satMod val="400000"/>
              </a:schemeClr>
            </a:duotone>
          </a:blip>
          <a:srcRect t="10077" b="18873"/>
          <a:stretch/>
        </p:blipFill>
        <p:spPr>
          <a:xfrm>
            <a:off x="7924801" y="4056031"/>
            <a:ext cx="4267199" cy="2217733"/>
          </a:xfrm>
          <a:prstGeom prst="rect">
            <a:avLst/>
          </a:prstGeom>
        </p:spPr>
      </p:pic>
    </p:spTree>
    <p:extLst>
      <p:ext uri="{BB962C8B-B14F-4D97-AF65-F5344CB8AC3E}">
        <p14:creationId xmlns:p14="http://schemas.microsoft.com/office/powerpoint/2010/main" val="2194799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Design </a:t>
            </a:r>
            <a:r>
              <a:rPr lang="de-DE" dirty="0" err="1"/>
              <a:t>for</a:t>
            </a:r>
            <a:r>
              <a:rPr lang="de-DE" dirty="0"/>
              <a:t> </a:t>
            </a:r>
            <a:r>
              <a:rPr lang="de-DE" dirty="0" err="1"/>
              <a:t>Failure</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95664"/>
            <a:ext cx="8879354" cy="261610"/>
          </a:xfrm>
          <a:prstGeom prst="rect">
            <a:avLst/>
          </a:prstGeom>
        </p:spPr>
        <p:txBody>
          <a:bodyPr wrap="none">
            <a:spAutoFit/>
          </a:bodyPr>
          <a:lstStyle/>
          <a:p>
            <a:r>
              <a:rPr lang="de-DE" sz="1100" b="1" dirty="0">
                <a:latin typeface="Consolas" panose="020B0609020204030204" pitchFamily="49" charset="0"/>
                <a:cs typeface="Consolas" panose="020B0609020204030204" pitchFamily="49" charset="0"/>
              </a:rPr>
              <a:t>Quellen:</a:t>
            </a:r>
            <a:r>
              <a:rPr lang="de-DE" sz="1100" dirty="0">
                <a:latin typeface="Consolas" panose="020B0609020204030204" pitchFamily="49" charset="0"/>
                <a:cs typeface="Consolas" panose="020B0609020204030204" pitchFamily="49" charset="0"/>
              </a:rPr>
              <a:t> 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articles</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microservices.html</a:t>
            </a:r>
            <a:r>
              <a:rPr lang="de-DE" sz="1100" dirty="0">
                <a:latin typeface="Consolas" panose="020B0609020204030204" pitchFamily="49" charset="0"/>
                <a:cs typeface="Consolas" panose="020B0609020204030204" pitchFamily="49" charset="0"/>
              </a:rPr>
              <a:t>, 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bliki</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CircuitBreaker.html</a:t>
            </a:r>
            <a:endParaRPr lang="de-DE" sz="1100" dirty="0">
              <a:latin typeface="Consolas" panose="020B0609020204030204" pitchFamily="49" charset="0"/>
              <a:cs typeface="Consolas" panose="020B0609020204030204" pitchFamily="49" charset="0"/>
            </a:endParaRPr>
          </a:p>
        </p:txBody>
      </p:sp>
      <p:sp>
        <p:nvSpPr>
          <p:cNvPr id="5" name="Rechteck 4">
            <a:extLst>
              <a:ext uri="{FF2B5EF4-FFF2-40B4-BE49-F238E27FC236}">
                <a16:creationId xmlns:a16="http://schemas.microsoft.com/office/drawing/2014/main" id="{D6D3D317-1152-2742-9BE1-4ED9CE042C2D}"/>
              </a:ext>
            </a:extLst>
          </p:cNvPr>
          <p:cNvSpPr/>
          <p:nvPr/>
        </p:nvSpPr>
        <p:spPr>
          <a:xfrm>
            <a:off x="431801" y="1512000"/>
            <a:ext cx="6116143" cy="4770537"/>
          </a:xfrm>
          <a:prstGeom prst="rect">
            <a:avLst/>
          </a:prstGeom>
        </p:spPr>
        <p:txBody>
          <a:bodyPr wrap="square">
            <a:spAutoFit/>
          </a:bodyPr>
          <a:lstStyle/>
          <a:p>
            <a:pPr marL="342900" indent="-342900" fontAlgn="base">
              <a:buFont typeface="Arial" panose="020B0604020202020204" pitchFamily="34" charset="0"/>
              <a:buChar char="•"/>
            </a:pPr>
            <a:r>
              <a:rPr lang="de-DE" sz="1600" dirty="0">
                <a:solidFill>
                  <a:srgbClr val="303633"/>
                </a:solidFill>
              </a:rPr>
              <a:t>Die Verwendung von Services als Komponenten hat zur Folge, dass Anwendungen so konzipiert sein müssen, dass sie den Ausfall von Diensten tolerieren können sollten.</a:t>
            </a:r>
          </a:p>
          <a:p>
            <a:pPr marL="342900" indent="-342900" fontAlgn="base">
              <a:buFont typeface="Arial" panose="020B0604020202020204" pitchFamily="34" charset="0"/>
              <a:buChar char="•"/>
            </a:pPr>
            <a:r>
              <a:rPr lang="de-DE" sz="1600" dirty="0">
                <a:solidFill>
                  <a:srgbClr val="303633"/>
                </a:solidFill>
              </a:rPr>
              <a:t>Jeder Service-Call könnte aufgrund der Nichtverfügbarkeit des Services fehlschlagen, worauf der Client fehlertolerant reagieren muss.</a:t>
            </a:r>
          </a:p>
          <a:p>
            <a:pPr marL="342900" indent="-342900" fontAlgn="base">
              <a:buFont typeface="Arial" panose="020B0604020202020204" pitchFamily="34" charset="0"/>
              <a:buChar char="•"/>
            </a:pPr>
            <a:r>
              <a:rPr lang="de-DE" sz="1600" dirty="0">
                <a:solidFill>
                  <a:srgbClr val="303633"/>
                </a:solidFill>
              </a:rPr>
              <a:t>Dies ist ein Nachteil gegenüber einem monolithischen Design, da diese erforderliche Fehlertoleranz zusätzliche Komplexität mit sich bringt.</a:t>
            </a:r>
          </a:p>
          <a:p>
            <a:pPr marL="342900" indent="-342900" fontAlgn="base">
              <a:buFont typeface="Arial" panose="020B0604020202020204" pitchFamily="34" charset="0"/>
              <a:buChar char="•"/>
            </a:pPr>
            <a:r>
              <a:rPr lang="de-DE" sz="1600" dirty="0">
                <a:solidFill>
                  <a:srgbClr val="303633"/>
                </a:solidFill>
              </a:rPr>
              <a:t>Microservice-Teams müssen also berücksichtigen, wie sich Serviceausfälle auf die Benutzererfahrung auswirken. </a:t>
            </a:r>
          </a:p>
          <a:p>
            <a:pPr marL="342900" indent="-342900" fontAlgn="base">
              <a:buFont typeface="Arial" panose="020B0604020202020204" pitchFamily="34" charset="0"/>
              <a:buChar char="•"/>
            </a:pPr>
            <a:r>
              <a:rPr lang="de-DE" sz="1600" dirty="0">
                <a:solidFill>
                  <a:srgbClr val="303633"/>
                </a:solidFill>
              </a:rPr>
              <a:t>Da Services jederzeit ausfallen können, ist es wichtig, dass die Ausfälle schnell erkannt und der Service nach Möglichkeit automatisch wiederhergestellt werden kann. </a:t>
            </a:r>
          </a:p>
          <a:p>
            <a:pPr marL="342900" indent="-342900" fontAlgn="base">
              <a:buFont typeface="Arial" panose="020B0604020202020204" pitchFamily="34" charset="0"/>
              <a:buChar char="•"/>
            </a:pPr>
            <a:r>
              <a:rPr lang="de-DE" sz="1600" dirty="0">
                <a:solidFill>
                  <a:srgbClr val="303633"/>
                </a:solidFill>
              </a:rPr>
              <a:t>Microservice-Anwendungen legen daher großen Wert auf die Echtzeitüberwachung (Monitoring) der Anwendung, wobei sowohl architektonische Elemente (bspw. wie viele Anfragen pro Sekunde erhält die Datenbank) als auch geschäftsrelevante Metriken (bspw. wie viele Bestellungen pro Minute) erfasst werden.</a:t>
            </a:r>
          </a:p>
        </p:txBody>
      </p:sp>
      <p:pic>
        <p:nvPicPr>
          <p:cNvPr id="9" name="Grafik 8">
            <a:extLst>
              <a:ext uri="{FF2B5EF4-FFF2-40B4-BE49-F238E27FC236}">
                <a16:creationId xmlns:a16="http://schemas.microsoft.com/office/drawing/2014/main" id="{CF24C6AD-2F0C-F144-8A5F-642AEBD43972}"/>
              </a:ext>
            </a:extLst>
          </p:cNvPr>
          <p:cNvPicPr>
            <a:picLocks noChangeAspect="1"/>
          </p:cNvPicPr>
          <p:nvPr/>
        </p:nvPicPr>
        <p:blipFill>
          <a:blip r:embed="rId2">
            <a:clrChange>
              <a:clrFrom>
                <a:srgbClr val="FFFFFF"/>
              </a:clrFrom>
              <a:clrTo>
                <a:srgbClr val="FFFFFF">
                  <a:alpha val="0"/>
                </a:srgbClr>
              </a:clrTo>
            </a:clrChange>
            <a:duotone>
              <a:prstClr val="black"/>
              <a:schemeClr val="tx2">
                <a:tint val="45000"/>
                <a:satMod val="400000"/>
              </a:schemeClr>
            </a:duotone>
          </a:blip>
          <a:stretch>
            <a:fillRect/>
          </a:stretch>
        </p:blipFill>
        <p:spPr>
          <a:xfrm>
            <a:off x="7017907" y="1571764"/>
            <a:ext cx="2529947" cy="3998948"/>
          </a:xfrm>
          <a:prstGeom prst="rect">
            <a:avLst/>
          </a:prstGeom>
        </p:spPr>
      </p:pic>
      <p:sp>
        <p:nvSpPr>
          <p:cNvPr id="11" name="Textfeld 10">
            <a:extLst>
              <a:ext uri="{FF2B5EF4-FFF2-40B4-BE49-F238E27FC236}">
                <a16:creationId xmlns:a16="http://schemas.microsoft.com/office/drawing/2014/main" id="{FF556EC5-5C3C-754D-ABF5-FEF691C7303D}"/>
              </a:ext>
            </a:extLst>
          </p:cNvPr>
          <p:cNvSpPr txBox="1"/>
          <p:nvPr/>
        </p:nvSpPr>
        <p:spPr>
          <a:xfrm>
            <a:off x="10216056" y="1478358"/>
            <a:ext cx="1881352" cy="4401205"/>
          </a:xfrm>
          <a:prstGeom prst="rect">
            <a:avLst/>
          </a:prstGeom>
          <a:noFill/>
        </p:spPr>
        <p:txBody>
          <a:bodyPr wrap="square" rtlCol="0">
            <a:spAutoFit/>
          </a:bodyPr>
          <a:lstStyle/>
          <a:p>
            <a:r>
              <a:rPr lang="de-DE" sz="1400" dirty="0">
                <a:latin typeface="Bradley Hand" pitchFamily="2" charset="77"/>
              </a:rPr>
              <a:t>Die Grundidee eines Circuit </a:t>
            </a:r>
            <a:r>
              <a:rPr lang="de-DE" sz="1400" dirty="0" err="1">
                <a:latin typeface="Bradley Hand" pitchFamily="2" charset="77"/>
              </a:rPr>
              <a:t>Breakers</a:t>
            </a:r>
            <a:r>
              <a:rPr lang="de-DE" sz="1400" dirty="0">
                <a:latin typeface="Bradley Hand" pitchFamily="2" charset="77"/>
              </a:rPr>
              <a:t> ist einen geschützten Funktionsaufruf in ein Proxy-Objekt zu verpacken, das auf Fehler überwacht. Sobald die Fehler einen bestimmten Schwellenwert erreichen, löst die „Sicherung“ aus und alle weiteren Anrufe kehren mit einem Fehler zurück, ohne dass der Request an den eigentlichen </a:t>
            </a:r>
            <a:r>
              <a:rPr lang="de-DE" sz="1400" dirty="0" err="1">
                <a:latin typeface="Bradley Hand" pitchFamily="2" charset="77"/>
              </a:rPr>
              <a:t>Supplier</a:t>
            </a:r>
            <a:r>
              <a:rPr lang="de-DE" sz="1400" dirty="0">
                <a:latin typeface="Bradley Hand" pitchFamily="2" charset="77"/>
              </a:rPr>
              <a:t> geht (um diesen vor Überlast zu schützen).</a:t>
            </a:r>
          </a:p>
        </p:txBody>
      </p:sp>
    </p:spTree>
    <p:extLst>
      <p:ext uri="{BB962C8B-B14F-4D97-AF65-F5344CB8AC3E}">
        <p14:creationId xmlns:p14="http://schemas.microsoft.com/office/powerpoint/2010/main" val="2258932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2AE9432-680C-8742-B5D4-39F8B63856B6}"/>
              </a:ext>
            </a:extLst>
          </p:cNvPr>
          <p:cNvPicPr>
            <a:picLocks noChangeAspect="1"/>
          </p:cNvPicPr>
          <p:nvPr/>
        </p:nvPicPr>
        <p:blipFill>
          <a:blip r:embed="rId2"/>
          <a:stretch>
            <a:fillRect/>
          </a:stretch>
        </p:blipFill>
        <p:spPr>
          <a:xfrm>
            <a:off x="393193" y="933926"/>
            <a:ext cx="8915400" cy="4990148"/>
          </a:xfrm>
          <a:prstGeom prst="rect">
            <a:avLst/>
          </a:prstGeom>
        </p:spPr>
      </p:pic>
      <p:sp>
        <p:nvSpPr>
          <p:cNvPr id="2" name="Titel 1">
            <a:extLst>
              <a:ext uri="{FF2B5EF4-FFF2-40B4-BE49-F238E27FC236}">
                <a16:creationId xmlns:a16="http://schemas.microsoft.com/office/drawing/2014/main" id="{163EDC20-43C8-154F-AEC2-FBA92A096033}"/>
              </a:ext>
            </a:extLst>
          </p:cNvPr>
          <p:cNvSpPr>
            <a:spLocks noGrp="1"/>
          </p:cNvSpPr>
          <p:nvPr>
            <p:ph type="title"/>
          </p:nvPr>
        </p:nvSpPr>
        <p:spPr/>
        <p:txBody>
          <a:bodyPr/>
          <a:lstStyle/>
          <a:p>
            <a:r>
              <a:rPr lang="de-DE" dirty="0"/>
              <a:t>Kapitel 12</a:t>
            </a:r>
          </a:p>
        </p:txBody>
      </p:sp>
      <p:sp>
        <p:nvSpPr>
          <p:cNvPr id="3" name="Textplatzhalter 2">
            <a:extLst>
              <a:ext uri="{FF2B5EF4-FFF2-40B4-BE49-F238E27FC236}">
                <a16:creationId xmlns:a16="http://schemas.microsoft.com/office/drawing/2014/main" id="{5E309F3D-1752-8349-ADDF-D051B7606D63}"/>
              </a:ext>
            </a:extLst>
          </p:cNvPr>
          <p:cNvSpPr>
            <a:spLocks noGrp="1"/>
          </p:cNvSpPr>
          <p:nvPr>
            <p:ph type="body" sz="quarter" idx="32"/>
          </p:nvPr>
        </p:nvSpPr>
        <p:spPr/>
        <p:txBody>
          <a:bodyPr/>
          <a:lstStyle/>
          <a:p>
            <a:r>
              <a:rPr lang="de-DE" dirty="0" err="1"/>
              <a:t>Microservice</a:t>
            </a:r>
            <a:r>
              <a:rPr lang="de-DE" dirty="0"/>
              <a:t>-Architekturen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spTree>
    <p:extLst>
      <p:ext uri="{BB962C8B-B14F-4D97-AF65-F5344CB8AC3E}">
        <p14:creationId xmlns:p14="http://schemas.microsoft.com/office/powerpoint/2010/main" val="248766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D4DC95E-0758-B144-85EC-F3F3CDED2516}"/>
              </a:ext>
            </a:extLst>
          </p:cNvPr>
          <p:cNvPicPr>
            <a:picLocks noChangeAspect="1"/>
          </p:cNvPicPr>
          <p:nvPr/>
        </p:nvPicPr>
        <p:blipFill>
          <a:blip r:embed="rId2">
            <a:clrChange>
              <a:clrFrom>
                <a:srgbClr val="F7F7F7"/>
              </a:clrFrom>
              <a:clrTo>
                <a:srgbClr val="F7F7F7">
                  <a:alpha val="0"/>
                </a:srgbClr>
              </a:clrTo>
            </a:clrChange>
            <a:alphaModFix amt="3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599440"/>
            <a:ext cx="9899183" cy="4190654"/>
          </a:xfrm>
          <a:prstGeom prst="rect">
            <a:avLst/>
          </a:prstGeom>
        </p:spPr>
      </p:pic>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Evolutionäres Design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95664"/>
            <a:ext cx="4955203" cy="261610"/>
          </a:xfrm>
          <a:prstGeom prst="rect">
            <a:avLst/>
          </a:prstGeom>
        </p:spPr>
        <p:txBody>
          <a:bodyPr wrap="none">
            <a:spAutoFit/>
          </a:bodyPr>
          <a:lstStyle/>
          <a:p>
            <a:r>
              <a:rPr lang="de-DE" sz="1100" b="1" dirty="0">
                <a:latin typeface="Consolas" panose="020B0609020204030204" pitchFamily="49" charset="0"/>
                <a:cs typeface="Consolas" panose="020B0609020204030204" pitchFamily="49" charset="0"/>
              </a:rPr>
              <a:t>Quellen:</a:t>
            </a:r>
            <a:r>
              <a:rPr lang="de-DE" sz="1100" dirty="0">
                <a:latin typeface="Consolas" panose="020B0609020204030204" pitchFamily="49" charset="0"/>
                <a:cs typeface="Consolas" panose="020B0609020204030204" pitchFamily="49" charset="0"/>
              </a:rPr>
              <a:t> 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articles</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microservices.html</a:t>
            </a:r>
            <a:endParaRPr lang="de-DE" sz="1100" dirty="0">
              <a:latin typeface="Consolas" panose="020B0609020204030204" pitchFamily="49" charset="0"/>
              <a:cs typeface="Consolas" panose="020B0609020204030204" pitchFamily="49" charset="0"/>
            </a:endParaRPr>
          </a:p>
        </p:txBody>
      </p:sp>
      <p:sp>
        <p:nvSpPr>
          <p:cNvPr id="5" name="Rechteck 4">
            <a:extLst>
              <a:ext uri="{FF2B5EF4-FFF2-40B4-BE49-F238E27FC236}">
                <a16:creationId xmlns:a16="http://schemas.microsoft.com/office/drawing/2014/main" id="{D6D3D317-1152-2742-9BE1-4ED9CE042C2D}"/>
              </a:ext>
            </a:extLst>
          </p:cNvPr>
          <p:cNvSpPr/>
          <p:nvPr/>
        </p:nvSpPr>
        <p:spPr>
          <a:xfrm>
            <a:off x="431802" y="1512000"/>
            <a:ext cx="9197998" cy="4801314"/>
          </a:xfrm>
          <a:prstGeom prst="rect">
            <a:avLst/>
          </a:prstGeom>
        </p:spPr>
        <p:txBody>
          <a:bodyPr wrap="square">
            <a:spAutoFit/>
          </a:bodyPr>
          <a:lstStyle/>
          <a:p>
            <a:pPr marL="342900" indent="-342900" fontAlgn="base">
              <a:buFont typeface="Arial" panose="020B0604020202020204" pitchFamily="34" charset="0"/>
              <a:buChar char="•"/>
            </a:pPr>
            <a:r>
              <a:rPr lang="de-DE" sz="1700" dirty="0">
                <a:solidFill>
                  <a:srgbClr val="303633"/>
                </a:solidFill>
              </a:rPr>
              <a:t>Microservice-Architekturen folgen einer evolutionären Design-Philosophie.</a:t>
            </a:r>
          </a:p>
          <a:p>
            <a:pPr marL="342900" indent="-342900" fontAlgn="base">
              <a:buFont typeface="Arial" panose="020B0604020202020204" pitchFamily="34" charset="0"/>
              <a:buChar char="•"/>
            </a:pPr>
            <a:r>
              <a:rPr lang="de-DE" sz="1700" dirty="0">
                <a:solidFill>
                  <a:srgbClr val="303633"/>
                </a:solidFill>
              </a:rPr>
              <a:t>Die Zerlegung eines Softwaresystems in Komponenten ist eine Entscheidung darüber, wie das Ganze in Komponenten aufgeteilt werden kann.</a:t>
            </a:r>
          </a:p>
          <a:p>
            <a:pPr marL="342900" indent="-342900" fontAlgn="base">
              <a:buFont typeface="Arial" panose="020B0604020202020204" pitchFamily="34" charset="0"/>
              <a:buChar char="•"/>
            </a:pPr>
            <a:r>
              <a:rPr lang="de-DE" sz="1700" dirty="0">
                <a:solidFill>
                  <a:srgbClr val="303633"/>
                </a:solidFill>
              </a:rPr>
              <a:t>Die Schlüsseleigenschaft einer Komponente ist der Gedanke deren </a:t>
            </a:r>
            <a:r>
              <a:rPr lang="de-DE" sz="1700" b="1" dirty="0">
                <a:solidFill>
                  <a:srgbClr val="0080FF"/>
                </a:solidFill>
              </a:rPr>
              <a:t>unabhängigen Austauschbarkeit</a:t>
            </a:r>
            <a:r>
              <a:rPr lang="de-DE" sz="1700" dirty="0">
                <a:solidFill>
                  <a:srgbClr val="303633"/>
                </a:solidFill>
              </a:rPr>
              <a:t> und Erweiterbarkeit.</a:t>
            </a:r>
          </a:p>
          <a:p>
            <a:pPr marL="342900" indent="-342900" fontAlgn="base">
              <a:buFont typeface="Arial" panose="020B0604020202020204" pitchFamily="34" charset="0"/>
              <a:buChar char="•"/>
            </a:pPr>
            <a:r>
              <a:rPr lang="de-DE" sz="1700" dirty="0">
                <a:solidFill>
                  <a:srgbClr val="303633"/>
                </a:solidFill>
              </a:rPr>
              <a:t>Diese Betonung der unabhängigen Austauschbarkeit ist ein Spezialfall eines allgemeineren Grundsatzes des </a:t>
            </a:r>
            <a:r>
              <a:rPr lang="de-DE" sz="1700" b="1" dirty="0">
                <a:solidFill>
                  <a:srgbClr val="0080FF"/>
                </a:solidFill>
              </a:rPr>
              <a:t>modularen Designs</a:t>
            </a:r>
            <a:r>
              <a:rPr lang="de-DE" sz="1700" dirty="0">
                <a:solidFill>
                  <a:srgbClr val="303633"/>
                </a:solidFill>
              </a:rPr>
              <a:t>, nämlich die Modularität durch Veränderung zu gestalten.</a:t>
            </a:r>
          </a:p>
          <a:p>
            <a:pPr marL="342900" indent="-342900" fontAlgn="base">
              <a:buFont typeface="Arial" panose="020B0604020202020204" pitchFamily="34" charset="0"/>
              <a:buChar char="•"/>
            </a:pPr>
            <a:r>
              <a:rPr lang="de-DE" sz="1700" dirty="0">
                <a:solidFill>
                  <a:srgbClr val="303633"/>
                </a:solidFill>
              </a:rPr>
              <a:t>Dinge, die sich gleichzeitig ändern, sollen im selben Modul bleiben.</a:t>
            </a:r>
          </a:p>
          <a:p>
            <a:pPr marL="342900" indent="-342900" fontAlgn="base">
              <a:buFont typeface="Arial" panose="020B0604020202020204" pitchFamily="34" charset="0"/>
              <a:buChar char="•"/>
            </a:pPr>
            <a:r>
              <a:rPr lang="de-DE" sz="1700" dirty="0">
                <a:solidFill>
                  <a:srgbClr val="303633"/>
                </a:solidFill>
              </a:rPr>
              <a:t>Bei einem Monolithen erfordert jede Änderung eine vollständige Erstellung und Bereitstellung der gesamten Anwendung.</a:t>
            </a:r>
          </a:p>
          <a:p>
            <a:pPr marL="342900" indent="-342900" fontAlgn="base">
              <a:buFont typeface="Arial" panose="020B0604020202020204" pitchFamily="34" charset="0"/>
              <a:buChar char="•"/>
            </a:pPr>
            <a:r>
              <a:rPr lang="de-DE" sz="1700" dirty="0">
                <a:solidFill>
                  <a:srgbClr val="303633"/>
                </a:solidFill>
              </a:rPr>
              <a:t>Bei Microservices muss man nur den/die geänderten Service(s) neu bereitstellen.</a:t>
            </a:r>
          </a:p>
          <a:p>
            <a:pPr marL="342900" indent="-342900" fontAlgn="base">
              <a:buFont typeface="Arial" panose="020B0604020202020204" pitchFamily="34" charset="0"/>
              <a:buChar char="•"/>
            </a:pPr>
            <a:r>
              <a:rPr lang="de-DE" sz="1700" dirty="0">
                <a:solidFill>
                  <a:srgbClr val="303633"/>
                </a:solidFill>
              </a:rPr>
              <a:t>Dies kann den Freigabeprozess vereinfachen und beschleunigen.</a:t>
            </a:r>
          </a:p>
          <a:p>
            <a:pPr marL="342900" indent="-342900" fontAlgn="base">
              <a:buFont typeface="Arial" panose="020B0604020202020204" pitchFamily="34" charset="0"/>
              <a:buChar char="•"/>
            </a:pPr>
            <a:r>
              <a:rPr lang="de-DE" sz="1700" dirty="0">
                <a:solidFill>
                  <a:srgbClr val="303633"/>
                </a:solidFill>
              </a:rPr>
              <a:t>Der Nachteil besteht darin, dass zu beachten ist, dass Änderungen an einem Service dessen Verbraucher beeinträchtigen können.</a:t>
            </a:r>
          </a:p>
          <a:p>
            <a:pPr marL="342900" indent="-342900" fontAlgn="base">
              <a:buFont typeface="Arial" panose="020B0604020202020204" pitchFamily="34" charset="0"/>
              <a:buChar char="•"/>
            </a:pPr>
            <a:r>
              <a:rPr lang="de-DE" sz="1700" dirty="0">
                <a:solidFill>
                  <a:srgbClr val="303633"/>
                </a:solidFill>
              </a:rPr>
              <a:t>Der traditionelle Integrationsansatz besteht darin, dieses Problem mit Hilfe der Versionierung zu lösen, aber in der Microservice-Welt wird die Versionierung nur als letzter Ausweg gesehen. Man kann Versionierung vermeiden, indem man Services so gestaltet, dass sie gegenüber Änderungen anderer Services so tolerant wie möglich sind.</a:t>
            </a:r>
          </a:p>
        </p:txBody>
      </p:sp>
    </p:spTree>
    <p:extLst>
      <p:ext uri="{BB962C8B-B14F-4D97-AF65-F5344CB8AC3E}">
        <p14:creationId xmlns:p14="http://schemas.microsoft.com/office/powerpoint/2010/main" val="421777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Dekomposition  mittels  Diensten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Verantwortlichkeiten Evolutionärer Architekten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95664"/>
            <a:ext cx="3741730"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a:t>
            </a:r>
          </a:p>
        </p:txBody>
      </p:sp>
      <p:graphicFrame>
        <p:nvGraphicFramePr>
          <p:cNvPr id="6" name="Diagramm 5">
            <a:extLst>
              <a:ext uri="{FF2B5EF4-FFF2-40B4-BE49-F238E27FC236}">
                <a16:creationId xmlns:a16="http://schemas.microsoft.com/office/drawing/2014/main" id="{36CD7840-0250-174C-93C9-FEDA3A67B769}"/>
              </a:ext>
            </a:extLst>
          </p:cNvPr>
          <p:cNvGraphicFramePr/>
          <p:nvPr>
            <p:extLst>
              <p:ext uri="{D42A27DB-BD31-4B8C-83A1-F6EECF244321}">
                <p14:modId xmlns:p14="http://schemas.microsoft.com/office/powerpoint/2010/main" val="2847657868"/>
              </p:ext>
            </p:extLst>
          </p:nvPr>
        </p:nvGraphicFramePr>
        <p:xfrm>
          <a:off x="536905" y="1511999"/>
          <a:ext cx="10835288" cy="4678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3363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Modellierung von Diensten</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Bounded</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Context</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Driven</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Databases,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Skalierung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is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Everywhere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Safety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Scaling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12357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1186F1F-14C4-3949-B4F8-B868AEA1F1AB}"/>
              </a:ext>
            </a:extLst>
          </p:cNvPr>
          <p:cNvSpPr/>
          <p:nvPr/>
        </p:nvSpPr>
        <p:spPr>
          <a:xfrm>
            <a:off x="7396120" y="1731696"/>
            <a:ext cx="2233680" cy="362523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Was  ist  ein  „</a:t>
            </a:r>
            <a:r>
              <a:rPr lang="de-DE" dirty="0" err="1"/>
              <a:t>guteR</a:t>
            </a:r>
            <a:r>
              <a:rPr lang="de-DE" dirty="0"/>
              <a:t>“  (</a:t>
            </a:r>
            <a:r>
              <a:rPr lang="de-DE" dirty="0" err="1"/>
              <a:t>micro</a:t>
            </a:r>
            <a:r>
              <a:rPr lang="de-DE" dirty="0"/>
              <a:t>-)</a:t>
            </a:r>
            <a:r>
              <a:rPr lang="de-DE" dirty="0" err="1"/>
              <a:t>service</a:t>
            </a:r>
            <a:r>
              <a:rPr lang="de-DE" dirty="0"/>
              <a:t>?</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Lose Kopplung</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23</a:t>
            </a:fld>
            <a:endParaRPr lang="de-DE" noProof="0"/>
          </a:p>
        </p:txBody>
      </p:sp>
      <p:sp>
        <p:nvSpPr>
          <p:cNvPr id="5" name="Rechteck 4">
            <a:extLst>
              <a:ext uri="{FF2B5EF4-FFF2-40B4-BE49-F238E27FC236}">
                <a16:creationId xmlns:a16="http://schemas.microsoft.com/office/drawing/2014/main" id="{D6D3D317-1152-2742-9BE1-4ED9CE042C2D}"/>
              </a:ext>
            </a:extLst>
          </p:cNvPr>
          <p:cNvSpPr/>
          <p:nvPr/>
        </p:nvSpPr>
        <p:spPr>
          <a:xfrm>
            <a:off x="431802" y="1512000"/>
            <a:ext cx="6662681" cy="4801314"/>
          </a:xfrm>
          <a:prstGeom prst="rect">
            <a:avLst/>
          </a:prstGeom>
        </p:spPr>
        <p:txBody>
          <a:bodyPr wrap="square">
            <a:spAutoFit/>
          </a:bodyPr>
          <a:lstStyle/>
          <a:p>
            <a:pPr marL="342900" indent="-342900" fontAlgn="base">
              <a:buFont typeface="Arial" panose="020B0604020202020204" pitchFamily="34" charset="0"/>
              <a:buChar char="•"/>
            </a:pPr>
            <a:r>
              <a:rPr lang="de-DE" sz="1700" dirty="0">
                <a:solidFill>
                  <a:srgbClr val="303633"/>
                </a:solidFill>
              </a:rPr>
              <a:t>Wenn Dienste lose gekoppelt sind, sollte eine Änderung an einem Dienst keine Änderung an einem anderen erfordern.</a:t>
            </a:r>
          </a:p>
          <a:p>
            <a:pPr marL="342900" indent="-342900" fontAlgn="base">
              <a:buFont typeface="Arial" panose="020B0604020202020204" pitchFamily="34" charset="0"/>
              <a:buChar char="•"/>
            </a:pPr>
            <a:r>
              <a:rPr lang="de-DE" sz="1700" dirty="0">
                <a:solidFill>
                  <a:srgbClr val="303633"/>
                </a:solidFill>
              </a:rPr>
              <a:t>Der springende Punkt des </a:t>
            </a:r>
            <a:r>
              <a:rPr lang="de-DE" sz="1700" dirty="0" err="1">
                <a:solidFill>
                  <a:srgbClr val="303633"/>
                </a:solidFill>
              </a:rPr>
              <a:t>Microservice</a:t>
            </a:r>
            <a:r>
              <a:rPr lang="de-DE" sz="1700" dirty="0">
                <a:solidFill>
                  <a:srgbClr val="303633"/>
                </a:solidFill>
              </a:rPr>
              <a:t>-Ansatzes besteht darin, Änderungen an einem Service vorzunehmen und ihn bereitzustellen zu können, ohne dass ein anderer Teil des Systems geändert werden muss.</a:t>
            </a:r>
          </a:p>
          <a:p>
            <a:pPr marL="342900" indent="-342900" fontAlgn="base">
              <a:buFont typeface="Arial" panose="020B0604020202020204" pitchFamily="34" charset="0"/>
              <a:buChar char="•"/>
            </a:pPr>
            <a:r>
              <a:rPr lang="de-DE" sz="1700" dirty="0">
                <a:solidFill>
                  <a:srgbClr val="303633"/>
                </a:solidFill>
              </a:rPr>
              <a:t>Welche Art von Dingen verursacht eine enge Kopplung? Ein klassischer Fehler besteht darin, einen Integrationsstil zu nutzen, der einen Dienst eng an einen anderen bindet und dazu führt, dass Änderungen innerhalb eines Services Änderungen für die aufrufenden Services erforderlich machen.</a:t>
            </a:r>
          </a:p>
          <a:p>
            <a:pPr marL="342900" indent="-342900" fontAlgn="base">
              <a:buFont typeface="Arial" panose="020B0604020202020204" pitchFamily="34" charset="0"/>
              <a:buChar char="•"/>
            </a:pPr>
            <a:r>
              <a:rPr lang="de-DE" sz="1700" dirty="0">
                <a:solidFill>
                  <a:srgbClr val="303633"/>
                </a:solidFill>
              </a:rPr>
              <a:t>Ein lose gekoppelter Service weiß daher  idealerweise so wenig wie möglich über die Services, mit denen er zusammenarbeitet. Dies bedeutet auch, dass die Anzahl der verschiedenen Arten von </a:t>
            </a:r>
            <a:r>
              <a:rPr lang="de-DE" sz="1700" dirty="0" err="1">
                <a:solidFill>
                  <a:srgbClr val="303633"/>
                </a:solidFill>
              </a:rPr>
              <a:t>Requests</a:t>
            </a:r>
            <a:r>
              <a:rPr lang="de-DE" sz="1700" dirty="0">
                <a:solidFill>
                  <a:srgbClr val="303633"/>
                </a:solidFill>
              </a:rPr>
              <a:t> zwischen zwei Services begrenzt werden sollten, da eine „gesprächige Kommunikation“ nicht nur zu potenziellen Leistungsproblemen sondern auch zu einer engen Kopplung führen kann.</a:t>
            </a:r>
          </a:p>
        </p:txBody>
      </p:sp>
      <p:sp>
        <p:nvSpPr>
          <p:cNvPr id="8" name="Rechteck 7">
            <a:extLst>
              <a:ext uri="{FF2B5EF4-FFF2-40B4-BE49-F238E27FC236}">
                <a16:creationId xmlns:a16="http://schemas.microsoft.com/office/drawing/2014/main" id="{600A7469-D923-3F4C-A5AD-57F01C19A03B}"/>
              </a:ext>
            </a:extLst>
          </p:cNvPr>
          <p:cNvSpPr/>
          <p:nvPr/>
        </p:nvSpPr>
        <p:spPr>
          <a:xfrm>
            <a:off x="0" y="6595664"/>
            <a:ext cx="3741730"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a:t>
            </a:r>
          </a:p>
        </p:txBody>
      </p:sp>
      <p:pic>
        <p:nvPicPr>
          <p:cNvPr id="2052" name="Picture 4" descr="Tight coupling (top) vs. loose coupling (bottom) between Cloud... |  Download Scientific Diagram">
            <a:extLst>
              <a:ext uri="{FF2B5EF4-FFF2-40B4-BE49-F238E27FC236}">
                <a16:creationId xmlns:a16="http://schemas.microsoft.com/office/drawing/2014/main" id="{E449F43C-6565-2F4E-891D-D2EC55AB00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3519" y="2412406"/>
            <a:ext cx="1760029" cy="229213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BF350344-6195-744C-887C-892D20579B89}"/>
              </a:ext>
            </a:extLst>
          </p:cNvPr>
          <p:cNvSpPr txBox="1"/>
          <p:nvPr/>
        </p:nvSpPr>
        <p:spPr>
          <a:xfrm>
            <a:off x="7706680" y="1874190"/>
            <a:ext cx="1593706" cy="338554"/>
          </a:xfrm>
          <a:prstGeom prst="rect">
            <a:avLst/>
          </a:prstGeom>
          <a:noFill/>
        </p:spPr>
        <p:txBody>
          <a:bodyPr wrap="none" rtlCol="0">
            <a:spAutoFit/>
          </a:bodyPr>
          <a:lstStyle/>
          <a:p>
            <a:r>
              <a:rPr lang="de-DE" sz="1600" i="1" dirty="0">
                <a:latin typeface="Bradley Hand" pitchFamily="2" charset="77"/>
              </a:rPr>
              <a:t>Enge Kopplung</a:t>
            </a:r>
          </a:p>
        </p:txBody>
      </p:sp>
      <p:sp>
        <p:nvSpPr>
          <p:cNvPr id="12" name="Textfeld 11">
            <a:extLst>
              <a:ext uri="{FF2B5EF4-FFF2-40B4-BE49-F238E27FC236}">
                <a16:creationId xmlns:a16="http://schemas.microsoft.com/office/drawing/2014/main" id="{854E30A2-2641-6D43-BB8E-951ED31A1302}"/>
              </a:ext>
            </a:extLst>
          </p:cNvPr>
          <p:cNvSpPr txBox="1"/>
          <p:nvPr/>
        </p:nvSpPr>
        <p:spPr>
          <a:xfrm>
            <a:off x="7744351" y="4904199"/>
            <a:ext cx="1518364" cy="338554"/>
          </a:xfrm>
          <a:prstGeom prst="rect">
            <a:avLst/>
          </a:prstGeom>
          <a:noFill/>
        </p:spPr>
        <p:txBody>
          <a:bodyPr wrap="none" rtlCol="0">
            <a:spAutoFit/>
          </a:bodyPr>
          <a:lstStyle/>
          <a:p>
            <a:r>
              <a:rPr lang="de-DE" sz="1600" i="1" dirty="0">
                <a:latin typeface="Bradley Hand" pitchFamily="2" charset="77"/>
              </a:rPr>
              <a:t>Lose Kopplung</a:t>
            </a:r>
          </a:p>
        </p:txBody>
      </p:sp>
      <p:sp>
        <p:nvSpPr>
          <p:cNvPr id="11" name="Textfeld 10">
            <a:extLst>
              <a:ext uri="{FF2B5EF4-FFF2-40B4-BE49-F238E27FC236}">
                <a16:creationId xmlns:a16="http://schemas.microsoft.com/office/drawing/2014/main" id="{015623FC-DC3E-F445-AFB3-E5D33C71071E}"/>
              </a:ext>
            </a:extLst>
          </p:cNvPr>
          <p:cNvSpPr txBox="1"/>
          <p:nvPr/>
        </p:nvSpPr>
        <p:spPr>
          <a:xfrm>
            <a:off x="10087514" y="1666874"/>
            <a:ext cx="2039006" cy="3754874"/>
          </a:xfrm>
          <a:prstGeom prst="rect">
            <a:avLst/>
          </a:prstGeom>
          <a:noFill/>
        </p:spPr>
        <p:txBody>
          <a:bodyPr wrap="square" rtlCol="0">
            <a:spAutoFit/>
          </a:bodyPr>
          <a:lstStyle/>
          <a:p>
            <a:r>
              <a:rPr lang="de-DE" sz="1400" i="1" dirty="0">
                <a:latin typeface="Bradley Hand" pitchFamily="2" charset="77"/>
              </a:rPr>
              <a:t>Die Begrifflichkeiten </a:t>
            </a:r>
            <a:r>
              <a:rPr lang="de-DE" sz="1400" b="1" i="1" dirty="0">
                <a:solidFill>
                  <a:srgbClr val="0070C0"/>
                </a:solidFill>
                <a:latin typeface="Bradley Hand" pitchFamily="2" charset="77"/>
              </a:rPr>
              <a:t>lose Kopplung </a:t>
            </a:r>
            <a:r>
              <a:rPr lang="de-DE" sz="1400" i="1" dirty="0">
                <a:latin typeface="Bradley Hand" pitchFamily="2" charset="77"/>
              </a:rPr>
              <a:t>und</a:t>
            </a:r>
            <a:r>
              <a:rPr lang="de-DE" sz="1400" b="1" i="1" dirty="0">
                <a:latin typeface="Bradley Hand" pitchFamily="2" charset="77"/>
              </a:rPr>
              <a:t> </a:t>
            </a:r>
            <a:r>
              <a:rPr lang="de-DE" sz="1400" b="1" i="1" dirty="0">
                <a:solidFill>
                  <a:srgbClr val="0070C0"/>
                </a:solidFill>
                <a:latin typeface="Bradley Hand" pitchFamily="2" charset="77"/>
              </a:rPr>
              <a:t>hohe Kohäsion</a:t>
            </a:r>
            <a:r>
              <a:rPr lang="de-DE" sz="1400" i="1" dirty="0">
                <a:solidFill>
                  <a:srgbClr val="0070C0"/>
                </a:solidFill>
                <a:latin typeface="Bradley Hand" pitchFamily="2" charset="77"/>
              </a:rPr>
              <a:t> </a:t>
            </a:r>
            <a:r>
              <a:rPr lang="de-DE" sz="1400" i="1" dirty="0">
                <a:latin typeface="Bradley Hand" pitchFamily="2" charset="77"/>
              </a:rPr>
              <a:t>werden insbesondere in der OOAD genutzt, um „gute“ (also vor allem flexibel </a:t>
            </a:r>
            <a:r>
              <a:rPr lang="de-DE" sz="1400" i="1" dirty="0" err="1">
                <a:latin typeface="Bradley Hand" pitchFamily="2" charset="77"/>
              </a:rPr>
              <a:t>wiederverwandbare</a:t>
            </a:r>
            <a:r>
              <a:rPr lang="de-DE" sz="1400" i="1" dirty="0">
                <a:latin typeface="Bradley Hand" pitchFamily="2" charset="77"/>
              </a:rPr>
              <a:t>) </a:t>
            </a:r>
            <a:r>
              <a:rPr lang="de-DE" sz="1400" i="1" dirty="0" err="1">
                <a:latin typeface="Bradley Hand" pitchFamily="2" charset="77"/>
              </a:rPr>
              <a:t>Domnänenmodelle</a:t>
            </a:r>
            <a:r>
              <a:rPr lang="de-DE" sz="1400" i="1" dirty="0">
                <a:latin typeface="Bradley Hand" pitchFamily="2" charset="77"/>
              </a:rPr>
              <a:t> zu entwickeln.</a:t>
            </a:r>
          </a:p>
          <a:p>
            <a:endParaRPr lang="de-DE" sz="1400" i="1" dirty="0">
              <a:latin typeface="Bradley Hand" pitchFamily="2" charset="77"/>
            </a:endParaRPr>
          </a:p>
          <a:p>
            <a:r>
              <a:rPr lang="de-DE" sz="1400" i="1" dirty="0">
                <a:latin typeface="Bradley Hand" pitchFamily="2" charset="77"/>
              </a:rPr>
              <a:t>Doch diese Begriffe sind nicht dem OOAD vorbehalten und können auch für das Design von Services herangezogen werden.</a:t>
            </a:r>
          </a:p>
        </p:txBody>
      </p:sp>
    </p:spTree>
    <p:extLst>
      <p:ext uri="{BB962C8B-B14F-4D97-AF65-F5344CB8AC3E}">
        <p14:creationId xmlns:p14="http://schemas.microsoft.com/office/powerpoint/2010/main" val="2702800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Was  ist  ein  „</a:t>
            </a:r>
            <a:r>
              <a:rPr lang="de-DE" dirty="0" err="1"/>
              <a:t>guteR</a:t>
            </a:r>
            <a:r>
              <a:rPr lang="de-DE" dirty="0"/>
              <a:t>“  (</a:t>
            </a:r>
            <a:r>
              <a:rPr lang="de-DE" dirty="0" err="1"/>
              <a:t>micro</a:t>
            </a:r>
            <a:r>
              <a:rPr lang="de-DE" dirty="0"/>
              <a:t>-)</a:t>
            </a:r>
            <a:r>
              <a:rPr lang="de-DE" dirty="0" err="1"/>
              <a:t>service</a:t>
            </a:r>
            <a:r>
              <a:rPr lang="de-DE" dirty="0"/>
              <a:t>?</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Methoden um Kopplungen zu reduzieren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24</a:t>
            </a:fld>
            <a:endParaRPr lang="de-DE" noProof="0"/>
          </a:p>
        </p:txBody>
      </p:sp>
      <p:sp>
        <p:nvSpPr>
          <p:cNvPr id="5" name="Rechteck 4">
            <a:extLst>
              <a:ext uri="{FF2B5EF4-FFF2-40B4-BE49-F238E27FC236}">
                <a16:creationId xmlns:a16="http://schemas.microsoft.com/office/drawing/2014/main" id="{D6D3D317-1152-2742-9BE1-4ED9CE042C2D}"/>
              </a:ext>
            </a:extLst>
          </p:cNvPr>
          <p:cNvSpPr/>
          <p:nvPr/>
        </p:nvSpPr>
        <p:spPr>
          <a:xfrm>
            <a:off x="431803" y="1512000"/>
            <a:ext cx="5664198" cy="5016758"/>
          </a:xfrm>
          <a:prstGeom prst="rect">
            <a:avLst/>
          </a:prstGeom>
        </p:spPr>
        <p:txBody>
          <a:bodyPr wrap="square">
            <a:spAutoFit/>
          </a:bodyPr>
          <a:lstStyle/>
          <a:p>
            <a:pPr marL="342900" indent="-342900" fontAlgn="base">
              <a:buFont typeface="Arial" panose="020B0604020202020204" pitchFamily="34" charset="0"/>
              <a:buChar char="•"/>
            </a:pPr>
            <a:r>
              <a:rPr lang="de-DE" sz="1600" dirty="0">
                <a:solidFill>
                  <a:srgbClr val="303633"/>
                </a:solidFill>
              </a:rPr>
              <a:t>Die </a:t>
            </a:r>
            <a:r>
              <a:rPr lang="de-DE" sz="1600" b="1" dirty="0">
                <a:solidFill>
                  <a:srgbClr val="0070C0"/>
                </a:solidFill>
              </a:rPr>
              <a:t>lose Kopplung von Schnittstellen </a:t>
            </a:r>
            <a:r>
              <a:rPr lang="de-DE" sz="1600" dirty="0">
                <a:solidFill>
                  <a:srgbClr val="303633"/>
                </a:solidFill>
              </a:rPr>
              <a:t>kann durch Veröffentlichen von </a:t>
            </a:r>
            <a:r>
              <a:rPr lang="de-DE" sz="1600" i="1" dirty="0">
                <a:solidFill>
                  <a:schemeClr val="accent5"/>
                </a:solidFill>
              </a:rPr>
              <a:t>Daten in einem Standardformat </a:t>
            </a:r>
            <a:r>
              <a:rPr lang="de-DE" sz="1600" dirty="0">
                <a:solidFill>
                  <a:srgbClr val="303633"/>
                </a:solidFill>
              </a:rPr>
              <a:t>(z. B. XML oder JSON) verbessert werden. </a:t>
            </a:r>
          </a:p>
          <a:p>
            <a:pPr marL="342900" indent="-342900" fontAlgn="base">
              <a:buFont typeface="Arial" panose="020B0604020202020204" pitchFamily="34" charset="0"/>
              <a:buChar char="•"/>
            </a:pPr>
            <a:endParaRPr lang="de-DE" sz="1600" dirty="0">
              <a:solidFill>
                <a:srgbClr val="303633"/>
              </a:solidFill>
            </a:endParaRPr>
          </a:p>
          <a:p>
            <a:pPr marL="342900" indent="-342900" fontAlgn="base">
              <a:buFont typeface="Arial" panose="020B0604020202020204" pitchFamily="34" charset="0"/>
              <a:buChar char="•"/>
            </a:pPr>
            <a:r>
              <a:rPr lang="de-DE" sz="1600" dirty="0">
                <a:solidFill>
                  <a:srgbClr val="303633"/>
                </a:solidFill>
              </a:rPr>
              <a:t>Die </a:t>
            </a:r>
            <a:r>
              <a:rPr lang="de-DE" sz="1600" b="1" dirty="0">
                <a:solidFill>
                  <a:srgbClr val="0070C0"/>
                </a:solidFill>
              </a:rPr>
              <a:t>lose Kopplung zwischen Programmkomponenten </a:t>
            </a:r>
            <a:r>
              <a:rPr lang="de-DE" sz="1600" dirty="0">
                <a:solidFill>
                  <a:srgbClr val="303633"/>
                </a:solidFill>
              </a:rPr>
              <a:t>kann durch </a:t>
            </a:r>
            <a:r>
              <a:rPr lang="de-DE" sz="1600" i="1" dirty="0">
                <a:solidFill>
                  <a:schemeClr val="accent5"/>
                </a:solidFill>
              </a:rPr>
              <a:t>Verwendung von Standarddatentypen </a:t>
            </a:r>
            <a:r>
              <a:rPr lang="de-DE" sz="1600" dirty="0">
                <a:solidFill>
                  <a:srgbClr val="303633"/>
                </a:solidFill>
              </a:rPr>
              <a:t>in Parametern verbessert werden. Für die Übergabe benutzerdefinierter Datentypen oder Objekte müssten nämlich ansonsten beide Komponenten über Kenntnisse der benutzerdefinierten Datendefinition verfügen. </a:t>
            </a:r>
          </a:p>
          <a:p>
            <a:pPr marL="342900" indent="-342900" fontAlgn="base">
              <a:buFont typeface="Arial" panose="020B0604020202020204" pitchFamily="34" charset="0"/>
              <a:buChar char="•"/>
            </a:pPr>
            <a:endParaRPr lang="de-DE" sz="1600" dirty="0">
              <a:solidFill>
                <a:srgbClr val="303633"/>
              </a:solidFill>
            </a:endParaRPr>
          </a:p>
          <a:p>
            <a:pPr marL="342900" indent="-342900" fontAlgn="base">
              <a:buFont typeface="Arial" panose="020B0604020202020204" pitchFamily="34" charset="0"/>
              <a:buChar char="•"/>
            </a:pPr>
            <a:r>
              <a:rPr lang="de-DE" sz="1600" dirty="0">
                <a:solidFill>
                  <a:srgbClr val="303633"/>
                </a:solidFill>
              </a:rPr>
              <a:t>Die </a:t>
            </a:r>
            <a:r>
              <a:rPr lang="de-DE" sz="1600" b="1" dirty="0">
                <a:solidFill>
                  <a:srgbClr val="0070C0"/>
                </a:solidFill>
              </a:rPr>
              <a:t>lose Kopplung von Diensten </a:t>
            </a:r>
            <a:r>
              <a:rPr lang="de-DE" sz="1600" dirty="0">
                <a:solidFill>
                  <a:srgbClr val="303633"/>
                </a:solidFill>
              </a:rPr>
              <a:t>kann verbessert werden, indem </a:t>
            </a:r>
            <a:r>
              <a:rPr lang="de-DE" sz="1600" i="1" dirty="0">
                <a:solidFill>
                  <a:schemeClr val="accent5"/>
                </a:solidFill>
              </a:rPr>
              <a:t>nur  Schlüsseldaten </a:t>
            </a:r>
            <a:r>
              <a:rPr lang="de-DE" sz="1600" dirty="0">
                <a:solidFill>
                  <a:srgbClr val="303633"/>
                </a:solidFill>
              </a:rPr>
              <a:t>in der Service-</a:t>
            </a:r>
            <a:r>
              <a:rPr lang="de-DE" sz="1600" dirty="0" err="1">
                <a:solidFill>
                  <a:srgbClr val="303633"/>
                </a:solidFill>
              </a:rPr>
              <a:t>to</a:t>
            </a:r>
            <a:r>
              <a:rPr lang="de-DE" sz="1600" dirty="0">
                <a:solidFill>
                  <a:srgbClr val="303633"/>
                </a:solidFill>
              </a:rPr>
              <a:t>-Service Kommunikation verwendet werden (bspw. kann ein Dienst, der einen Brief sendet, am besten wiederverwendet werden, wenn nur die Kundenkennung übergeben wird und die Kundenadresse der aufgerufene Dienst selber ermittelt). So können Services entkoppelt werden, da Services nicht in einer bestimmten Reihenfolge aufgerufen werden müssen (z. B. </a:t>
            </a:r>
            <a:r>
              <a:rPr lang="de-DE" sz="1600" dirty="0" err="1">
                <a:solidFill>
                  <a:srgbClr val="303633"/>
                </a:solidFill>
              </a:rPr>
              <a:t>GetCustomerAddress</a:t>
            </a:r>
            <a:r>
              <a:rPr lang="de-DE" sz="1600" dirty="0">
                <a:solidFill>
                  <a:srgbClr val="303633"/>
                </a:solidFill>
              </a:rPr>
              <a:t>, </a:t>
            </a:r>
            <a:r>
              <a:rPr lang="de-DE" sz="1600" dirty="0" err="1">
                <a:solidFill>
                  <a:srgbClr val="303633"/>
                </a:solidFill>
              </a:rPr>
              <a:t>SendLetter</a:t>
            </a:r>
            <a:r>
              <a:rPr lang="de-DE" sz="1600" dirty="0">
                <a:solidFill>
                  <a:srgbClr val="303633"/>
                </a:solidFill>
              </a:rPr>
              <a:t>).</a:t>
            </a:r>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3741730"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a:t>
            </a:r>
          </a:p>
        </p:txBody>
      </p:sp>
      <p:pic>
        <p:nvPicPr>
          <p:cNvPr id="6" name="Grafik 5">
            <a:extLst>
              <a:ext uri="{FF2B5EF4-FFF2-40B4-BE49-F238E27FC236}">
                <a16:creationId xmlns:a16="http://schemas.microsoft.com/office/drawing/2014/main" id="{52AA94D1-876D-3B49-A12F-4695FF70272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044672" y="1187744"/>
            <a:ext cx="2638096" cy="2638096"/>
          </a:xfrm>
          <a:prstGeom prst="rect">
            <a:avLst/>
          </a:prstGeom>
        </p:spPr>
      </p:pic>
      <p:pic>
        <p:nvPicPr>
          <p:cNvPr id="11" name="Grafik 10">
            <a:extLst>
              <a:ext uri="{FF2B5EF4-FFF2-40B4-BE49-F238E27FC236}">
                <a16:creationId xmlns:a16="http://schemas.microsoft.com/office/drawing/2014/main" id="{66764893-449C-4948-813F-3BDC27BDD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313334" y="4005584"/>
            <a:ext cx="4100771" cy="1962196"/>
          </a:xfrm>
          <a:prstGeom prst="rect">
            <a:avLst/>
          </a:prstGeom>
        </p:spPr>
      </p:pic>
    </p:spTree>
    <p:extLst>
      <p:ext uri="{BB962C8B-B14F-4D97-AF65-F5344CB8AC3E}">
        <p14:creationId xmlns:p14="http://schemas.microsoft.com/office/powerpoint/2010/main" val="3528125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Was  ist  ein  „</a:t>
            </a:r>
            <a:r>
              <a:rPr lang="de-DE" dirty="0" err="1"/>
              <a:t>guteR</a:t>
            </a:r>
            <a:r>
              <a:rPr lang="de-DE" dirty="0"/>
              <a:t>“  (</a:t>
            </a:r>
            <a:r>
              <a:rPr lang="de-DE" dirty="0" err="1"/>
              <a:t>micro</a:t>
            </a:r>
            <a:r>
              <a:rPr lang="de-DE" dirty="0"/>
              <a:t>-)</a:t>
            </a:r>
            <a:r>
              <a:rPr lang="de-DE" dirty="0" err="1"/>
              <a:t>service</a:t>
            </a:r>
            <a:r>
              <a:rPr lang="de-DE" dirty="0"/>
              <a:t>?</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Hohe Kohäsion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25</a:t>
            </a:fld>
            <a:endParaRPr lang="de-DE" noProof="0"/>
          </a:p>
        </p:txBody>
      </p:sp>
      <p:sp>
        <p:nvSpPr>
          <p:cNvPr id="5" name="Rechteck 4">
            <a:extLst>
              <a:ext uri="{FF2B5EF4-FFF2-40B4-BE49-F238E27FC236}">
                <a16:creationId xmlns:a16="http://schemas.microsoft.com/office/drawing/2014/main" id="{D6D3D317-1152-2742-9BE1-4ED9CE042C2D}"/>
              </a:ext>
            </a:extLst>
          </p:cNvPr>
          <p:cNvSpPr/>
          <p:nvPr/>
        </p:nvSpPr>
        <p:spPr>
          <a:xfrm>
            <a:off x="431802" y="1512000"/>
            <a:ext cx="9038019" cy="4801314"/>
          </a:xfrm>
          <a:prstGeom prst="rect">
            <a:avLst/>
          </a:prstGeom>
        </p:spPr>
        <p:txBody>
          <a:bodyPr wrap="square">
            <a:spAutoFit/>
          </a:bodyPr>
          <a:lstStyle/>
          <a:p>
            <a:pPr marL="342900" indent="-342900" fontAlgn="base">
              <a:buFont typeface="Arial" panose="020B0604020202020204" pitchFamily="34" charset="0"/>
              <a:buChar char="•"/>
            </a:pPr>
            <a:r>
              <a:rPr lang="de-DE" sz="1700" dirty="0">
                <a:solidFill>
                  <a:srgbClr val="303633"/>
                </a:solidFill>
              </a:rPr>
              <a:t>Insbesondere in der objektorientierten Programmierung beschreibt Kohäsion, wie gut eine Programmeinheit eine logische Aufgabe oder Einheit abbildet. </a:t>
            </a:r>
          </a:p>
          <a:p>
            <a:pPr marL="342900" indent="-342900" fontAlgn="base">
              <a:buFont typeface="Arial" panose="020B0604020202020204" pitchFamily="34" charset="0"/>
              <a:buChar char="•"/>
            </a:pPr>
            <a:r>
              <a:rPr lang="de-DE" sz="1700" dirty="0">
                <a:solidFill>
                  <a:srgbClr val="303633"/>
                </a:solidFill>
              </a:rPr>
              <a:t>In einem System mit starker Kohäsion ist jede Komponente (Service) idealerweise für nur genau eine wohldefinierte Aufgabe zuständig </a:t>
            </a:r>
            <a:r>
              <a:rPr lang="de-DE" sz="1700" b="1" dirty="0">
                <a:solidFill>
                  <a:srgbClr val="0070C0"/>
                </a:solidFill>
              </a:rPr>
              <a:t>(Single-</a:t>
            </a:r>
            <a:r>
              <a:rPr lang="de-DE" sz="1700" b="1" dirty="0" err="1">
                <a:solidFill>
                  <a:srgbClr val="0070C0"/>
                </a:solidFill>
              </a:rPr>
              <a:t>Responsibility</a:t>
            </a:r>
            <a:r>
              <a:rPr lang="de-DE" sz="1700" b="1" dirty="0">
                <a:solidFill>
                  <a:srgbClr val="0070C0"/>
                </a:solidFill>
              </a:rPr>
              <a:t>-Prinzip)</a:t>
            </a:r>
            <a:r>
              <a:rPr lang="de-DE" sz="1700" dirty="0">
                <a:solidFill>
                  <a:srgbClr val="303633"/>
                </a:solidFill>
              </a:rPr>
              <a:t>.</a:t>
            </a:r>
          </a:p>
          <a:p>
            <a:pPr marL="342900" indent="-342900" fontAlgn="base">
              <a:buFont typeface="Arial" panose="020B0604020202020204" pitchFamily="34" charset="0"/>
              <a:buChar char="•"/>
            </a:pPr>
            <a:r>
              <a:rPr lang="de-DE" sz="1700" dirty="0">
                <a:solidFill>
                  <a:srgbClr val="303633"/>
                </a:solidFill>
              </a:rPr>
              <a:t>Nur zusammengehörige Aufgaben sollten auch zusammen </a:t>
            </a:r>
            <a:r>
              <a:rPr lang="de-DE" sz="1700" dirty="0" err="1">
                <a:solidFill>
                  <a:srgbClr val="303633"/>
                </a:solidFill>
              </a:rPr>
              <a:t>deployt</a:t>
            </a:r>
            <a:r>
              <a:rPr lang="de-DE" sz="1700" dirty="0">
                <a:solidFill>
                  <a:srgbClr val="303633"/>
                </a:solidFill>
              </a:rPr>
              <a:t> werden müssen. Davon unabhängige Aufgaben sollten hingegen unabhängig </a:t>
            </a:r>
            <a:r>
              <a:rPr lang="de-DE" sz="1700" dirty="0" err="1">
                <a:solidFill>
                  <a:srgbClr val="303633"/>
                </a:solidFill>
              </a:rPr>
              <a:t>deployt</a:t>
            </a:r>
            <a:r>
              <a:rPr lang="de-DE" sz="1700" dirty="0">
                <a:solidFill>
                  <a:srgbClr val="303633"/>
                </a:solidFill>
              </a:rPr>
              <a:t> werden können. Um dies zu erreichen muss man allerdings zusammengehörige Aufgaben in </a:t>
            </a:r>
            <a:r>
              <a:rPr lang="de-DE" sz="1700" dirty="0" err="1">
                <a:solidFill>
                  <a:srgbClr val="303633"/>
                </a:solidFill>
              </a:rPr>
              <a:t>Deployment</a:t>
            </a:r>
            <a:r>
              <a:rPr lang="de-DE" sz="1700" dirty="0">
                <a:solidFill>
                  <a:srgbClr val="303633"/>
                </a:solidFill>
              </a:rPr>
              <a:t> Units voneinander isolieren.</a:t>
            </a:r>
          </a:p>
          <a:p>
            <a:pPr marL="342900" indent="-342900" fontAlgn="base">
              <a:buFont typeface="Arial" panose="020B0604020202020204" pitchFamily="34" charset="0"/>
              <a:buChar char="•"/>
            </a:pPr>
            <a:r>
              <a:rPr lang="de-DE" sz="1700" dirty="0">
                <a:solidFill>
                  <a:srgbClr val="303633"/>
                </a:solidFill>
              </a:rPr>
              <a:t>Warum? Wenn wir das Verhalten zusammengehöriger Aufgaben ändern möchten, möchten wir es an einem Ort ändern und diese Änderung so schnell wie möglich freigeben können. </a:t>
            </a:r>
          </a:p>
          <a:p>
            <a:pPr marL="342900" indent="-342900" fontAlgn="base">
              <a:buFont typeface="Arial" panose="020B0604020202020204" pitchFamily="34" charset="0"/>
              <a:buChar char="•"/>
            </a:pPr>
            <a:r>
              <a:rPr lang="de-DE" sz="1700" dirty="0">
                <a:solidFill>
                  <a:srgbClr val="303633"/>
                </a:solidFill>
              </a:rPr>
              <a:t>Wenn wir hierfür erforderliche Änderungen an vielen verschiedenen Orten in den Quelltext einbringen müssen, müssen wir viele verschiedene Dienste (möglicherweise gleichzeitig) freigeben, um diese Änderung </a:t>
            </a:r>
            <a:r>
              <a:rPr lang="de-DE" sz="1700" dirty="0" err="1">
                <a:solidFill>
                  <a:srgbClr val="303633"/>
                </a:solidFill>
              </a:rPr>
              <a:t>deployen</a:t>
            </a:r>
            <a:r>
              <a:rPr lang="de-DE" sz="1700" dirty="0">
                <a:solidFill>
                  <a:srgbClr val="303633"/>
                </a:solidFill>
              </a:rPr>
              <a:t> zu können.</a:t>
            </a:r>
          </a:p>
          <a:p>
            <a:pPr marL="342900" indent="-342900" fontAlgn="base">
              <a:buFont typeface="Arial" panose="020B0604020202020204" pitchFamily="34" charset="0"/>
              <a:buChar char="•"/>
            </a:pPr>
            <a:r>
              <a:rPr lang="de-DE" sz="1700" dirty="0">
                <a:solidFill>
                  <a:srgbClr val="303633"/>
                </a:solidFill>
              </a:rPr>
              <a:t>Das Vornehmen von Änderungen an vielen verschiedenen Orten ist langsamer und das gleichzeitige Bereitstellen vieler Dienste ist riskant. Das Bestreben von </a:t>
            </a:r>
            <a:r>
              <a:rPr lang="de-DE" sz="1700" dirty="0" err="1">
                <a:solidFill>
                  <a:srgbClr val="303633"/>
                </a:solidFill>
              </a:rPr>
              <a:t>DevOps</a:t>
            </a:r>
            <a:r>
              <a:rPr lang="de-DE" sz="1700" dirty="0">
                <a:solidFill>
                  <a:srgbClr val="303633"/>
                </a:solidFill>
              </a:rPr>
              <a:t> (siehe Unit 02) sind allerdings schnelle und </a:t>
            </a:r>
            <a:r>
              <a:rPr lang="de-DE" sz="1700" dirty="0" err="1">
                <a:solidFill>
                  <a:srgbClr val="303633"/>
                </a:solidFill>
              </a:rPr>
              <a:t>unriskante</a:t>
            </a:r>
            <a:r>
              <a:rPr lang="de-DE" sz="1700" dirty="0">
                <a:solidFill>
                  <a:srgbClr val="303633"/>
                </a:solidFill>
              </a:rPr>
              <a:t> </a:t>
            </a:r>
            <a:r>
              <a:rPr lang="de-DE" sz="1700" dirty="0" err="1">
                <a:solidFill>
                  <a:srgbClr val="303633"/>
                </a:solidFill>
              </a:rPr>
              <a:t>Deployments</a:t>
            </a:r>
            <a:r>
              <a:rPr lang="de-DE" sz="1700" dirty="0">
                <a:solidFill>
                  <a:srgbClr val="303633"/>
                </a:solidFill>
              </a:rPr>
              <a:t>.</a:t>
            </a:r>
          </a:p>
          <a:p>
            <a:pPr marL="342900" indent="-342900" fontAlgn="base">
              <a:buFont typeface="Arial" panose="020B0604020202020204" pitchFamily="34" charset="0"/>
              <a:buChar char="•"/>
            </a:pPr>
            <a:r>
              <a:rPr lang="de-DE" sz="1700" dirty="0">
                <a:solidFill>
                  <a:srgbClr val="303633"/>
                </a:solidFill>
              </a:rPr>
              <a:t>Architekturen mit einer hohen Kohäsion und </a:t>
            </a:r>
            <a:r>
              <a:rPr lang="de-DE" sz="1700" dirty="0" err="1">
                <a:solidFill>
                  <a:srgbClr val="303633"/>
                </a:solidFill>
              </a:rPr>
              <a:t>looser</a:t>
            </a:r>
            <a:r>
              <a:rPr lang="de-DE" sz="1700" dirty="0">
                <a:solidFill>
                  <a:srgbClr val="303633"/>
                </a:solidFill>
              </a:rPr>
              <a:t> Kopplung sind also eine Voraussetzung für agile </a:t>
            </a:r>
            <a:r>
              <a:rPr lang="de-DE" sz="1700" dirty="0" err="1">
                <a:solidFill>
                  <a:srgbClr val="303633"/>
                </a:solidFill>
              </a:rPr>
              <a:t>DevOps</a:t>
            </a:r>
            <a:r>
              <a:rPr lang="de-DE" sz="1700" dirty="0">
                <a:solidFill>
                  <a:srgbClr val="303633"/>
                </a:solidFill>
              </a:rPr>
              <a:t>-Ansätze (viele kleine, schnelle, </a:t>
            </a:r>
            <a:r>
              <a:rPr lang="de-DE" sz="1700" dirty="0" err="1">
                <a:solidFill>
                  <a:srgbClr val="303633"/>
                </a:solidFill>
              </a:rPr>
              <a:t>unriskante</a:t>
            </a:r>
            <a:r>
              <a:rPr lang="de-DE" sz="1700" dirty="0">
                <a:solidFill>
                  <a:srgbClr val="303633"/>
                </a:solidFill>
              </a:rPr>
              <a:t> Updates).</a:t>
            </a:r>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3741730"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a:t>
            </a:r>
          </a:p>
        </p:txBody>
      </p:sp>
      <p:pic>
        <p:nvPicPr>
          <p:cNvPr id="4098" name="Picture 2" descr="Grundlagen des Software Engineerings | SpringerLink">
            <a:extLst>
              <a:ext uri="{FF2B5EF4-FFF2-40B4-BE49-F238E27FC236}">
                <a16:creationId xmlns:a16="http://schemas.microsoft.com/office/drawing/2014/main" id="{DFC7F806-F7CE-7144-AA10-0367A0C69091}"/>
              </a:ext>
            </a:extLst>
          </p:cNvPr>
          <p:cNvPicPr>
            <a:picLocks noChangeAspect="1" noChangeArrowheads="1"/>
          </p:cNvPicPr>
          <p:nvPr/>
        </p:nvPicPr>
        <p:blipFill rotWithShape="1">
          <a:blip r:embed="rId2">
            <a:clrChange>
              <a:clrFrom>
                <a:srgbClr val="E9E9E9"/>
              </a:clrFrom>
              <a:clrTo>
                <a:srgbClr val="E9E9E9">
                  <a:alpha val="0"/>
                </a:srgbClr>
              </a:clrTo>
            </a:clrChange>
            <a:extLst>
              <a:ext uri="{28A0092B-C50C-407E-A947-70E740481C1C}">
                <a14:useLocalDpi xmlns:a14="http://schemas.microsoft.com/office/drawing/2010/main" val="0"/>
              </a:ext>
            </a:extLst>
          </a:blip>
          <a:srcRect l="19455" r="31736" b="53886"/>
          <a:stretch/>
        </p:blipFill>
        <p:spPr bwMode="auto">
          <a:xfrm>
            <a:off x="10100440" y="1512000"/>
            <a:ext cx="1936228" cy="1124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undlagen des Software Engineerings | SpringerLink">
            <a:extLst>
              <a:ext uri="{FF2B5EF4-FFF2-40B4-BE49-F238E27FC236}">
                <a16:creationId xmlns:a16="http://schemas.microsoft.com/office/drawing/2014/main" id="{907D1C0E-B5D9-B646-90AC-1CFEEF25C04F}"/>
              </a:ext>
            </a:extLst>
          </p:cNvPr>
          <p:cNvPicPr>
            <a:picLocks noChangeAspect="1" noChangeArrowheads="1"/>
          </p:cNvPicPr>
          <p:nvPr/>
        </p:nvPicPr>
        <p:blipFill rotWithShape="1">
          <a:blip r:embed="rId2">
            <a:clrChange>
              <a:clrFrom>
                <a:srgbClr val="E9E9E9"/>
              </a:clrFrom>
              <a:clrTo>
                <a:srgbClr val="E9E9E9">
                  <a:alpha val="0"/>
                </a:srgbClr>
              </a:clrTo>
            </a:clrChange>
            <a:extLst>
              <a:ext uri="{28A0092B-C50C-407E-A947-70E740481C1C}">
                <a14:useLocalDpi xmlns:a14="http://schemas.microsoft.com/office/drawing/2010/main" val="0"/>
              </a:ext>
            </a:extLst>
          </a:blip>
          <a:srcRect l="45421" t="45480"/>
          <a:stretch/>
        </p:blipFill>
        <p:spPr bwMode="auto">
          <a:xfrm>
            <a:off x="9985987" y="4753725"/>
            <a:ext cx="2165132" cy="13292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undlagen des Software Engineerings | SpringerLink">
            <a:extLst>
              <a:ext uri="{FF2B5EF4-FFF2-40B4-BE49-F238E27FC236}">
                <a16:creationId xmlns:a16="http://schemas.microsoft.com/office/drawing/2014/main" id="{A574CC50-9A1C-9142-AD3C-C05A7E5E960C}"/>
              </a:ext>
            </a:extLst>
          </p:cNvPr>
          <p:cNvPicPr>
            <a:picLocks noChangeAspect="1" noChangeArrowheads="1"/>
          </p:cNvPicPr>
          <p:nvPr/>
        </p:nvPicPr>
        <p:blipFill rotWithShape="1">
          <a:blip r:embed="rId2">
            <a:clrChange>
              <a:clrFrom>
                <a:srgbClr val="E9E9E9"/>
              </a:clrFrom>
              <a:clrTo>
                <a:srgbClr val="E9E9E9">
                  <a:alpha val="0"/>
                </a:srgbClr>
              </a:clrTo>
            </a:clrChange>
            <a:extLst>
              <a:ext uri="{28A0092B-C50C-407E-A947-70E740481C1C}">
                <a14:useLocalDpi xmlns:a14="http://schemas.microsoft.com/office/drawing/2010/main" val="0"/>
              </a:ext>
            </a:extLst>
          </a:blip>
          <a:srcRect t="45480" r="55028"/>
          <a:stretch/>
        </p:blipFill>
        <p:spPr bwMode="auto">
          <a:xfrm>
            <a:off x="10176553" y="3105700"/>
            <a:ext cx="1784001" cy="1329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592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Was  ist  ein  „</a:t>
            </a:r>
            <a:r>
              <a:rPr lang="de-DE" dirty="0" err="1"/>
              <a:t>guteR</a:t>
            </a:r>
            <a:r>
              <a:rPr lang="de-DE" dirty="0"/>
              <a:t>“  (</a:t>
            </a:r>
            <a:r>
              <a:rPr lang="de-DE" dirty="0" err="1"/>
              <a:t>micro</a:t>
            </a:r>
            <a:r>
              <a:rPr lang="de-DE" dirty="0"/>
              <a:t>-)</a:t>
            </a:r>
            <a:r>
              <a:rPr lang="de-DE" dirty="0" err="1"/>
              <a:t>service</a:t>
            </a:r>
            <a:r>
              <a:rPr lang="de-DE" dirty="0"/>
              <a:t>?</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err="1"/>
              <a:t>Bounded</a:t>
            </a:r>
            <a:r>
              <a:rPr lang="de-DE" dirty="0"/>
              <a:t> </a:t>
            </a:r>
            <a:r>
              <a:rPr lang="de-DE" dirty="0" err="1"/>
              <a:t>Context</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26</a:t>
            </a:fld>
            <a:endParaRPr lang="de-DE" noProof="0"/>
          </a:p>
        </p:txBody>
      </p:sp>
      <p:sp>
        <p:nvSpPr>
          <p:cNvPr id="5" name="Rechteck 4">
            <a:extLst>
              <a:ext uri="{FF2B5EF4-FFF2-40B4-BE49-F238E27FC236}">
                <a16:creationId xmlns:a16="http://schemas.microsoft.com/office/drawing/2014/main" id="{D6D3D317-1152-2742-9BE1-4ED9CE042C2D}"/>
              </a:ext>
            </a:extLst>
          </p:cNvPr>
          <p:cNvSpPr/>
          <p:nvPr/>
        </p:nvSpPr>
        <p:spPr>
          <a:xfrm>
            <a:off x="431800" y="1511022"/>
            <a:ext cx="6841358" cy="5016758"/>
          </a:xfrm>
          <a:prstGeom prst="rect">
            <a:avLst/>
          </a:prstGeom>
        </p:spPr>
        <p:txBody>
          <a:bodyPr wrap="square">
            <a:spAutoFit/>
          </a:bodyPr>
          <a:lstStyle/>
          <a:p>
            <a:pPr marL="342900" indent="-342900" fontAlgn="base">
              <a:buFont typeface="Arial" panose="020B0604020202020204" pitchFamily="34" charset="0"/>
              <a:buChar char="•"/>
            </a:pPr>
            <a:r>
              <a:rPr lang="de-DE" sz="1600" dirty="0" err="1">
                <a:solidFill>
                  <a:srgbClr val="303633"/>
                </a:solidFill>
              </a:rPr>
              <a:t>Bounded</a:t>
            </a:r>
            <a:r>
              <a:rPr lang="de-DE" sz="1600" dirty="0">
                <a:solidFill>
                  <a:srgbClr val="303633"/>
                </a:solidFill>
              </a:rPr>
              <a:t> </a:t>
            </a:r>
            <a:r>
              <a:rPr lang="de-DE" sz="1600" dirty="0" err="1">
                <a:solidFill>
                  <a:srgbClr val="303633"/>
                </a:solidFill>
              </a:rPr>
              <a:t>Context</a:t>
            </a:r>
            <a:r>
              <a:rPr lang="de-DE" sz="1600" dirty="0">
                <a:solidFill>
                  <a:srgbClr val="303633"/>
                </a:solidFill>
              </a:rPr>
              <a:t> ist ein zentraler Begriff aus dem Domain </a:t>
            </a:r>
            <a:r>
              <a:rPr lang="de-DE" sz="1600" dirty="0" err="1">
                <a:solidFill>
                  <a:srgbClr val="303633"/>
                </a:solidFill>
              </a:rPr>
              <a:t>Driven</a:t>
            </a:r>
            <a:r>
              <a:rPr lang="de-DE" sz="1600" dirty="0">
                <a:solidFill>
                  <a:srgbClr val="303633"/>
                </a:solidFill>
              </a:rPr>
              <a:t> Design (DDD, vgl. Unit 10).</a:t>
            </a:r>
          </a:p>
          <a:p>
            <a:pPr marL="342900" indent="-342900" fontAlgn="base">
              <a:buFont typeface="Arial" panose="020B0604020202020204" pitchFamily="34" charset="0"/>
              <a:buChar char="•"/>
            </a:pPr>
            <a:r>
              <a:rPr lang="de-DE" sz="1600" dirty="0">
                <a:solidFill>
                  <a:srgbClr val="303633"/>
                </a:solidFill>
              </a:rPr>
              <a:t>DDD fokussiert den Umgang mit großen Modellen und Teams. DDD ist eine Methodik um große Modelle in verschiedene begrenzte Kontexte (</a:t>
            </a:r>
            <a:r>
              <a:rPr lang="de-DE" sz="1600" dirty="0" err="1">
                <a:solidFill>
                  <a:srgbClr val="303633"/>
                </a:solidFill>
              </a:rPr>
              <a:t>Bounded</a:t>
            </a:r>
            <a:r>
              <a:rPr lang="de-DE" sz="1600" dirty="0">
                <a:solidFill>
                  <a:srgbClr val="303633"/>
                </a:solidFill>
              </a:rPr>
              <a:t> </a:t>
            </a:r>
            <a:r>
              <a:rPr lang="de-DE" sz="1600" dirty="0" err="1">
                <a:solidFill>
                  <a:srgbClr val="303633"/>
                </a:solidFill>
              </a:rPr>
              <a:t>Contexts</a:t>
            </a:r>
            <a:r>
              <a:rPr lang="de-DE" sz="1600" dirty="0">
                <a:solidFill>
                  <a:srgbClr val="303633"/>
                </a:solidFill>
              </a:rPr>
              <a:t>) zu unterteilen und ihre Wechselbeziehungen explizit angibt.</a:t>
            </a:r>
          </a:p>
          <a:p>
            <a:pPr marL="342900" indent="-342900" fontAlgn="base">
              <a:buFont typeface="Arial" panose="020B0604020202020204" pitchFamily="34" charset="0"/>
              <a:buChar char="•"/>
            </a:pPr>
            <a:r>
              <a:rPr lang="de-DE" sz="1600" dirty="0">
                <a:solidFill>
                  <a:srgbClr val="303633"/>
                </a:solidFill>
              </a:rPr>
              <a:t>Jeder </a:t>
            </a:r>
            <a:r>
              <a:rPr lang="de-DE" sz="1600" dirty="0" err="1">
                <a:solidFill>
                  <a:srgbClr val="303633"/>
                </a:solidFill>
              </a:rPr>
              <a:t>Bounded</a:t>
            </a:r>
            <a:r>
              <a:rPr lang="de-DE" sz="1600" dirty="0">
                <a:solidFill>
                  <a:srgbClr val="303633"/>
                </a:solidFill>
              </a:rPr>
              <a:t> </a:t>
            </a:r>
            <a:r>
              <a:rPr lang="de-DE" sz="1600" dirty="0" err="1">
                <a:solidFill>
                  <a:srgbClr val="303633"/>
                </a:solidFill>
              </a:rPr>
              <a:t>Context</a:t>
            </a:r>
            <a:r>
              <a:rPr lang="de-DE" sz="1600" dirty="0">
                <a:solidFill>
                  <a:srgbClr val="303633"/>
                </a:solidFill>
              </a:rPr>
              <a:t> kann dann allerdings für sich genommen betrachtet werden (um bspw. im Rahmen eines </a:t>
            </a:r>
            <a:r>
              <a:rPr lang="de-DE" sz="1600" dirty="0" err="1">
                <a:solidFill>
                  <a:srgbClr val="303633"/>
                </a:solidFill>
              </a:rPr>
              <a:t>Microservice</a:t>
            </a:r>
            <a:r>
              <a:rPr lang="de-DE" sz="1600" dirty="0">
                <a:solidFill>
                  <a:srgbClr val="303633"/>
                </a:solidFill>
              </a:rPr>
              <a:t> realisiert zu werden).</a:t>
            </a:r>
          </a:p>
          <a:p>
            <a:pPr marL="342900" indent="-342900" fontAlgn="base">
              <a:buFont typeface="Arial" panose="020B0604020202020204" pitchFamily="34" charset="0"/>
              <a:buChar char="•"/>
            </a:pPr>
            <a:r>
              <a:rPr lang="de-DE" sz="1600" dirty="0" err="1">
                <a:solidFill>
                  <a:srgbClr val="303633"/>
                </a:solidFill>
              </a:rPr>
              <a:t>Bounded</a:t>
            </a:r>
            <a:r>
              <a:rPr lang="de-DE" sz="1600" dirty="0">
                <a:solidFill>
                  <a:srgbClr val="303633"/>
                </a:solidFill>
              </a:rPr>
              <a:t> </a:t>
            </a:r>
            <a:r>
              <a:rPr lang="de-DE" sz="1600" dirty="0" err="1">
                <a:solidFill>
                  <a:srgbClr val="303633"/>
                </a:solidFill>
              </a:rPr>
              <a:t>Contexts</a:t>
            </a:r>
            <a:r>
              <a:rPr lang="de-DE" sz="1600" dirty="0">
                <a:solidFill>
                  <a:srgbClr val="303633"/>
                </a:solidFill>
              </a:rPr>
              <a:t> haben sowohl nicht verwandte Konzepte (z. B. ein Support-Ticket, das nur in einem Kunden-Support-Kontext vorhanden ist) als auch gemeinsame Konzepte (z. B. Produkte und Kunden). </a:t>
            </a:r>
          </a:p>
          <a:p>
            <a:pPr marL="342900" indent="-342900" fontAlgn="base">
              <a:buFont typeface="Arial" panose="020B0604020202020204" pitchFamily="34" charset="0"/>
              <a:buChar char="•"/>
            </a:pPr>
            <a:r>
              <a:rPr lang="de-DE" sz="1600" dirty="0">
                <a:solidFill>
                  <a:srgbClr val="303633"/>
                </a:solidFill>
              </a:rPr>
              <a:t>Unterschiedliche Kontexte können (aufgrund unterschiedlicher Blickwinkel) völlig unterschiedliche Modelle gemeinsamer Konzepte aufweisen.</a:t>
            </a:r>
          </a:p>
          <a:p>
            <a:pPr marL="342900" indent="-342900" fontAlgn="base">
              <a:buFont typeface="Arial" panose="020B0604020202020204" pitchFamily="34" charset="0"/>
              <a:buChar char="•"/>
            </a:pPr>
            <a:r>
              <a:rPr lang="de-DE" sz="1600" dirty="0">
                <a:solidFill>
                  <a:srgbClr val="303633"/>
                </a:solidFill>
              </a:rPr>
              <a:t>Ein Verkäufer in der Retail-Abteilung eines Warenhauses hat vermutlich ein anderes „mentales Modell“ des allgemeinen Konzepts „Kunde“ als für eine Rechnungsprüferin in der Buchhaltung.</a:t>
            </a:r>
          </a:p>
          <a:p>
            <a:pPr marL="342900" indent="-342900" fontAlgn="base">
              <a:buFont typeface="Arial" panose="020B0604020202020204" pitchFamily="34" charset="0"/>
              <a:buChar char="•"/>
            </a:pPr>
            <a:r>
              <a:rPr lang="de-DE" sz="1600" dirty="0">
                <a:solidFill>
                  <a:srgbClr val="303633"/>
                </a:solidFill>
              </a:rPr>
              <a:t>Selbst innerhalb eines Domänenkontexts finden sich mehrere Kontexte. So ist Ihnen bspw. die Trennung zwischen speicherinternen und relationalen Datenbankmodellen in einer einzigen Anwendung durchaus bekannt.</a:t>
            </a:r>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7576113"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 </a:t>
            </a:r>
            <a:r>
              <a:rPr lang="de-DE" sz="1100" dirty="0">
                <a:latin typeface="Consolas" panose="020B0609020204030204" pitchFamily="49" charset="0"/>
                <a:cs typeface="Consolas" panose="020B0609020204030204" pitchFamily="49" charset="0"/>
              </a:rPr>
              <a:t>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bliki</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BoundedContext.html</a:t>
            </a:r>
            <a:endParaRPr lang="de-DE" sz="1100" dirty="0">
              <a:latin typeface="Consolas" panose="020B0609020204030204" pitchFamily="49" charset="0"/>
              <a:cs typeface="Consolas" panose="020B0609020204030204" pitchFamily="49" charset="0"/>
            </a:endParaRPr>
          </a:p>
        </p:txBody>
      </p:sp>
      <p:pic>
        <p:nvPicPr>
          <p:cNvPr id="4" name="Grafik 3">
            <a:extLst>
              <a:ext uri="{FF2B5EF4-FFF2-40B4-BE49-F238E27FC236}">
                <a16:creationId xmlns:a16="http://schemas.microsoft.com/office/drawing/2014/main" id="{07038B52-E22D-8847-8FA7-84F3EF7B4B8D}"/>
              </a:ext>
            </a:extLst>
          </p:cNvPr>
          <p:cNvPicPr>
            <a:picLocks noChangeAspect="1"/>
          </p:cNvPicPr>
          <p:nvPr/>
        </p:nvPicPr>
        <p:blipFill>
          <a:blip r:embed="rId2">
            <a:duotone>
              <a:prstClr val="black"/>
              <a:schemeClr val="tx2">
                <a:tint val="45000"/>
                <a:satMod val="400000"/>
              </a:schemeClr>
            </a:duotone>
          </a:blip>
          <a:stretch>
            <a:fillRect/>
          </a:stretch>
        </p:blipFill>
        <p:spPr>
          <a:xfrm>
            <a:off x="7273159" y="1511021"/>
            <a:ext cx="4918842" cy="3045605"/>
          </a:xfrm>
          <a:prstGeom prst="rect">
            <a:avLst/>
          </a:prstGeom>
        </p:spPr>
      </p:pic>
    </p:spTree>
    <p:extLst>
      <p:ext uri="{BB962C8B-B14F-4D97-AF65-F5344CB8AC3E}">
        <p14:creationId xmlns:p14="http://schemas.microsoft.com/office/powerpoint/2010/main" val="3813136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B89455E-3939-164C-8D2D-8C39D49E1A5C}"/>
              </a:ext>
            </a:extLst>
          </p:cNvPr>
          <p:cNvPicPr>
            <a:picLocks noChangeAspect="1"/>
          </p:cNvPicPr>
          <p:nvPr/>
        </p:nvPicPr>
        <p:blipFill>
          <a:blip r:embed="rId2">
            <a:clrChange>
              <a:clrFrom>
                <a:srgbClr val="F1F2F3"/>
              </a:clrFrom>
              <a:clrTo>
                <a:srgbClr val="F1F2F3">
                  <a:alpha val="0"/>
                </a:srgbClr>
              </a:clrTo>
            </a:clrChange>
          </a:blip>
          <a:stretch>
            <a:fillRect/>
          </a:stretch>
        </p:blipFill>
        <p:spPr>
          <a:xfrm>
            <a:off x="7735613" y="1511022"/>
            <a:ext cx="4529959" cy="3776973"/>
          </a:xfrm>
          <a:prstGeom prst="rect">
            <a:avLst/>
          </a:prstGeom>
        </p:spPr>
      </p:pic>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Domain  </a:t>
            </a:r>
            <a:r>
              <a:rPr lang="de-DE" dirty="0" err="1"/>
              <a:t>Driven</a:t>
            </a:r>
            <a:r>
              <a:rPr lang="de-DE" dirty="0"/>
              <a:t>  Design (DDD)</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Wie kommt man zu </a:t>
            </a:r>
            <a:r>
              <a:rPr lang="de-DE" dirty="0" err="1"/>
              <a:t>Bounded</a:t>
            </a:r>
            <a:r>
              <a:rPr lang="de-DE" dirty="0"/>
              <a:t> </a:t>
            </a:r>
            <a:r>
              <a:rPr lang="de-DE" dirty="0" err="1"/>
              <a:t>Contexten</a:t>
            </a:r>
            <a:r>
              <a:rPr lang="de-DE" dirty="0"/>
              <a: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27</a:t>
            </a:fld>
            <a:endParaRPr lang="de-DE" noProof="0"/>
          </a:p>
        </p:txBody>
      </p:sp>
      <p:sp>
        <p:nvSpPr>
          <p:cNvPr id="5" name="Rechteck 4">
            <a:extLst>
              <a:ext uri="{FF2B5EF4-FFF2-40B4-BE49-F238E27FC236}">
                <a16:creationId xmlns:a16="http://schemas.microsoft.com/office/drawing/2014/main" id="{D6D3D317-1152-2742-9BE1-4ED9CE042C2D}"/>
              </a:ext>
            </a:extLst>
          </p:cNvPr>
          <p:cNvSpPr/>
          <p:nvPr/>
        </p:nvSpPr>
        <p:spPr>
          <a:xfrm>
            <a:off x="431800" y="1511022"/>
            <a:ext cx="7062076" cy="4770537"/>
          </a:xfrm>
          <a:prstGeom prst="rect">
            <a:avLst/>
          </a:prstGeom>
        </p:spPr>
        <p:txBody>
          <a:bodyPr wrap="square">
            <a:spAutoFit/>
          </a:bodyPr>
          <a:lstStyle/>
          <a:p>
            <a:pPr marL="342900" indent="-342900" fontAlgn="base">
              <a:buFont typeface="Arial" panose="020B0604020202020204" pitchFamily="34" charset="0"/>
              <a:buChar char="•"/>
            </a:pPr>
            <a:r>
              <a:rPr lang="de-DE" sz="1600" dirty="0">
                <a:solidFill>
                  <a:srgbClr val="303633"/>
                </a:solidFill>
              </a:rPr>
              <a:t>Bei DDD geht es darum, Software basierend auf Modellen der zugrunde liegenden Domäne zu entwerfen. </a:t>
            </a:r>
          </a:p>
          <a:p>
            <a:pPr marL="342900" indent="-342900" fontAlgn="base">
              <a:buFont typeface="Arial" panose="020B0604020202020204" pitchFamily="34" charset="0"/>
              <a:buChar char="•"/>
            </a:pPr>
            <a:r>
              <a:rPr lang="de-DE" sz="1600" dirty="0">
                <a:solidFill>
                  <a:srgbClr val="303633"/>
                </a:solidFill>
              </a:rPr>
              <a:t>Ein Modell unterstützt die Kommunikation zwischen Softwareentwicklern und Domain-Experten und dient auch als konzeptionelle Grundlage für das Design der Software selbst. </a:t>
            </a:r>
          </a:p>
          <a:p>
            <a:pPr marL="342900" indent="-342900" fontAlgn="base">
              <a:buFont typeface="Arial" panose="020B0604020202020204" pitchFamily="34" charset="0"/>
              <a:buChar char="•"/>
            </a:pPr>
            <a:r>
              <a:rPr lang="de-DE" sz="1600" dirty="0">
                <a:solidFill>
                  <a:srgbClr val="303633"/>
                </a:solidFill>
              </a:rPr>
              <a:t>Um effektiv zu sein, muss ein Modell vereinheitlicht werden - das heißt, es muss intern konsistent sein, damit es keine Widersprüche enthält.</a:t>
            </a:r>
          </a:p>
          <a:p>
            <a:pPr marL="342900" indent="-342900" fontAlgn="base">
              <a:buFont typeface="Arial" panose="020B0604020202020204" pitchFamily="34" charset="0"/>
              <a:buChar char="•"/>
            </a:pPr>
            <a:r>
              <a:rPr lang="de-DE" sz="1600" dirty="0">
                <a:solidFill>
                  <a:srgbClr val="303633"/>
                </a:solidFill>
              </a:rPr>
              <a:t>Die Erfahrung zeigt allerdings, dass eine vollständige Vereinheitlichung eines Domänenmodells für ein großes System weder durchführbar noch kostengünstig ist.</a:t>
            </a:r>
          </a:p>
          <a:p>
            <a:pPr marL="342900" indent="-342900" fontAlgn="base">
              <a:buFont typeface="Arial" panose="020B0604020202020204" pitchFamily="34" charset="0"/>
              <a:buChar char="•"/>
            </a:pPr>
            <a:r>
              <a:rPr lang="de-DE" sz="1600" dirty="0">
                <a:solidFill>
                  <a:srgbClr val="303633"/>
                </a:solidFill>
              </a:rPr>
              <a:t>Daher gliedert DDD ein großes System in begrenzte Kontexte, von denen jeder ein einheitliches Modell haben kann (</a:t>
            </a:r>
            <a:r>
              <a:rPr lang="de-DE" sz="1600" dirty="0" err="1">
                <a:solidFill>
                  <a:srgbClr val="303633"/>
                </a:solidFill>
              </a:rPr>
              <a:t>MultipleCanonicalModels</a:t>
            </a:r>
            <a:r>
              <a:rPr lang="de-DE" sz="1600" dirty="0">
                <a:solidFill>
                  <a:srgbClr val="303633"/>
                </a:solidFill>
              </a:rPr>
              <a:t>).</a:t>
            </a:r>
          </a:p>
          <a:p>
            <a:pPr marL="342900" indent="-342900" fontAlgn="base">
              <a:buFont typeface="Arial" panose="020B0604020202020204" pitchFamily="34" charset="0"/>
              <a:buChar char="•"/>
            </a:pPr>
            <a:r>
              <a:rPr lang="de-DE" sz="1600" dirty="0">
                <a:solidFill>
                  <a:srgbClr val="303633"/>
                </a:solidFill>
              </a:rPr>
              <a:t>Wenn man nämlich versucht, eine größere Domäne zu modellieren, wird es zunehmend schwieriger, ein einzelnes einheitliches Modell zu erstellen. </a:t>
            </a:r>
          </a:p>
          <a:p>
            <a:pPr marL="342900" indent="-342900" fontAlgn="base">
              <a:buFont typeface="Arial" panose="020B0604020202020204" pitchFamily="34" charset="0"/>
              <a:buChar char="•"/>
            </a:pPr>
            <a:r>
              <a:rPr lang="de-DE" sz="1600" dirty="0">
                <a:solidFill>
                  <a:srgbClr val="303633"/>
                </a:solidFill>
              </a:rPr>
              <a:t>Verschiedene Personengruppen verwenden in verschiedenen Teilen einer großen Organisation subtil unterschiedliche Vokabeln. Die Präzision der Modellierung legt dies offen und führt so häufig zu Verwirrung. Typischerweise konzentriert sich diese Verwirrung auf die zentralen Konzepte der Domäne. </a:t>
            </a:r>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7576113"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 </a:t>
            </a:r>
            <a:r>
              <a:rPr lang="de-DE" sz="1100" dirty="0">
                <a:latin typeface="Consolas" panose="020B0609020204030204" pitchFamily="49" charset="0"/>
                <a:cs typeface="Consolas" panose="020B0609020204030204" pitchFamily="49" charset="0"/>
              </a:rPr>
              <a:t>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bliki</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BoundedContext.html</a:t>
            </a:r>
            <a:endParaRPr lang="de-DE" sz="1100" dirty="0">
              <a:latin typeface="Consolas" panose="020B0609020204030204" pitchFamily="49" charset="0"/>
              <a:cs typeface="Consolas" panose="020B0609020204030204" pitchFamily="49" charset="0"/>
            </a:endParaRPr>
          </a:p>
        </p:txBody>
      </p:sp>
      <p:sp>
        <p:nvSpPr>
          <p:cNvPr id="9" name="Textfeld 8">
            <a:extLst>
              <a:ext uri="{FF2B5EF4-FFF2-40B4-BE49-F238E27FC236}">
                <a16:creationId xmlns:a16="http://schemas.microsoft.com/office/drawing/2014/main" id="{80D62E91-3DEF-6547-B16D-230263C44F18}"/>
              </a:ext>
            </a:extLst>
          </p:cNvPr>
          <p:cNvSpPr txBox="1"/>
          <p:nvPr/>
        </p:nvSpPr>
        <p:spPr>
          <a:xfrm>
            <a:off x="10373709" y="5350242"/>
            <a:ext cx="1521641" cy="584775"/>
          </a:xfrm>
          <a:prstGeom prst="rect">
            <a:avLst/>
          </a:prstGeom>
          <a:noFill/>
        </p:spPr>
        <p:txBody>
          <a:bodyPr wrap="square" rtlCol="0">
            <a:spAutoFit/>
          </a:bodyPr>
          <a:lstStyle/>
          <a:p>
            <a:r>
              <a:rPr lang="de-DE" sz="1600" i="1" dirty="0">
                <a:latin typeface="Bradley Hand" pitchFamily="2" charset="77"/>
              </a:rPr>
              <a:t>Mehr zu DDD in Unit 10</a:t>
            </a:r>
          </a:p>
        </p:txBody>
      </p:sp>
    </p:spTree>
    <p:extLst>
      <p:ext uri="{BB962C8B-B14F-4D97-AF65-F5344CB8AC3E}">
        <p14:creationId xmlns:p14="http://schemas.microsoft.com/office/powerpoint/2010/main" val="2664999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Conway‘s</a:t>
            </a:r>
            <a:r>
              <a:rPr lang="de-DE" dirty="0"/>
              <a:t> Law</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Und System Design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28</a:t>
            </a:fld>
            <a:endParaRPr lang="de-DE" noProof="0"/>
          </a:p>
        </p:txBody>
      </p:sp>
      <p:sp>
        <p:nvSpPr>
          <p:cNvPr id="5" name="Rechteck 4">
            <a:extLst>
              <a:ext uri="{FF2B5EF4-FFF2-40B4-BE49-F238E27FC236}">
                <a16:creationId xmlns:a16="http://schemas.microsoft.com/office/drawing/2014/main" id="{D6D3D317-1152-2742-9BE1-4ED9CE042C2D}"/>
              </a:ext>
            </a:extLst>
          </p:cNvPr>
          <p:cNvSpPr/>
          <p:nvPr/>
        </p:nvSpPr>
        <p:spPr>
          <a:xfrm>
            <a:off x="431800" y="1757862"/>
            <a:ext cx="7062076" cy="1477328"/>
          </a:xfrm>
          <a:prstGeom prst="rect">
            <a:avLst/>
          </a:prstGeom>
        </p:spPr>
        <p:txBody>
          <a:bodyPr wrap="square">
            <a:spAutoFit/>
          </a:bodyPr>
          <a:lstStyle/>
          <a:p>
            <a:r>
              <a:rPr lang="de-DE" b="1" i="1" dirty="0">
                <a:solidFill>
                  <a:schemeClr val="accent5"/>
                </a:solidFill>
                <a:latin typeface="American Typewriter" panose="02090604020004020304" pitchFamily="18" charset="77"/>
              </a:rPr>
              <a:t>„</a:t>
            </a:r>
            <a:r>
              <a:rPr lang="de-DE" b="1" i="1" dirty="0" err="1">
                <a:solidFill>
                  <a:schemeClr val="accent5"/>
                </a:solidFill>
                <a:latin typeface="American Typewriter" panose="02090604020004020304" pitchFamily="18" charset="77"/>
              </a:rPr>
              <a:t>Any</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organization</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that</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designs</a:t>
            </a:r>
            <a:r>
              <a:rPr lang="de-DE" b="1" i="1" dirty="0">
                <a:solidFill>
                  <a:schemeClr val="accent5"/>
                </a:solidFill>
                <a:latin typeface="American Typewriter" panose="02090604020004020304" pitchFamily="18" charset="77"/>
              </a:rPr>
              <a:t> a </a:t>
            </a:r>
            <a:r>
              <a:rPr lang="de-DE" b="1" i="1" dirty="0" err="1">
                <a:solidFill>
                  <a:schemeClr val="accent5"/>
                </a:solidFill>
                <a:latin typeface="American Typewriter" panose="02090604020004020304" pitchFamily="18" charset="77"/>
              </a:rPr>
              <a:t>system</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defined</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broadly</a:t>
            </a:r>
            <a:r>
              <a:rPr lang="de-DE" b="1" i="1" dirty="0">
                <a:solidFill>
                  <a:schemeClr val="accent5"/>
                </a:solidFill>
                <a:latin typeface="American Typewriter" panose="02090604020004020304" pitchFamily="18" charset="77"/>
              </a:rPr>
              <a:t>) will </a:t>
            </a:r>
            <a:r>
              <a:rPr lang="de-DE" b="1" i="1" dirty="0" err="1">
                <a:solidFill>
                  <a:schemeClr val="accent5"/>
                </a:solidFill>
                <a:latin typeface="American Typewriter" panose="02090604020004020304" pitchFamily="18" charset="77"/>
              </a:rPr>
              <a:t>produce</a:t>
            </a:r>
            <a:r>
              <a:rPr lang="de-DE" b="1" i="1" dirty="0">
                <a:solidFill>
                  <a:schemeClr val="accent5"/>
                </a:solidFill>
                <a:latin typeface="American Typewriter" panose="02090604020004020304" pitchFamily="18" charset="77"/>
              </a:rPr>
              <a:t> a design </a:t>
            </a:r>
            <a:r>
              <a:rPr lang="de-DE" b="1" i="1" dirty="0" err="1">
                <a:solidFill>
                  <a:schemeClr val="accent5"/>
                </a:solidFill>
                <a:latin typeface="American Typewriter" panose="02090604020004020304" pitchFamily="18" charset="77"/>
              </a:rPr>
              <a:t>whose</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structure</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is</a:t>
            </a:r>
            <a:r>
              <a:rPr lang="de-DE" b="1" i="1" dirty="0">
                <a:solidFill>
                  <a:schemeClr val="accent5"/>
                </a:solidFill>
                <a:latin typeface="American Typewriter" panose="02090604020004020304" pitchFamily="18" charset="77"/>
              </a:rPr>
              <a:t> a </a:t>
            </a:r>
            <a:r>
              <a:rPr lang="de-DE" b="1" i="1" dirty="0" err="1">
                <a:solidFill>
                  <a:schemeClr val="accent5"/>
                </a:solidFill>
                <a:latin typeface="American Typewriter" panose="02090604020004020304" pitchFamily="18" charset="77"/>
              </a:rPr>
              <a:t>copy</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of</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the</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organization's</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communication</a:t>
            </a:r>
            <a:r>
              <a:rPr lang="de-DE" b="1" i="1" dirty="0">
                <a:solidFill>
                  <a:schemeClr val="accent5"/>
                </a:solidFill>
                <a:latin typeface="American Typewriter" panose="02090604020004020304" pitchFamily="18" charset="77"/>
              </a:rPr>
              <a:t> </a:t>
            </a:r>
            <a:r>
              <a:rPr lang="de-DE" b="1" i="1" dirty="0" err="1">
                <a:solidFill>
                  <a:schemeClr val="accent5"/>
                </a:solidFill>
                <a:latin typeface="American Typewriter" panose="02090604020004020304" pitchFamily="18" charset="77"/>
              </a:rPr>
              <a:t>structure</a:t>
            </a:r>
            <a:r>
              <a:rPr lang="de-DE" b="1" i="1" dirty="0">
                <a:solidFill>
                  <a:schemeClr val="accent5"/>
                </a:solidFill>
                <a:latin typeface="American Typewriter" panose="02090604020004020304" pitchFamily="18" charset="77"/>
              </a:rPr>
              <a:t>.“</a:t>
            </a:r>
            <a:endParaRPr lang="de-DE" b="1" i="1" baseline="30000" dirty="0">
              <a:solidFill>
                <a:schemeClr val="accent5"/>
              </a:solidFill>
              <a:latin typeface="American Typewriter" panose="02090604020004020304" pitchFamily="18" charset="77"/>
            </a:endParaRPr>
          </a:p>
          <a:p>
            <a:endParaRPr lang="de-DE" dirty="0"/>
          </a:p>
          <a:p>
            <a:r>
              <a:rPr lang="de-DE" dirty="0"/>
              <a:t>— </a:t>
            </a:r>
            <a:r>
              <a:rPr lang="de-DE" i="1" dirty="0"/>
              <a:t>Melvin E. Conway, 1968 (</a:t>
            </a:r>
            <a:r>
              <a:rPr lang="de-DE" i="1" dirty="0" err="1"/>
              <a:t>How</a:t>
            </a:r>
            <a:r>
              <a:rPr lang="de-DE" i="1" dirty="0"/>
              <a:t> do </a:t>
            </a:r>
            <a:r>
              <a:rPr lang="de-DE" i="1" dirty="0" err="1"/>
              <a:t>committees</a:t>
            </a:r>
            <a:r>
              <a:rPr lang="de-DE" i="1" dirty="0"/>
              <a:t> </a:t>
            </a:r>
            <a:r>
              <a:rPr lang="de-DE" i="1" dirty="0" err="1"/>
              <a:t>invent</a:t>
            </a:r>
            <a:r>
              <a:rPr lang="de-DE" i="1" dirty="0"/>
              <a:t>)</a:t>
            </a:r>
            <a:endParaRPr lang="de-DE" dirty="0"/>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7576113"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 </a:t>
            </a:r>
            <a:r>
              <a:rPr lang="de-DE" sz="1100" dirty="0">
                <a:latin typeface="Consolas" panose="020B0609020204030204" pitchFamily="49" charset="0"/>
                <a:cs typeface="Consolas" panose="020B0609020204030204" pitchFamily="49" charset="0"/>
              </a:rPr>
              <a:t>https://</a:t>
            </a:r>
            <a:r>
              <a:rPr lang="de-DE" sz="1100" dirty="0" err="1">
                <a:latin typeface="Consolas" panose="020B0609020204030204" pitchFamily="49" charset="0"/>
                <a:cs typeface="Consolas" panose="020B0609020204030204" pitchFamily="49" charset="0"/>
              </a:rPr>
              <a:t>martinfowler.com</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bliki</a:t>
            </a:r>
            <a:r>
              <a:rPr lang="de-DE" sz="1100" dirty="0">
                <a:latin typeface="Consolas" panose="020B0609020204030204" pitchFamily="49" charset="0"/>
                <a:cs typeface="Consolas" panose="020B0609020204030204" pitchFamily="49" charset="0"/>
              </a:rPr>
              <a:t>/</a:t>
            </a:r>
            <a:r>
              <a:rPr lang="de-DE" sz="1100" dirty="0" err="1">
                <a:latin typeface="Consolas" panose="020B0609020204030204" pitchFamily="49" charset="0"/>
                <a:cs typeface="Consolas" panose="020B0609020204030204" pitchFamily="49" charset="0"/>
              </a:rPr>
              <a:t>BoundedContext.html</a:t>
            </a:r>
            <a:endParaRPr lang="de-DE" sz="1100" dirty="0">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BBEF8DAE-21D9-9C46-A4D4-7CE8086370BA}"/>
              </a:ext>
            </a:extLst>
          </p:cNvPr>
          <p:cNvSpPr/>
          <p:nvPr/>
        </p:nvSpPr>
        <p:spPr>
          <a:xfrm>
            <a:off x="431800" y="3739190"/>
            <a:ext cx="7062076" cy="2215991"/>
          </a:xfrm>
          <a:prstGeom prst="rect">
            <a:avLst/>
          </a:prstGeom>
        </p:spPr>
        <p:txBody>
          <a:bodyPr wrap="square">
            <a:spAutoFit/>
          </a:bodyPr>
          <a:lstStyle/>
          <a:p>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If</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you</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have</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four</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groups</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working</a:t>
            </a:r>
            <a:r>
              <a:rPr lang="de-DE" i="1" dirty="0">
                <a:solidFill>
                  <a:schemeClr val="tx1">
                    <a:lumMod val="50000"/>
                    <a:lumOff val="50000"/>
                  </a:schemeClr>
                </a:solidFill>
                <a:latin typeface="American Typewriter" panose="02090604020004020304" pitchFamily="18" charset="77"/>
              </a:rPr>
              <a:t> on a </a:t>
            </a:r>
            <a:r>
              <a:rPr lang="de-DE" i="1" dirty="0" err="1">
                <a:solidFill>
                  <a:schemeClr val="tx1">
                    <a:lumMod val="50000"/>
                    <a:lumOff val="50000"/>
                  </a:schemeClr>
                </a:solidFill>
                <a:latin typeface="American Typewriter" panose="02090604020004020304" pitchFamily="18" charset="77"/>
              </a:rPr>
              <a:t>compiler</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you'll</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get</a:t>
            </a:r>
            <a:r>
              <a:rPr lang="de-DE" i="1" dirty="0">
                <a:solidFill>
                  <a:schemeClr val="tx1">
                    <a:lumMod val="50000"/>
                    <a:lumOff val="50000"/>
                  </a:schemeClr>
                </a:solidFill>
                <a:latin typeface="American Typewriter" panose="02090604020004020304" pitchFamily="18" charset="77"/>
              </a:rPr>
              <a:t> a 4-pass </a:t>
            </a:r>
            <a:r>
              <a:rPr lang="de-DE" i="1" dirty="0" err="1">
                <a:solidFill>
                  <a:schemeClr val="tx1">
                    <a:lumMod val="50000"/>
                    <a:lumOff val="50000"/>
                  </a:schemeClr>
                </a:solidFill>
                <a:latin typeface="American Typewriter" panose="02090604020004020304" pitchFamily="18" charset="77"/>
              </a:rPr>
              <a:t>compiler</a:t>
            </a:r>
            <a:r>
              <a:rPr lang="de-DE" i="1" dirty="0">
                <a:solidFill>
                  <a:schemeClr val="tx1">
                    <a:lumMod val="50000"/>
                    <a:lumOff val="50000"/>
                  </a:schemeClr>
                </a:solidFill>
                <a:latin typeface="American Typewriter" panose="02090604020004020304" pitchFamily="18" charset="77"/>
              </a:rPr>
              <a:t>.“</a:t>
            </a:r>
          </a:p>
          <a:p>
            <a:endParaRPr lang="de-DE" i="1" baseline="30000" dirty="0">
              <a:solidFill>
                <a:schemeClr val="tx1">
                  <a:lumMod val="50000"/>
                  <a:lumOff val="50000"/>
                </a:schemeClr>
              </a:solidFill>
              <a:latin typeface="American Typewriter" panose="02090604020004020304" pitchFamily="18" charset="77"/>
            </a:endParaRPr>
          </a:p>
          <a:p>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If</a:t>
            </a:r>
            <a:r>
              <a:rPr lang="de-DE" i="1" dirty="0">
                <a:solidFill>
                  <a:schemeClr val="tx1">
                    <a:lumMod val="50000"/>
                    <a:lumOff val="50000"/>
                  </a:schemeClr>
                </a:solidFill>
                <a:latin typeface="American Typewriter" panose="02090604020004020304" pitchFamily="18" charset="77"/>
              </a:rPr>
              <a:t> a </a:t>
            </a:r>
            <a:r>
              <a:rPr lang="de-DE" i="1" dirty="0" err="1">
                <a:solidFill>
                  <a:schemeClr val="tx1">
                    <a:lumMod val="50000"/>
                    <a:lumOff val="50000"/>
                  </a:schemeClr>
                </a:solidFill>
                <a:latin typeface="American Typewriter" panose="02090604020004020304" pitchFamily="18" charset="77"/>
              </a:rPr>
              <a:t>group</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of</a:t>
            </a:r>
            <a:r>
              <a:rPr lang="de-DE" i="1" dirty="0">
                <a:solidFill>
                  <a:schemeClr val="tx1">
                    <a:lumMod val="50000"/>
                    <a:lumOff val="50000"/>
                  </a:schemeClr>
                </a:solidFill>
                <a:latin typeface="American Typewriter" panose="02090604020004020304" pitchFamily="18" charset="77"/>
              </a:rPr>
              <a:t> N </a:t>
            </a:r>
            <a:r>
              <a:rPr lang="de-DE" i="1" dirty="0" err="1">
                <a:solidFill>
                  <a:schemeClr val="tx1">
                    <a:lumMod val="50000"/>
                    <a:lumOff val="50000"/>
                  </a:schemeClr>
                </a:solidFill>
                <a:latin typeface="American Typewriter" panose="02090604020004020304" pitchFamily="18" charset="77"/>
              </a:rPr>
              <a:t>persons</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implements</a:t>
            </a:r>
            <a:r>
              <a:rPr lang="de-DE" i="1" dirty="0">
                <a:solidFill>
                  <a:schemeClr val="tx1">
                    <a:lumMod val="50000"/>
                    <a:lumOff val="50000"/>
                  </a:schemeClr>
                </a:solidFill>
                <a:latin typeface="American Typewriter" panose="02090604020004020304" pitchFamily="18" charset="77"/>
              </a:rPr>
              <a:t> a COBOL </a:t>
            </a:r>
            <a:r>
              <a:rPr lang="de-DE" i="1" dirty="0" err="1">
                <a:solidFill>
                  <a:schemeClr val="tx1">
                    <a:lumMod val="50000"/>
                    <a:lumOff val="50000"/>
                  </a:schemeClr>
                </a:solidFill>
                <a:latin typeface="American Typewriter" panose="02090604020004020304" pitchFamily="18" charset="77"/>
              </a:rPr>
              <a:t>compiler</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there</a:t>
            </a:r>
            <a:r>
              <a:rPr lang="de-DE" i="1" dirty="0">
                <a:solidFill>
                  <a:schemeClr val="tx1">
                    <a:lumMod val="50000"/>
                    <a:lumOff val="50000"/>
                  </a:schemeClr>
                </a:solidFill>
                <a:latin typeface="American Typewriter" panose="02090604020004020304" pitchFamily="18" charset="77"/>
              </a:rPr>
              <a:t> will </a:t>
            </a:r>
            <a:r>
              <a:rPr lang="de-DE" i="1" dirty="0" err="1">
                <a:solidFill>
                  <a:schemeClr val="tx1">
                    <a:lumMod val="50000"/>
                    <a:lumOff val="50000"/>
                  </a:schemeClr>
                </a:solidFill>
                <a:latin typeface="American Typewriter" panose="02090604020004020304" pitchFamily="18" charset="77"/>
              </a:rPr>
              <a:t>be</a:t>
            </a:r>
            <a:r>
              <a:rPr lang="de-DE" i="1" dirty="0">
                <a:solidFill>
                  <a:schemeClr val="tx1">
                    <a:lumMod val="50000"/>
                    <a:lumOff val="50000"/>
                  </a:schemeClr>
                </a:solidFill>
                <a:latin typeface="American Typewriter" panose="02090604020004020304" pitchFamily="18" charset="77"/>
              </a:rPr>
              <a:t> N−1 </a:t>
            </a:r>
            <a:r>
              <a:rPr lang="de-DE" i="1" dirty="0" err="1">
                <a:solidFill>
                  <a:schemeClr val="tx1">
                    <a:lumMod val="50000"/>
                    <a:lumOff val="50000"/>
                  </a:schemeClr>
                </a:solidFill>
                <a:latin typeface="American Typewriter" panose="02090604020004020304" pitchFamily="18" charset="77"/>
              </a:rPr>
              <a:t>passes</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Someone</a:t>
            </a:r>
            <a:r>
              <a:rPr lang="de-DE" i="1" dirty="0">
                <a:solidFill>
                  <a:schemeClr val="tx1">
                    <a:lumMod val="50000"/>
                    <a:lumOff val="50000"/>
                  </a:schemeClr>
                </a:solidFill>
                <a:latin typeface="American Typewriter" panose="02090604020004020304" pitchFamily="18" charset="77"/>
              </a:rPr>
              <a:t> in </a:t>
            </a:r>
            <a:r>
              <a:rPr lang="de-DE" i="1" dirty="0" err="1">
                <a:solidFill>
                  <a:schemeClr val="tx1">
                    <a:lumMod val="50000"/>
                    <a:lumOff val="50000"/>
                  </a:schemeClr>
                </a:solidFill>
                <a:latin typeface="American Typewriter" panose="02090604020004020304" pitchFamily="18" charset="77"/>
              </a:rPr>
              <a:t>the</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group</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has</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to</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be</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the</a:t>
            </a:r>
            <a:r>
              <a:rPr lang="de-DE" i="1" dirty="0">
                <a:solidFill>
                  <a:schemeClr val="tx1">
                    <a:lumMod val="50000"/>
                    <a:lumOff val="50000"/>
                  </a:schemeClr>
                </a:solidFill>
                <a:latin typeface="American Typewriter" panose="02090604020004020304" pitchFamily="18" charset="77"/>
              </a:rPr>
              <a:t> </a:t>
            </a:r>
            <a:r>
              <a:rPr lang="de-DE" i="1" dirty="0" err="1">
                <a:solidFill>
                  <a:schemeClr val="tx1">
                    <a:lumMod val="50000"/>
                    <a:lumOff val="50000"/>
                  </a:schemeClr>
                </a:solidFill>
                <a:latin typeface="American Typewriter" panose="02090604020004020304" pitchFamily="18" charset="77"/>
              </a:rPr>
              <a:t>manager</a:t>
            </a:r>
            <a:r>
              <a:rPr lang="de-DE" i="1" dirty="0">
                <a:solidFill>
                  <a:schemeClr val="tx1">
                    <a:lumMod val="50000"/>
                    <a:lumOff val="50000"/>
                  </a:schemeClr>
                </a:solidFill>
                <a:latin typeface="American Typewriter" panose="02090604020004020304" pitchFamily="18" charset="77"/>
              </a:rPr>
              <a:t>.“</a:t>
            </a:r>
          </a:p>
          <a:p>
            <a:endParaRPr lang="de-DE" dirty="0">
              <a:solidFill>
                <a:schemeClr val="tx1">
                  <a:lumMod val="50000"/>
                  <a:lumOff val="50000"/>
                </a:schemeClr>
              </a:solidFill>
            </a:endParaRPr>
          </a:p>
          <a:p>
            <a:r>
              <a:rPr lang="de-DE" dirty="0">
                <a:solidFill>
                  <a:schemeClr val="tx1">
                    <a:lumMod val="50000"/>
                    <a:lumOff val="50000"/>
                  </a:schemeClr>
                </a:solidFill>
              </a:rPr>
              <a:t>— </a:t>
            </a:r>
            <a:r>
              <a:rPr lang="de-DE" i="1" dirty="0">
                <a:solidFill>
                  <a:schemeClr val="tx1">
                    <a:lumMod val="50000"/>
                    <a:lumOff val="50000"/>
                  </a:schemeClr>
                </a:solidFill>
              </a:rPr>
              <a:t>Eric S. Raymond (Open Source Evangelist, 1996)</a:t>
            </a:r>
            <a:endParaRPr lang="de-DE" dirty="0">
              <a:solidFill>
                <a:schemeClr val="tx1">
                  <a:lumMod val="50000"/>
                  <a:lumOff val="50000"/>
                </a:schemeClr>
              </a:solidFill>
            </a:endParaRPr>
          </a:p>
        </p:txBody>
      </p:sp>
      <p:pic>
        <p:nvPicPr>
          <p:cNvPr id="7170" name="Picture 2" descr="Bildergebnis für melvin conway">
            <a:extLst>
              <a:ext uri="{FF2B5EF4-FFF2-40B4-BE49-F238E27FC236}">
                <a16:creationId xmlns:a16="http://schemas.microsoft.com/office/drawing/2014/main" id="{0AA46D09-7FA6-6347-8731-6B6CB35580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0482348" y="1368000"/>
            <a:ext cx="1243572" cy="20426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ildergebnis für melvin conway">
            <a:extLst>
              <a:ext uri="{FF2B5EF4-FFF2-40B4-BE49-F238E27FC236}">
                <a16:creationId xmlns:a16="http://schemas.microsoft.com/office/drawing/2014/main" id="{BDBC6C4B-075F-C545-9148-87BF33298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622" y="3737867"/>
            <a:ext cx="1521686" cy="221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Conway‘s</a:t>
            </a:r>
            <a:r>
              <a:rPr lang="de-DE" dirty="0"/>
              <a:t> Law</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Und System Design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29</a:t>
            </a:fld>
            <a:endParaRPr lang="de-DE" noProof="0"/>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3728906"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a:t>
            </a:r>
            <a:endParaRPr lang="de-DE" sz="1100" dirty="0">
              <a:latin typeface="Consolas" panose="020B0609020204030204" pitchFamily="49" charset="0"/>
              <a:cs typeface="Consolas" panose="020B0609020204030204" pitchFamily="49" charset="0"/>
            </a:endParaRPr>
          </a:p>
        </p:txBody>
      </p:sp>
      <p:graphicFrame>
        <p:nvGraphicFramePr>
          <p:cNvPr id="6" name="Diagramm 5">
            <a:extLst>
              <a:ext uri="{FF2B5EF4-FFF2-40B4-BE49-F238E27FC236}">
                <a16:creationId xmlns:a16="http://schemas.microsoft.com/office/drawing/2014/main" id="{DFDADC02-5612-7546-B365-537157422549}"/>
              </a:ext>
            </a:extLst>
          </p:cNvPr>
          <p:cNvGraphicFramePr/>
          <p:nvPr>
            <p:extLst>
              <p:ext uri="{D42A27DB-BD31-4B8C-83A1-F6EECF244321}">
                <p14:modId xmlns:p14="http://schemas.microsoft.com/office/powerpoint/2010/main" val="1996914366"/>
              </p:ext>
            </p:extLst>
          </p:nvPr>
        </p:nvGraphicFramePr>
        <p:xfrm>
          <a:off x="-19176" y="1368000"/>
          <a:ext cx="7523562" cy="4985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fik 8" descr="Künstliche Intelligenz mit einfarbiger Füllung">
            <a:extLst>
              <a:ext uri="{FF2B5EF4-FFF2-40B4-BE49-F238E27FC236}">
                <a16:creationId xmlns:a16="http://schemas.microsoft.com/office/drawing/2014/main" id="{8B30F04B-FA3B-4144-AFED-C7AB776432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6992" y="4854145"/>
            <a:ext cx="914400" cy="914400"/>
          </a:xfrm>
          <a:prstGeom prst="rect">
            <a:avLst/>
          </a:prstGeom>
        </p:spPr>
      </p:pic>
      <p:sp>
        <p:nvSpPr>
          <p:cNvPr id="12" name="Textfeld 11">
            <a:extLst>
              <a:ext uri="{FF2B5EF4-FFF2-40B4-BE49-F238E27FC236}">
                <a16:creationId xmlns:a16="http://schemas.microsoft.com/office/drawing/2014/main" id="{3972507C-F3A8-1648-A682-3AB6B55DF0CA}"/>
              </a:ext>
            </a:extLst>
          </p:cNvPr>
          <p:cNvSpPr txBox="1"/>
          <p:nvPr/>
        </p:nvSpPr>
        <p:spPr>
          <a:xfrm>
            <a:off x="10177400" y="4854145"/>
            <a:ext cx="1862201" cy="923330"/>
          </a:xfrm>
          <a:prstGeom prst="rect">
            <a:avLst/>
          </a:prstGeom>
          <a:noFill/>
        </p:spPr>
        <p:txBody>
          <a:bodyPr wrap="square" rtlCol="0">
            <a:spAutoFit/>
          </a:bodyPr>
          <a:lstStyle/>
          <a:p>
            <a:r>
              <a:rPr lang="de-DE" i="1" dirty="0">
                <a:latin typeface="Bradley Hand" pitchFamily="2" charset="77"/>
              </a:rPr>
              <a:t>Kann das sein? Ist das nicht ein wenig extrem?</a:t>
            </a:r>
          </a:p>
        </p:txBody>
      </p:sp>
    </p:spTree>
    <p:extLst>
      <p:ext uri="{BB962C8B-B14F-4D97-AF65-F5344CB8AC3E}">
        <p14:creationId xmlns:p14="http://schemas.microsoft.com/office/powerpoint/2010/main" val="3498775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214214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Conway‘s</a:t>
            </a:r>
            <a:r>
              <a:rPr lang="de-DE" dirty="0"/>
              <a:t> Law</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err="1"/>
              <a:t>DevOps</a:t>
            </a:r>
            <a:r>
              <a:rPr lang="de-DE" dirty="0"/>
              <a:t> + </a:t>
            </a:r>
            <a:r>
              <a:rPr lang="de-DE" dirty="0" err="1"/>
              <a:t>You</a:t>
            </a:r>
            <a:r>
              <a:rPr lang="de-DE" dirty="0"/>
              <a:t> </a:t>
            </a:r>
            <a:r>
              <a:rPr lang="de-DE" dirty="0" err="1"/>
              <a:t>build</a:t>
            </a:r>
            <a:r>
              <a:rPr lang="de-DE" dirty="0"/>
              <a:t> </a:t>
            </a:r>
            <a:r>
              <a:rPr lang="de-DE" dirty="0" err="1"/>
              <a:t>it</a:t>
            </a:r>
            <a:r>
              <a:rPr lang="de-DE" dirty="0"/>
              <a:t>, </a:t>
            </a:r>
            <a:r>
              <a:rPr lang="de-DE" dirty="0" err="1"/>
              <a:t>you</a:t>
            </a:r>
            <a:r>
              <a:rPr lang="de-DE" dirty="0"/>
              <a:t> </a:t>
            </a:r>
            <a:r>
              <a:rPr lang="de-DE" dirty="0" err="1"/>
              <a:t>run</a:t>
            </a:r>
            <a:r>
              <a:rPr lang="de-DE" dirty="0"/>
              <a:t> </a:t>
            </a:r>
            <a:r>
              <a:rPr lang="de-DE" dirty="0" err="1"/>
              <a:t>it</a:t>
            </a:r>
            <a:r>
              <a:rPr lang="de-DE" dirty="0"/>
              <a:t> =&gt; Service Ownership</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30</a:t>
            </a:fld>
            <a:endParaRPr lang="de-DE" noProof="0"/>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3728906"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a:t>
            </a:r>
            <a:endParaRPr lang="de-DE" sz="1100" dirty="0">
              <a:latin typeface="Consolas" panose="020B0609020204030204" pitchFamily="49" charset="0"/>
              <a:cs typeface="Consolas" panose="020B0609020204030204" pitchFamily="49" charset="0"/>
            </a:endParaRPr>
          </a:p>
        </p:txBody>
      </p:sp>
      <p:sp>
        <p:nvSpPr>
          <p:cNvPr id="9" name="Rechteck 8">
            <a:extLst>
              <a:ext uri="{FF2B5EF4-FFF2-40B4-BE49-F238E27FC236}">
                <a16:creationId xmlns:a16="http://schemas.microsoft.com/office/drawing/2014/main" id="{414D7B1D-895A-C440-A240-39929C55593C}"/>
              </a:ext>
            </a:extLst>
          </p:cNvPr>
          <p:cNvSpPr/>
          <p:nvPr/>
        </p:nvSpPr>
        <p:spPr>
          <a:xfrm>
            <a:off x="431800" y="1511022"/>
            <a:ext cx="8670159" cy="4770537"/>
          </a:xfrm>
          <a:prstGeom prst="rect">
            <a:avLst/>
          </a:prstGeom>
        </p:spPr>
        <p:txBody>
          <a:bodyPr wrap="square">
            <a:spAutoFit/>
          </a:bodyPr>
          <a:lstStyle/>
          <a:p>
            <a:pPr marL="342900" indent="-342900" fontAlgn="base">
              <a:buFont typeface="Arial" panose="020B0604020202020204" pitchFamily="34" charset="0"/>
              <a:buChar char="•"/>
            </a:pPr>
            <a:r>
              <a:rPr lang="de-DE" sz="1600" dirty="0">
                <a:solidFill>
                  <a:srgbClr val="303633"/>
                </a:solidFill>
              </a:rPr>
              <a:t>Ein Beispiel für die Auswirkungen des Conway-Gesetzes ist das Design einiger Websites von Organisationen. Nigel Bevan erklärte 1997 in einem Paper zu Usability-Problemen auf Websites: </a:t>
            </a:r>
            <a:r>
              <a:rPr lang="de-DE" sz="1600" i="1" dirty="0">
                <a:solidFill>
                  <a:schemeClr val="accent5"/>
                </a:solidFill>
                <a:latin typeface="American Typewriter" panose="02090604020004020304" pitchFamily="18" charset="77"/>
              </a:rPr>
              <a:t>"Unternehmen erstellen häufig Websites mit Inhalten und Strukturen, die eher die internen Anliegen der Organisation als die Bedürfnisse der Benutzer der Website widerspiegeln.“</a:t>
            </a:r>
          </a:p>
          <a:p>
            <a:pPr marL="342900" indent="-342900" fontAlgn="base">
              <a:buFont typeface="Arial" panose="020B0604020202020204" pitchFamily="34" charset="0"/>
              <a:buChar char="•"/>
            </a:pPr>
            <a:endParaRPr lang="de-DE" sz="1600" dirty="0">
              <a:solidFill>
                <a:srgbClr val="303633"/>
              </a:solidFill>
            </a:endParaRPr>
          </a:p>
          <a:p>
            <a:pPr marL="342900" indent="-342900" fontAlgn="base">
              <a:buFont typeface="Arial" panose="020B0604020202020204" pitchFamily="34" charset="0"/>
              <a:buChar char="•"/>
            </a:pPr>
            <a:r>
              <a:rPr lang="de-DE" sz="1600" dirty="0">
                <a:solidFill>
                  <a:srgbClr val="303633"/>
                </a:solidFill>
              </a:rPr>
              <a:t>Beweise zur Unterstützung des Conway-Gesetzes wurden auch vom MIT und der Harvard Business School veröffentlicht. U.a. wurde festgestellt, das Software-Produkte von lose gekoppelten Organisationen (z.B. Open Source Communities) wesentlich modularer waren als Produkte von eng gekoppelten Organisation (z.B. straff geführten Unternehmen wie Microsoft).</a:t>
            </a:r>
          </a:p>
          <a:p>
            <a:pPr marL="342900" indent="-342900" fontAlgn="base">
              <a:buFont typeface="Arial" panose="020B0604020202020204" pitchFamily="34" charset="0"/>
              <a:buChar char="•"/>
            </a:pPr>
            <a:endParaRPr lang="de-DE" sz="1600" dirty="0">
              <a:solidFill>
                <a:srgbClr val="303633"/>
              </a:solidFill>
            </a:endParaRPr>
          </a:p>
          <a:p>
            <a:pPr marL="342900" indent="-342900" fontAlgn="base">
              <a:buFont typeface="Arial" panose="020B0604020202020204" pitchFamily="34" charset="0"/>
              <a:buChar char="•"/>
            </a:pPr>
            <a:r>
              <a:rPr lang="de-DE" sz="1600" dirty="0">
                <a:solidFill>
                  <a:srgbClr val="303633"/>
                </a:solidFill>
              </a:rPr>
              <a:t>Interne Studien von Microsoft zu Windows Vista (hatte massive Qualitätsprobleme) führten zu ähnlichen Erkenntnissen.</a:t>
            </a:r>
          </a:p>
          <a:p>
            <a:pPr marL="342900" indent="-342900" fontAlgn="base">
              <a:buFont typeface="Arial" panose="020B0604020202020204" pitchFamily="34" charset="0"/>
              <a:buChar char="•"/>
            </a:pPr>
            <a:endParaRPr lang="de-DE" sz="1600" dirty="0">
              <a:solidFill>
                <a:srgbClr val="303633"/>
              </a:solidFill>
            </a:endParaRPr>
          </a:p>
          <a:p>
            <a:pPr marL="342900" indent="-342900" fontAlgn="base">
              <a:buFont typeface="Arial" panose="020B0604020202020204" pitchFamily="34" charset="0"/>
              <a:buChar char="•"/>
            </a:pPr>
            <a:r>
              <a:rPr lang="de-DE" sz="1600" dirty="0">
                <a:solidFill>
                  <a:srgbClr val="303633"/>
                </a:solidFill>
              </a:rPr>
              <a:t>Unternehmen wie </a:t>
            </a:r>
            <a:r>
              <a:rPr lang="de-DE" sz="1600" dirty="0" err="1">
                <a:solidFill>
                  <a:srgbClr val="303633"/>
                </a:solidFill>
              </a:rPr>
              <a:t>Netflix</a:t>
            </a:r>
            <a:r>
              <a:rPr lang="de-DE" sz="1600" dirty="0">
                <a:solidFill>
                  <a:srgbClr val="303633"/>
                </a:solidFill>
              </a:rPr>
              <a:t> und Amazon haben tatsächlich ihre internen Strukturen an den gewünschten Qualitätseigenschaften von </a:t>
            </a:r>
            <a:r>
              <a:rPr lang="de-DE" sz="1600" dirty="0" err="1">
                <a:solidFill>
                  <a:srgbClr val="303633"/>
                </a:solidFill>
              </a:rPr>
              <a:t>Microservices</a:t>
            </a:r>
            <a:r>
              <a:rPr lang="de-DE" sz="1600" dirty="0">
                <a:solidFill>
                  <a:srgbClr val="303633"/>
                </a:solidFill>
              </a:rPr>
              <a:t> ausgerichtet.</a:t>
            </a:r>
          </a:p>
          <a:p>
            <a:pPr marL="342900" indent="-342900" fontAlgn="base">
              <a:buFont typeface="Arial" panose="020B0604020202020204" pitchFamily="34" charset="0"/>
              <a:buChar char="•"/>
            </a:pPr>
            <a:endParaRPr lang="de-DE" sz="1600" dirty="0">
              <a:solidFill>
                <a:srgbClr val="303633"/>
              </a:solidFill>
            </a:endParaRPr>
          </a:p>
          <a:p>
            <a:pPr marL="800100" lvl="1" indent="-342900" fontAlgn="base">
              <a:buFont typeface="Arial" panose="020B0604020202020204" pitchFamily="34" charset="0"/>
              <a:buChar char="•"/>
            </a:pPr>
            <a:r>
              <a:rPr lang="de-DE" sz="1600" dirty="0" err="1">
                <a:solidFill>
                  <a:srgbClr val="303633"/>
                </a:solidFill>
              </a:rPr>
              <a:t>You</a:t>
            </a:r>
            <a:r>
              <a:rPr lang="de-DE" sz="1600" dirty="0">
                <a:solidFill>
                  <a:srgbClr val="303633"/>
                </a:solidFill>
              </a:rPr>
              <a:t> </a:t>
            </a:r>
            <a:r>
              <a:rPr lang="de-DE" sz="1600" dirty="0" err="1">
                <a:solidFill>
                  <a:srgbClr val="303633"/>
                </a:solidFill>
              </a:rPr>
              <a:t>build</a:t>
            </a:r>
            <a:r>
              <a:rPr lang="de-DE" sz="1600" dirty="0">
                <a:solidFill>
                  <a:srgbClr val="303633"/>
                </a:solidFill>
              </a:rPr>
              <a:t> </a:t>
            </a:r>
            <a:r>
              <a:rPr lang="de-DE" sz="1600" dirty="0" err="1">
                <a:solidFill>
                  <a:srgbClr val="303633"/>
                </a:solidFill>
              </a:rPr>
              <a:t>it</a:t>
            </a:r>
            <a:r>
              <a:rPr lang="de-DE" sz="1600" dirty="0">
                <a:solidFill>
                  <a:srgbClr val="303633"/>
                </a:solidFill>
              </a:rPr>
              <a:t>, </a:t>
            </a:r>
            <a:r>
              <a:rPr lang="de-DE" sz="1600" dirty="0" err="1">
                <a:solidFill>
                  <a:srgbClr val="303633"/>
                </a:solidFill>
              </a:rPr>
              <a:t>you</a:t>
            </a:r>
            <a:r>
              <a:rPr lang="de-DE" sz="1600" dirty="0">
                <a:solidFill>
                  <a:srgbClr val="303633"/>
                </a:solidFill>
              </a:rPr>
              <a:t> </a:t>
            </a:r>
            <a:r>
              <a:rPr lang="de-DE" sz="1600" dirty="0" err="1">
                <a:solidFill>
                  <a:srgbClr val="303633"/>
                </a:solidFill>
              </a:rPr>
              <a:t>run</a:t>
            </a:r>
            <a:r>
              <a:rPr lang="de-DE" sz="1600" dirty="0">
                <a:solidFill>
                  <a:srgbClr val="303633"/>
                </a:solidFill>
              </a:rPr>
              <a:t> it.</a:t>
            </a:r>
          </a:p>
          <a:p>
            <a:pPr marL="800100" lvl="1" indent="-342900" fontAlgn="base">
              <a:buFont typeface="Arial" panose="020B0604020202020204" pitchFamily="34" charset="0"/>
              <a:buChar char="•"/>
            </a:pPr>
            <a:r>
              <a:rPr lang="de-DE" sz="1600" dirty="0" err="1">
                <a:solidFill>
                  <a:srgbClr val="303633"/>
                </a:solidFill>
              </a:rPr>
              <a:t>Two</a:t>
            </a:r>
            <a:r>
              <a:rPr lang="de-DE" sz="1600" dirty="0">
                <a:solidFill>
                  <a:srgbClr val="303633"/>
                </a:solidFill>
              </a:rPr>
              <a:t> </a:t>
            </a:r>
            <a:r>
              <a:rPr lang="de-DE" sz="1600" dirty="0" err="1">
                <a:solidFill>
                  <a:srgbClr val="303633"/>
                </a:solidFill>
              </a:rPr>
              <a:t>pizza</a:t>
            </a:r>
            <a:r>
              <a:rPr lang="de-DE" sz="1600" dirty="0">
                <a:solidFill>
                  <a:srgbClr val="303633"/>
                </a:solidFill>
              </a:rPr>
              <a:t> </a:t>
            </a:r>
            <a:r>
              <a:rPr lang="de-DE" sz="1600" dirty="0" err="1">
                <a:solidFill>
                  <a:srgbClr val="303633"/>
                </a:solidFill>
              </a:rPr>
              <a:t>principle</a:t>
            </a:r>
            <a:r>
              <a:rPr lang="de-DE" sz="1600" dirty="0">
                <a:solidFill>
                  <a:srgbClr val="303633"/>
                </a:solidFill>
              </a:rPr>
              <a:t>: Kein Team soll größer sein, als das es nicht von zwei Pizzas satt würde!</a:t>
            </a:r>
          </a:p>
        </p:txBody>
      </p:sp>
      <p:sp>
        <p:nvSpPr>
          <p:cNvPr id="4" name="Textfeld 3">
            <a:extLst>
              <a:ext uri="{FF2B5EF4-FFF2-40B4-BE49-F238E27FC236}">
                <a16:creationId xmlns:a16="http://schemas.microsoft.com/office/drawing/2014/main" id="{4AE08339-338C-CA48-A5BE-A2C306F85250}"/>
              </a:ext>
            </a:extLst>
          </p:cNvPr>
          <p:cNvSpPr txBox="1"/>
          <p:nvPr/>
        </p:nvSpPr>
        <p:spPr>
          <a:xfrm>
            <a:off x="10121461" y="1976825"/>
            <a:ext cx="1965435" cy="830997"/>
          </a:xfrm>
          <a:prstGeom prst="rect">
            <a:avLst/>
          </a:prstGeom>
          <a:noFill/>
        </p:spPr>
        <p:txBody>
          <a:bodyPr wrap="square" rtlCol="0">
            <a:spAutoFit/>
          </a:bodyPr>
          <a:lstStyle/>
          <a:p>
            <a:r>
              <a:rPr lang="de-DE" sz="1600" i="1" dirty="0">
                <a:latin typeface="Bradley Hand" pitchFamily="2" charset="77"/>
              </a:rPr>
              <a:t>Prüfen Sie diese These mal an der Website der THL ;-)</a:t>
            </a:r>
          </a:p>
        </p:txBody>
      </p:sp>
      <p:sp>
        <p:nvSpPr>
          <p:cNvPr id="14" name="Textfeld 13">
            <a:extLst>
              <a:ext uri="{FF2B5EF4-FFF2-40B4-BE49-F238E27FC236}">
                <a16:creationId xmlns:a16="http://schemas.microsoft.com/office/drawing/2014/main" id="{8ECC5612-57A4-994E-A644-1AA0A7B9FB34}"/>
              </a:ext>
            </a:extLst>
          </p:cNvPr>
          <p:cNvSpPr txBox="1"/>
          <p:nvPr/>
        </p:nvSpPr>
        <p:spPr>
          <a:xfrm>
            <a:off x="10121462" y="5696784"/>
            <a:ext cx="1797270" cy="523220"/>
          </a:xfrm>
          <a:prstGeom prst="rect">
            <a:avLst/>
          </a:prstGeom>
          <a:noFill/>
        </p:spPr>
        <p:txBody>
          <a:bodyPr wrap="square" rtlCol="0">
            <a:spAutoFit/>
          </a:bodyPr>
          <a:lstStyle/>
          <a:p>
            <a:r>
              <a:rPr lang="de-DE" sz="1400" i="1" dirty="0">
                <a:latin typeface="Bradley Hand" pitchFamily="2" charset="77"/>
              </a:rPr>
              <a:t>Amerikanische Pizzen natürlich ;-)</a:t>
            </a:r>
          </a:p>
        </p:txBody>
      </p:sp>
    </p:spTree>
    <p:extLst>
      <p:ext uri="{BB962C8B-B14F-4D97-AF65-F5344CB8AC3E}">
        <p14:creationId xmlns:p14="http://schemas.microsoft.com/office/powerpoint/2010/main" val="3928228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62E4B4F-1578-B541-83F9-FF44572743DD}"/>
              </a:ext>
            </a:extLst>
          </p:cNvPr>
          <p:cNvPicPr>
            <a:picLocks noChangeAspect="1"/>
          </p:cNvPicPr>
          <p:nvPr/>
        </p:nvPicPr>
        <p:blipFill rotWithShape="1">
          <a:blip r:embed="rId2">
            <a:clrChange>
              <a:clrFrom>
                <a:srgbClr val="FEFFFF"/>
              </a:clrFrom>
              <a:clrTo>
                <a:srgbClr val="FEFFFF">
                  <a:alpha val="0"/>
                </a:srgbClr>
              </a:clrTo>
            </a:clrChange>
            <a:duotone>
              <a:schemeClr val="bg2">
                <a:shade val="45000"/>
                <a:satMod val="135000"/>
              </a:schemeClr>
              <a:prstClr val="white"/>
            </a:duotone>
          </a:blip>
          <a:srcRect t="20827" b="22315"/>
          <a:stretch/>
        </p:blipFill>
        <p:spPr>
          <a:xfrm>
            <a:off x="9984828" y="5258118"/>
            <a:ext cx="2207172" cy="1254960"/>
          </a:xfrm>
          <a:prstGeom prst="rect">
            <a:avLst/>
          </a:prstGeom>
        </p:spPr>
      </p:pic>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Conway‘s</a:t>
            </a:r>
            <a:r>
              <a:rPr lang="de-DE" dirty="0"/>
              <a:t> Law</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Service Ownership</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31</a:t>
            </a:fld>
            <a:endParaRPr lang="de-DE" noProof="0"/>
          </a:p>
        </p:txBody>
      </p:sp>
      <p:sp>
        <p:nvSpPr>
          <p:cNvPr id="8" name="Rechteck 7">
            <a:extLst>
              <a:ext uri="{FF2B5EF4-FFF2-40B4-BE49-F238E27FC236}">
                <a16:creationId xmlns:a16="http://schemas.microsoft.com/office/drawing/2014/main" id="{BE62F875-59F5-854E-B15A-8C28611C09EC}"/>
              </a:ext>
            </a:extLst>
          </p:cNvPr>
          <p:cNvSpPr/>
          <p:nvPr/>
        </p:nvSpPr>
        <p:spPr>
          <a:xfrm>
            <a:off x="0" y="6595664"/>
            <a:ext cx="3728906" cy="261610"/>
          </a:xfrm>
          <a:prstGeom prst="rect">
            <a:avLst/>
          </a:prstGeom>
        </p:spPr>
        <p:txBody>
          <a:bodyPr wrap="none">
            <a:spAutoFit/>
          </a:bodyPr>
          <a:lstStyle/>
          <a:p>
            <a:r>
              <a:rPr lang="de-DE" sz="1100" b="1" dirty="0">
                <a:cs typeface="Consolas" panose="020B0609020204030204" pitchFamily="49" charset="0"/>
              </a:rPr>
              <a:t>Quelle:</a:t>
            </a:r>
            <a:r>
              <a:rPr lang="de-DE" sz="1100" dirty="0">
                <a:cs typeface="Consolas" panose="020B0609020204030204" pitchFamily="49" charset="0"/>
              </a:rPr>
              <a:t> Sam Newman, Building </a:t>
            </a:r>
            <a:r>
              <a:rPr lang="de-DE" sz="1100" dirty="0" err="1">
                <a:cs typeface="Consolas" panose="020B0609020204030204" pitchFamily="49" charset="0"/>
              </a:rPr>
              <a:t>Microservices</a:t>
            </a:r>
            <a:r>
              <a:rPr lang="de-DE" sz="1100" dirty="0">
                <a:cs typeface="Consolas" panose="020B0609020204030204" pitchFamily="49" charset="0"/>
              </a:rPr>
              <a:t>, </a:t>
            </a:r>
            <a:r>
              <a:rPr lang="de-DE" sz="1100" dirty="0" err="1">
                <a:cs typeface="Consolas" panose="020B0609020204030204" pitchFamily="49" charset="0"/>
              </a:rPr>
              <a:t>O‘Reilly</a:t>
            </a:r>
            <a:r>
              <a:rPr lang="de-DE" sz="1100" dirty="0">
                <a:cs typeface="Consolas" panose="020B0609020204030204" pitchFamily="49" charset="0"/>
              </a:rPr>
              <a:t> 2015</a:t>
            </a:r>
            <a:endParaRPr lang="de-DE" sz="1100" dirty="0">
              <a:latin typeface="Consolas" panose="020B0609020204030204" pitchFamily="49" charset="0"/>
              <a:cs typeface="Consolas" panose="020B0609020204030204" pitchFamily="49" charset="0"/>
            </a:endParaRPr>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8922407" cy="4524315"/>
          </a:xfrm>
          <a:prstGeom prst="rect">
            <a:avLst/>
          </a:prstGeom>
        </p:spPr>
        <p:txBody>
          <a:bodyPr wrap="square">
            <a:spAutoFit/>
          </a:bodyPr>
          <a:lstStyle/>
          <a:p>
            <a:pPr marL="342900" indent="-342900" fontAlgn="base">
              <a:buFont typeface="Arial" panose="020B0604020202020204" pitchFamily="34" charset="0"/>
              <a:buChar char="•"/>
            </a:pPr>
            <a:r>
              <a:rPr lang="de-DE" dirty="0">
                <a:solidFill>
                  <a:srgbClr val="303633"/>
                </a:solidFill>
              </a:rPr>
              <a:t>Im Allgemeinen bedeutet Service Ownership, dass das Team, das einen Service initial entwickelt hat auch für Änderungen an diesem Service und dessen Betrieb verantwortlich ist. Das Team sollte sich frei fühlen, den Code nach Belieben umzustrukturieren, solange diese Änderung die konsumierenden Services nicht beeinträchtigt.</a:t>
            </a:r>
          </a:p>
          <a:p>
            <a:pPr marL="342900" indent="-342900" fontAlgn="base">
              <a:buFont typeface="Arial" panose="020B0604020202020204" pitchFamily="34" charset="0"/>
              <a:buChar char="•"/>
            </a:pPr>
            <a:r>
              <a:rPr lang="de-DE" dirty="0">
                <a:solidFill>
                  <a:srgbClr val="303633"/>
                </a:solidFill>
              </a:rPr>
              <a:t>Für viele Teams erstreckt sich Service Ownership auf alle Aspekte des Service. D.h. von der Anforderungserhebung über das Erstellen, Bereitstellen und Warten der Anwendung.</a:t>
            </a:r>
          </a:p>
          <a:p>
            <a:pPr marL="342900" indent="-342900" fontAlgn="base">
              <a:buFont typeface="Arial" panose="020B0604020202020204" pitchFamily="34" charset="0"/>
              <a:buChar char="•"/>
            </a:pPr>
            <a:r>
              <a:rPr lang="de-DE" dirty="0">
                <a:solidFill>
                  <a:srgbClr val="303633"/>
                </a:solidFill>
              </a:rPr>
              <a:t>Dieses Ownership-Modell führt zu einer erhöhten Autonomie von Teams und Liefergeschwindigkeit. Wenn ein Team für die Bereitstellung und Wartung der Anwendung verantwortlich ist, besteht ein Anreiz für die Erstellung von Services, die einfach bereitzustellen sind.</a:t>
            </a:r>
          </a:p>
          <a:p>
            <a:pPr marL="342900" indent="-342900" fontAlgn="base">
              <a:buFont typeface="Arial" panose="020B0604020202020204" pitchFamily="34" charset="0"/>
              <a:buChar char="•"/>
            </a:pPr>
            <a:r>
              <a:rPr lang="de-DE" dirty="0">
                <a:solidFill>
                  <a:srgbClr val="303633"/>
                </a:solidFill>
              </a:rPr>
              <a:t>Es ist also für ein Team nicht möglich "etwas über die Mauer zu werfen“ und dann zu verschwinden. Es gibt ja niemanden, dem man es zuwerfen kann! Bzw. man wirft es sich selber zu.</a:t>
            </a:r>
          </a:p>
          <a:p>
            <a:pPr marL="342900" indent="-342900" fontAlgn="base">
              <a:buFont typeface="Arial" panose="020B0604020202020204" pitchFamily="34" charset="0"/>
              <a:buChar char="•"/>
            </a:pPr>
            <a:r>
              <a:rPr lang="de-DE" dirty="0">
                <a:solidFill>
                  <a:srgbClr val="303633"/>
                </a:solidFill>
              </a:rPr>
              <a:t>Dieses Modell überträgt die Entscheidungen an den Personenkreis, der am besten in der Lage ist, technische Entscheidungen fundiert zu treffen. Dadurch erhält das Team mehr Macht und Autonomie, ist aber auch für seine Arbeit verantwortlich.</a:t>
            </a:r>
          </a:p>
        </p:txBody>
      </p:sp>
      <p:pic>
        <p:nvPicPr>
          <p:cNvPr id="5" name="Grafik 4">
            <a:extLst>
              <a:ext uri="{FF2B5EF4-FFF2-40B4-BE49-F238E27FC236}">
                <a16:creationId xmlns:a16="http://schemas.microsoft.com/office/drawing/2014/main" id="{0A870C82-1A23-694A-B1FE-27DB20069E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84828" y="1368000"/>
            <a:ext cx="2207172" cy="2041635"/>
          </a:xfrm>
          <a:prstGeom prst="rect">
            <a:avLst/>
          </a:prstGeom>
        </p:spPr>
      </p:pic>
      <p:sp>
        <p:nvSpPr>
          <p:cNvPr id="6" name="Textfeld 5">
            <a:extLst>
              <a:ext uri="{FF2B5EF4-FFF2-40B4-BE49-F238E27FC236}">
                <a16:creationId xmlns:a16="http://schemas.microsoft.com/office/drawing/2014/main" id="{684C5CB4-19DF-1A48-840A-32F6BE929764}"/>
              </a:ext>
            </a:extLst>
          </p:cNvPr>
          <p:cNvSpPr txBox="1"/>
          <p:nvPr/>
        </p:nvSpPr>
        <p:spPr>
          <a:xfrm>
            <a:off x="11685130" y="2081975"/>
            <a:ext cx="506870" cy="338554"/>
          </a:xfrm>
          <a:prstGeom prst="rect">
            <a:avLst/>
          </a:prstGeom>
          <a:noFill/>
        </p:spPr>
        <p:txBody>
          <a:bodyPr wrap="none" rtlCol="0">
            <a:spAutoFit/>
          </a:bodyPr>
          <a:lstStyle/>
          <a:p>
            <a:r>
              <a:rPr lang="de-DE" sz="1600" i="1" dirty="0" err="1">
                <a:latin typeface="Bradley Hand" pitchFamily="2" charset="77"/>
              </a:rPr>
              <a:t>Dev</a:t>
            </a:r>
            <a:endParaRPr lang="de-DE" sz="1600" i="1" dirty="0">
              <a:latin typeface="Bradley Hand" pitchFamily="2" charset="77"/>
            </a:endParaRPr>
          </a:p>
        </p:txBody>
      </p:sp>
      <p:sp>
        <p:nvSpPr>
          <p:cNvPr id="11" name="Textfeld 10">
            <a:extLst>
              <a:ext uri="{FF2B5EF4-FFF2-40B4-BE49-F238E27FC236}">
                <a16:creationId xmlns:a16="http://schemas.microsoft.com/office/drawing/2014/main" id="{18E4851F-3B59-EA46-B076-9014BDA427E3}"/>
              </a:ext>
            </a:extLst>
          </p:cNvPr>
          <p:cNvSpPr txBox="1"/>
          <p:nvPr/>
        </p:nvSpPr>
        <p:spPr>
          <a:xfrm>
            <a:off x="9984828" y="2665300"/>
            <a:ext cx="521297" cy="338554"/>
          </a:xfrm>
          <a:prstGeom prst="rect">
            <a:avLst/>
          </a:prstGeom>
          <a:noFill/>
        </p:spPr>
        <p:txBody>
          <a:bodyPr wrap="none" rtlCol="0">
            <a:spAutoFit/>
          </a:bodyPr>
          <a:lstStyle/>
          <a:p>
            <a:r>
              <a:rPr lang="de-DE" sz="1600" i="1" dirty="0" err="1">
                <a:latin typeface="Bradley Hand" pitchFamily="2" charset="77"/>
              </a:rPr>
              <a:t>Ops</a:t>
            </a:r>
            <a:endParaRPr lang="de-DE" sz="1600" i="1" dirty="0">
              <a:latin typeface="Bradley Hand" pitchFamily="2" charset="77"/>
            </a:endParaRPr>
          </a:p>
        </p:txBody>
      </p:sp>
      <p:sp>
        <p:nvSpPr>
          <p:cNvPr id="12" name="Textfeld 11">
            <a:extLst>
              <a:ext uri="{FF2B5EF4-FFF2-40B4-BE49-F238E27FC236}">
                <a16:creationId xmlns:a16="http://schemas.microsoft.com/office/drawing/2014/main" id="{5EF3329D-7260-BE40-B5F4-1D13B475E3C8}"/>
              </a:ext>
            </a:extLst>
          </p:cNvPr>
          <p:cNvSpPr txBox="1"/>
          <p:nvPr/>
        </p:nvSpPr>
        <p:spPr>
          <a:xfrm>
            <a:off x="10137227" y="3409635"/>
            <a:ext cx="1902373" cy="1200329"/>
          </a:xfrm>
          <a:prstGeom prst="rect">
            <a:avLst/>
          </a:prstGeom>
          <a:noFill/>
        </p:spPr>
        <p:txBody>
          <a:bodyPr wrap="square" rtlCol="0">
            <a:spAutoFit/>
          </a:bodyPr>
          <a:lstStyle/>
          <a:p>
            <a:r>
              <a:rPr lang="de-DE" sz="1600" b="1" i="1" dirty="0">
                <a:latin typeface="Bradley Hand" pitchFamily="2" charset="77"/>
              </a:rPr>
              <a:t>Service Ownership</a:t>
            </a:r>
            <a:r>
              <a:rPr lang="de-DE" sz="1600" i="1" dirty="0">
                <a:latin typeface="Bradley Hand" pitchFamily="2" charset="77"/>
              </a:rPr>
              <a:t> </a:t>
            </a:r>
            <a:r>
              <a:rPr lang="de-DE" sz="1400" i="1" dirty="0">
                <a:latin typeface="Bradley Hand" pitchFamily="2" charset="77"/>
              </a:rPr>
              <a:t>vermeidet den „</a:t>
            </a:r>
            <a:r>
              <a:rPr lang="de-DE" sz="1400" i="1" dirty="0" err="1">
                <a:latin typeface="Bradley Hand" pitchFamily="2" charset="77"/>
              </a:rPr>
              <a:t>throw</a:t>
            </a:r>
            <a:r>
              <a:rPr lang="de-DE" sz="1400" i="1" dirty="0">
                <a:latin typeface="Bradley Hand" pitchFamily="2" charset="77"/>
              </a:rPr>
              <a:t>-</a:t>
            </a:r>
            <a:r>
              <a:rPr lang="de-DE" sz="1400" i="1" dirty="0" err="1">
                <a:latin typeface="Bradley Hand" pitchFamily="2" charset="77"/>
              </a:rPr>
              <a:t>over</a:t>
            </a:r>
            <a:r>
              <a:rPr lang="de-DE" sz="1400" i="1" dirty="0">
                <a:latin typeface="Bradley Hand" pitchFamily="2" charset="77"/>
              </a:rPr>
              <a:t>-wall“ Effekt oder die „</a:t>
            </a:r>
            <a:r>
              <a:rPr lang="de-DE" sz="1400" i="1" dirty="0" err="1">
                <a:latin typeface="Bradley Hand" pitchFamily="2" charset="77"/>
              </a:rPr>
              <a:t>It</a:t>
            </a:r>
            <a:r>
              <a:rPr lang="de-DE" sz="1400" i="1" dirty="0">
                <a:latin typeface="Bradley Hand" pitchFamily="2" charset="77"/>
              </a:rPr>
              <a:t> </a:t>
            </a:r>
            <a:r>
              <a:rPr lang="de-DE" sz="1400" i="1" dirty="0" err="1">
                <a:latin typeface="Bradley Hand" pitchFamily="2" charset="77"/>
              </a:rPr>
              <a:t>works</a:t>
            </a:r>
            <a:r>
              <a:rPr lang="de-DE" sz="1400" i="1" dirty="0">
                <a:latin typeface="Bradley Hand" pitchFamily="2" charset="77"/>
              </a:rPr>
              <a:t> on </a:t>
            </a:r>
            <a:r>
              <a:rPr lang="de-DE" sz="1400" i="1" dirty="0" err="1">
                <a:latin typeface="Bradley Hand" pitchFamily="2" charset="77"/>
              </a:rPr>
              <a:t>my</a:t>
            </a:r>
            <a:r>
              <a:rPr lang="de-DE" sz="1400" i="1" dirty="0">
                <a:latin typeface="Bradley Hand" pitchFamily="2" charset="77"/>
              </a:rPr>
              <a:t> </a:t>
            </a:r>
            <a:r>
              <a:rPr lang="de-DE" sz="1400" i="1" dirty="0" err="1">
                <a:latin typeface="Bradley Hand" pitchFamily="2" charset="77"/>
              </a:rPr>
              <a:t>machine</a:t>
            </a:r>
            <a:r>
              <a:rPr lang="de-DE" sz="1400" i="1" dirty="0">
                <a:latin typeface="Bradley Hand" pitchFamily="2" charset="77"/>
              </a:rPr>
              <a:t>“-Ausrede.</a:t>
            </a:r>
            <a:endParaRPr lang="de-DE" sz="1600" i="1" dirty="0">
              <a:latin typeface="Bradley Hand" pitchFamily="2" charset="77"/>
            </a:endParaRPr>
          </a:p>
        </p:txBody>
      </p:sp>
    </p:spTree>
    <p:extLst>
      <p:ext uri="{BB962C8B-B14F-4D97-AF65-F5344CB8AC3E}">
        <p14:creationId xmlns:p14="http://schemas.microsoft.com/office/powerpoint/2010/main" val="1023478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62E4B4F-1578-B541-83F9-FF44572743DD}"/>
              </a:ext>
            </a:extLst>
          </p:cNvPr>
          <p:cNvPicPr>
            <a:picLocks noChangeAspect="1"/>
          </p:cNvPicPr>
          <p:nvPr/>
        </p:nvPicPr>
        <p:blipFill rotWithShape="1">
          <a:blip r:embed="rId2">
            <a:clrChange>
              <a:clrFrom>
                <a:srgbClr val="FEFFFF"/>
              </a:clrFrom>
              <a:clrTo>
                <a:srgbClr val="FEFFFF">
                  <a:alpha val="0"/>
                </a:srgbClr>
              </a:clrTo>
            </a:clrChange>
          </a:blip>
          <a:srcRect t="20827" b="22315"/>
          <a:stretch/>
        </p:blipFill>
        <p:spPr>
          <a:xfrm>
            <a:off x="3309249" y="4744451"/>
            <a:ext cx="2914789" cy="1657299"/>
          </a:xfrm>
          <a:prstGeom prst="rect">
            <a:avLst/>
          </a:prstGeom>
        </p:spPr>
      </p:pic>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Conway‘s</a:t>
            </a:r>
            <a:r>
              <a:rPr lang="de-DE" dirty="0"/>
              <a:t> Law</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Merkregeln für das </a:t>
            </a:r>
            <a:r>
              <a:rPr lang="de-DE" dirty="0" err="1"/>
              <a:t>Microservice</a:t>
            </a:r>
            <a:r>
              <a:rPr lang="de-DE" dirty="0"/>
              <a:t> Team-Building</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32</a:t>
            </a:fld>
            <a:endParaRPr lang="de-DE" noProof="0"/>
          </a:p>
        </p:txBody>
      </p:sp>
      <p:pic>
        <p:nvPicPr>
          <p:cNvPr id="4" name="Grafik 3">
            <a:extLst>
              <a:ext uri="{FF2B5EF4-FFF2-40B4-BE49-F238E27FC236}">
                <a16:creationId xmlns:a16="http://schemas.microsoft.com/office/drawing/2014/main" id="{24FFC671-C8D7-0246-8D8D-C0CC714F83AD}"/>
              </a:ext>
            </a:extLst>
          </p:cNvPr>
          <p:cNvPicPr>
            <a:picLocks noChangeAspect="1"/>
          </p:cNvPicPr>
          <p:nvPr/>
        </p:nvPicPr>
        <p:blipFill rotWithShape="1">
          <a:blip r:embed="rId3">
            <a:clrChange>
              <a:clrFrom>
                <a:srgbClr val="FFFFFF"/>
              </a:clrFrom>
              <a:clrTo>
                <a:srgbClr val="FFFFFF">
                  <a:alpha val="0"/>
                </a:srgbClr>
              </a:clrTo>
            </a:clrChange>
            <a:grayscl/>
          </a:blip>
          <a:srcRect b="2616"/>
          <a:stretch/>
        </p:blipFill>
        <p:spPr>
          <a:xfrm>
            <a:off x="1054348" y="2176641"/>
            <a:ext cx="1834487" cy="2401597"/>
          </a:xfrm>
          <a:prstGeom prst="rect">
            <a:avLst/>
          </a:prstGeom>
        </p:spPr>
      </p:pic>
      <p:pic>
        <p:nvPicPr>
          <p:cNvPr id="7170" name="Picture 2" descr="10 Slices of Pizza | Club Penguin Online Wiki | Fandom">
            <a:extLst>
              <a:ext uri="{FF2B5EF4-FFF2-40B4-BE49-F238E27FC236}">
                <a16:creationId xmlns:a16="http://schemas.microsoft.com/office/drawing/2014/main" id="{81EBF33A-DE74-9C4B-96FC-725873BDCD9D}"/>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99085" y="1845822"/>
            <a:ext cx="2207172" cy="14935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C0D90C56-DC41-BA43-8458-A8EDE067327F}"/>
              </a:ext>
            </a:extLst>
          </p:cNvPr>
          <p:cNvSpPr txBox="1"/>
          <p:nvPr/>
        </p:nvSpPr>
        <p:spPr>
          <a:xfrm>
            <a:off x="4429675" y="3432486"/>
            <a:ext cx="1745991" cy="338554"/>
          </a:xfrm>
          <a:prstGeom prst="rect">
            <a:avLst/>
          </a:prstGeom>
          <a:noFill/>
        </p:spPr>
        <p:txBody>
          <a:bodyPr wrap="none" rtlCol="0">
            <a:spAutoFit/>
          </a:bodyPr>
          <a:lstStyle/>
          <a:p>
            <a:r>
              <a:rPr lang="de-DE" sz="1600" i="1" dirty="0" err="1">
                <a:latin typeface="Bradley Hand" pitchFamily="2" charset="77"/>
              </a:rPr>
              <a:t>Two</a:t>
            </a:r>
            <a:r>
              <a:rPr lang="de-DE" sz="1600" i="1" dirty="0">
                <a:latin typeface="Bradley Hand" pitchFamily="2" charset="77"/>
              </a:rPr>
              <a:t> Pizza Teams</a:t>
            </a:r>
          </a:p>
        </p:txBody>
      </p:sp>
      <p:sp>
        <p:nvSpPr>
          <p:cNvPr id="14" name="Textfeld 13">
            <a:extLst>
              <a:ext uri="{FF2B5EF4-FFF2-40B4-BE49-F238E27FC236}">
                <a16:creationId xmlns:a16="http://schemas.microsoft.com/office/drawing/2014/main" id="{B7456D0B-458D-EF48-A8D6-57B6CF0504E7}"/>
              </a:ext>
            </a:extLst>
          </p:cNvPr>
          <p:cNvSpPr txBox="1"/>
          <p:nvPr/>
        </p:nvSpPr>
        <p:spPr>
          <a:xfrm>
            <a:off x="10196698" y="4336445"/>
            <a:ext cx="1907858" cy="1569660"/>
          </a:xfrm>
          <a:prstGeom prst="rect">
            <a:avLst/>
          </a:prstGeom>
          <a:noFill/>
        </p:spPr>
        <p:txBody>
          <a:bodyPr wrap="square" rtlCol="0">
            <a:spAutoFit/>
          </a:bodyPr>
          <a:lstStyle/>
          <a:p>
            <a:r>
              <a:rPr lang="de-DE" sz="1600" i="1" dirty="0">
                <a:latin typeface="Bradley Hand" pitchFamily="2" charset="77"/>
              </a:rPr>
              <a:t>Wenn Conways Law gilt, fördern Sie mit diesen Regeln gute </a:t>
            </a:r>
            <a:r>
              <a:rPr lang="de-DE" sz="1600" i="1" dirty="0" err="1">
                <a:latin typeface="Bradley Hand" pitchFamily="2" charset="77"/>
              </a:rPr>
              <a:t>Microservice</a:t>
            </a:r>
            <a:r>
              <a:rPr lang="de-DE" sz="1600" i="1" dirty="0">
                <a:latin typeface="Bradley Hand" pitchFamily="2" charset="77"/>
              </a:rPr>
              <a:t> Architekturen.</a:t>
            </a:r>
          </a:p>
        </p:txBody>
      </p:sp>
      <p:pic>
        <p:nvPicPr>
          <p:cNvPr id="17" name="Grafik 16">
            <a:extLst>
              <a:ext uri="{FF2B5EF4-FFF2-40B4-BE49-F238E27FC236}">
                <a16:creationId xmlns:a16="http://schemas.microsoft.com/office/drawing/2014/main" id="{DBD05CC2-5F16-CB4F-A535-B34C7157B0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46731" y="3039145"/>
            <a:ext cx="2207172" cy="2041635"/>
          </a:xfrm>
          <a:prstGeom prst="rect">
            <a:avLst/>
          </a:prstGeom>
        </p:spPr>
      </p:pic>
      <p:sp>
        <p:nvSpPr>
          <p:cNvPr id="18" name="Textfeld 17">
            <a:extLst>
              <a:ext uri="{FF2B5EF4-FFF2-40B4-BE49-F238E27FC236}">
                <a16:creationId xmlns:a16="http://schemas.microsoft.com/office/drawing/2014/main" id="{C464EDF6-D99B-3740-BF93-4F596006FFB9}"/>
              </a:ext>
            </a:extLst>
          </p:cNvPr>
          <p:cNvSpPr txBox="1"/>
          <p:nvPr/>
        </p:nvSpPr>
        <p:spPr>
          <a:xfrm>
            <a:off x="9047033" y="3753120"/>
            <a:ext cx="506870" cy="338554"/>
          </a:xfrm>
          <a:prstGeom prst="rect">
            <a:avLst/>
          </a:prstGeom>
          <a:noFill/>
        </p:spPr>
        <p:txBody>
          <a:bodyPr wrap="none" rtlCol="0">
            <a:spAutoFit/>
          </a:bodyPr>
          <a:lstStyle/>
          <a:p>
            <a:r>
              <a:rPr lang="de-DE" sz="1600" i="1" dirty="0" err="1">
                <a:latin typeface="Bradley Hand" pitchFamily="2" charset="77"/>
              </a:rPr>
              <a:t>Dev</a:t>
            </a:r>
            <a:endParaRPr lang="de-DE" sz="1600" i="1" dirty="0">
              <a:latin typeface="Bradley Hand" pitchFamily="2" charset="77"/>
            </a:endParaRPr>
          </a:p>
        </p:txBody>
      </p:sp>
      <p:sp>
        <p:nvSpPr>
          <p:cNvPr id="19" name="Textfeld 18">
            <a:extLst>
              <a:ext uri="{FF2B5EF4-FFF2-40B4-BE49-F238E27FC236}">
                <a16:creationId xmlns:a16="http://schemas.microsoft.com/office/drawing/2014/main" id="{59FC8C13-F2A2-6A43-A67F-9A95E1A7453B}"/>
              </a:ext>
            </a:extLst>
          </p:cNvPr>
          <p:cNvSpPr txBox="1"/>
          <p:nvPr/>
        </p:nvSpPr>
        <p:spPr>
          <a:xfrm>
            <a:off x="7346731" y="4336445"/>
            <a:ext cx="521297" cy="338554"/>
          </a:xfrm>
          <a:prstGeom prst="rect">
            <a:avLst/>
          </a:prstGeom>
          <a:noFill/>
        </p:spPr>
        <p:txBody>
          <a:bodyPr wrap="none" rtlCol="0">
            <a:spAutoFit/>
          </a:bodyPr>
          <a:lstStyle/>
          <a:p>
            <a:r>
              <a:rPr lang="de-DE" sz="1600" i="1" dirty="0" err="1">
                <a:latin typeface="Bradley Hand" pitchFamily="2" charset="77"/>
              </a:rPr>
              <a:t>Ops</a:t>
            </a:r>
            <a:endParaRPr lang="de-DE" sz="1600" i="1" dirty="0">
              <a:latin typeface="Bradley Hand" pitchFamily="2" charset="77"/>
            </a:endParaRPr>
          </a:p>
        </p:txBody>
      </p:sp>
      <p:sp>
        <p:nvSpPr>
          <p:cNvPr id="20" name="Textfeld 19">
            <a:extLst>
              <a:ext uri="{FF2B5EF4-FFF2-40B4-BE49-F238E27FC236}">
                <a16:creationId xmlns:a16="http://schemas.microsoft.com/office/drawing/2014/main" id="{C34445D0-0DED-9F4A-BBE8-14A24255BD3C}"/>
              </a:ext>
            </a:extLst>
          </p:cNvPr>
          <p:cNvSpPr txBox="1"/>
          <p:nvPr/>
        </p:nvSpPr>
        <p:spPr>
          <a:xfrm>
            <a:off x="6918993" y="5069139"/>
            <a:ext cx="2582759" cy="584775"/>
          </a:xfrm>
          <a:prstGeom prst="rect">
            <a:avLst/>
          </a:prstGeom>
          <a:noFill/>
        </p:spPr>
        <p:txBody>
          <a:bodyPr wrap="none" rtlCol="0">
            <a:spAutoFit/>
          </a:bodyPr>
          <a:lstStyle/>
          <a:p>
            <a:pPr algn="ctr"/>
            <a:r>
              <a:rPr lang="de-DE" sz="1600" i="1" dirty="0">
                <a:latin typeface="Bradley Hand" pitchFamily="2" charset="77"/>
              </a:rPr>
              <a:t>Products, </a:t>
            </a:r>
            <a:r>
              <a:rPr lang="de-DE" sz="1600" b="1" i="1" dirty="0" err="1">
                <a:solidFill>
                  <a:schemeClr val="accent5"/>
                </a:solidFill>
                <a:latin typeface="Bradley Hand" pitchFamily="2" charset="77"/>
              </a:rPr>
              <a:t>no</a:t>
            </a:r>
            <a:r>
              <a:rPr lang="de-DE" sz="1600" b="1" i="1" dirty="0">
                <a:solidFill>
                  <a:schemeClr val="accent5"/>
                </a:solidFill>
                <a:latin typeface="Bradley Hand" pitchFamily="2" charset="77"/>
              </a:rPr>
              <a:t> </a:t>
            </a:r>
          </a:p>
          <a:p>
            <a:pPr algn="ctr"/>
            <a:r>
              <a:rPr lang="de-DE" sz="1600" b="1" i="1" dirty="0" err="1">
                <a:solidFill>
                  <a:schemeClr val="accent5"/>
                </a:solidFill>
                <a:latin typeface="Bradley Hand" pitchFamily="2" charset="77"/>
              </a:rPr>
              <a:t>throw</a:t>
            </a:r>
            <a:r>
              <a:rPr lang="de-DE" sz="1600" b="1" i="1" dirty="0">
                <a:solidFill>
                  <a:schemeClr val="accent5"/>
                </a:solidFill>
                <a:latin typeface="Bradley Hand" pitchFamily="2" charset="77"/>
              </a:rPr>
              <a:t>-</a:t>
            </a:r>
            <a:r>
              <a:rPr lang="de-DE" sz="1600" b="1" i="1" dirty="0" err="1">
                <a:solidFill>
                  <a:schemeClr val="accent5"/>
                </a:solidFill>
                <a:latin typeface="Bradley Hand" pitchFamily="2" charset="77"/>
              </a:rPr>
              <a:t>over</a:t>
            </a:r>
            <a:r>
              <a:rPr lang="de-DE" sz="1600" b="1" i="1" dirty="0">
                <a:solidFill>
                  <a:schemeClr val="accent5"/>
                </a:solidFill>
                <a:latin typeface="Bradley Hand" pitchFamily="2" charset="77"/>
              </a:rPr>
              <a:t>-</a:t>
            </a:r>
            <a:r>
              <a:rPr lang="de-DE" sz="1600" b="1" i="1" dirty="0" err="1">
                <a:solidFill>
                  <a:schemeClr val="accent5"/>
                </a:solidFill>
                <a:latin typeface="Bradley Hand" pitchFamily="2" charset="77"/>
              </a:rPr>
              <a:t>the</a:t>
            </a:r>
            <a:r>
              <a:rPr lang="de-DE" sz="1600" b="1" i="1" dirty="0">
                <a:solidFill>
                  <a:schemeClr val="accent5"/>
                </a:solidFill>
                <a:latin typeface="Bradley Hand" pitchFamily="2" charset="77"/>
              </a:rPr>
              <a:t>-wall</a:t>
            </a:r>
            <a:r>
              <a:rPr lang="de-DE" sz="1600" i="1" dirty="0">
                <a:latin typeface="Bradley Hand" pitchFamily="2" charset="77"/>
              </a:rPr>
              <a:t> </a:t>
            </a:r>
            <a:r>
              <a:rPr lang="de-DE" sz="1600" i="1" dirty="0" err="1">
                <a:latin typeface="Bradley Hand" pitchFamily="2" charset="77"/>
              </a:rPr>
              <a:t>projects</a:t>
            </a:r>
            <a:endParaRPr lang="de-DE" sz="1600" i="1" dirty="0">
              <a:latin typeface="Bradley Hand" pitchFamily="2" charset="77"/>
            </a:endParaRPr>
          </a:p>
        </p:txBody>
      </p:sp>
      <p:grpSp>
        <p:nvGrpSpPr>
          <p:cNvPr id="29" name="Gruppieren 28">
            <a:extLst>
              <a:ext uri="{FF2B5EF4-FFF2-40B4-BE49-F238E27FC236}">
                <a16:creationId xmlns:a16="http://schemas.microsoft.com/office/drawing/2014/main" id="{40C2DEB5-3F68-2945-AA88-CE842ADBB7E6}"/>
              </a:ext>
            </a:extLst>
          </p:cNvPr>
          <p:cNvGrpSpPr/>
          <p:nvPr/>
        </p:nvGrpSpPr>
        <p:grpSpPr>
          <a:xfrm>
            <a:off x="7655723" y="3084662"/>
            <a:ext cx="2223720" cy="2235600"/>
            <a:chOff x="7655723" y="3084662"/>
            <a:chExt cx="2223720" cy="2235600"/>
          </a:xfrm>
        </p:grpSpPr>
        <mc:AlternateContent xmlns:mc="http://schemas.openxmlformats.org/markup-compatibility/2006" xmlns:p14="http://schemas.microsoft.com/office/powerpoint/2010/main">
          <mc:Choice Requires="p14">
            <p:contentPart p14:bwMode="auto" r:id="rId6">
              <p14:nvContentPartPr>
                <p14:cNvPr id="27" name="Freihand 26">
                  <a:extLst>
                    <a:ext uri="{FF2B5EF4-FFF2-40B4-BE49-F238E27FC236}">
                      <a16:creationId xmlns:a16="http://schemas.microsoft.com/office/drawing/2014/main" id="{223CE8DB-4516-3A4E-939F-67980F2DE813}"/>
                    </a:ext>
                  </a:extLst>
                </p14:cNvPr>
                <p14:cNvContentPartPr/>
                <p14:nvPr/>
              </p14:nvContentPartPr>
              <p14:xfrm>
                <a:off x="7655723" y="3375542"/>
                <a:ext cx="2223720" cy="1470240"/>
              </p14:xfrm>
            </p:contentPart>
          </mc:Choice>
          <mc:Fallback xmlns="">
            <p:pic>
              <p:nvPicPr>
                <p:cNvPr id="27" name="Freihand 26">
                  <a:extLst>
                    <a:ext uri="{FF2B5EF4-FFF2-40B4-BE49-F238E27FC236}">
                      <a16:creationId xmlns:a16="http://schemas.microsoft.com/office/drawing/2014/main" id="{223CE8DB-4516-3A4E-939F-67980F2DE813}"/>
                    </a:ext>
                  </a:extLst>
                </p:cNvPr>
                <p:cNvPicPr/>
                <p:nvPr/>
              </p:nvPicPr>
              <p:blipFill>
                <a:blip r:embed="rId7"/>
                <a:stretch>
                  <a:fillRect/>
                </a:stretch>
              </p:blipFill>
              <p:spPr>
                <a:xfrm>
                  <a:off x="7620083" y="3339542"/>
                  <a:ext cx="2295360" cy="1541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Freihand 27">
                  <a:extLst>
                    <a:ext uri="{FF2B5EF4-FFF2-40B4-BE49-F238E27FC236}">
                      <a16:creationId xmlns:a16="http://schemas.microsoft.com/office/drawing/2014/main" id="{21D610B8-7946-8048-A956-8DEA3E70B11A}"/>
                    </a:ext>
                  </a:extLst>
                </p14:cNvPr>
                <p14:cNvContentPartPr/>
                <p14:nvPr/>
              </p14:nvContentPartPr>
              <p14:xfrm>
                <a:off x="7682003" y="3084662"/>
                <a:ext cx="1737360" cy="2235600"/>
              </p14:xfrm>
            </p:contentPart>
          </mc:Choice>
          <mc:Fallback xmlns="">
            <p:pic>
              <p:nvPicPr>
                <p:cNvPr id="28" name="Freihand 27">
                  <a:extLst>
                    <a:ext uri="{FF2B5EF4-FFF2-40B4-BE49-F238E27FC236}">
                      <a16:creationId xmlns:a16="http://schemas.microsoft.com/office/drawing/2014/main" id="{21D610B8-7946-8048-A956-8DEA3E70B11A}"/>
                    </a:ext>
                  </a:extLst>
                </p:cNvPr>
                <p:cNvPicPr/>
                <p:nvPr/>
              </p:nvPicPr>
              <p:blipFill>
                <a:blip r:embed="rId9"/>
                <a:stretch>
                  <a:fillRect/>
                </a:stretch>
              </p:blipFill>
              <p:spPr>
                <a:xfrm>
                  <a:off x="7646003" y="3049022"/>
                  <a:ext cx="1809000" cy="2307240"/>
                </a:xfrm>
                <a:prstGeom prst="rect">
                  <a:avLst/>
                </a:prstGeom>
              </p:spPr>
            </p:pic>
          </mc:Fallback>
        </mc:AlternateContent>
      </p:grpSp>
    </p:spTree>
    <p:extLst>
      <p:ext uri="{BB962C8B-B14F-4D97-AF65-F5344CB8AC3E}">
        <p14:creationId xmlns:p14="http://schemas.microsoft.com/office/powerpoint/2010/main" val="1085530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Modellierung von Diensten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Shared</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Datebases</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Sync</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vs.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Async</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as</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33</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Skalierung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is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Everywhere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Safety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Scaling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3956337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Richtlinien </a:t>
            </a:r>
            <a:r>
              <a:rPr lang="de-DE"/>
              <a:t>für gut </a:t>
            </a:r>
            <a:r>
              <a:rPr lang="de-DE" dirty="0"/>
              <a:t>integrierbare und in einem </a:t>
            </a:r>
            <a:r>
              <a:rPr lang="de-DE" dirty="0" err="1"/>
              <a:t>DevOps</a:t>
            </a:r>
            <a:r>
              <a:rPr lang="de-DE" dirty="0"/>
              <a:t>-Kontext betreibbare </a:t>
            </a:r>
            <a:r>
              <a:rPr lang="de-DE" dirty="0" err="1"/>
              <a:t>Microservices</a:t>
            </a:r>
            <a:r>
              <a:rPr lang="de-DE" dirty="0"/>
              <a:t> (I)</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34</a:t>
            </a:fld>
            <a:endParaRPr lang="de-DE" noProof="0"/>
          </a:p>
        </p:txBody>
      </p:sp>
      <p:sp>
        <p:nvSpPr>
          <p:cNvPr id="4" name="Textfeld 3">
            <a:extLst>
              <a:ext uri="{FF2B5EF4-FFF2-40B4-BE49-F238E27FC236}">
                <a16:creationId xmlns:a16="http://schemas.microsoft.com/office/drawing/2014/main" id="{12569869-C012-0544-81D0-0762D551A87C}"/>
              </a:ext>
            </a:extLst>
          </p:cNvPr>
          <p:cNvSpPr txBox="1"/>
          <p:nvPr/>
        </p:nvSpPr>
        <p:spPr>
          <a:xfrm>
            <a:off x="10074584" y="1719674"/>
            <a:ext cx="2117416" cy="4185761"/>
          </a:xfrm>
          <a:prstGeom prst="rect">
            <a:avLst/>
          </a:prstGeom>
          <a:noFill/>
        </p:spPr>
        <p:txBody>
          <a:bodyPr wrap="square" rtlCol="0">
            <a:spAutoFit/>
          </a:bodyPr>
          <a:lstStyle/>
          <a:p>
            <a:r>
              <a:rPr lang="de-DE" sz="1400" i="1" dirty="0">
                <a:latin typeface="Bradley Hand" pitchFamily="2" charset="77"/>
              </a:rPr>
              <a:t>Es gibt eine ganze Reihe von technischen Optionen, wie </a:t>
            </a:r>
            <a:r>
              <a:rPr lang="de-DE" sz="1400" i="1" dirty="0" err="1">
                <a:latin typeface="Bradley Hand" pitchFamily="2" charset="77"/>
              </a:rPr>
              <a:t>Microservices</a:t>
            </a:r>
            <a:r>
              <a:rPr lang="de-DE" sz="1400" i="1" dirty="0">
                <a:latin typeface="Bradley Hand" pitchFamily="2" charset="77"/>
              </a:rPr>
              <a:t> untereinander kommunizieren können: SOAP, XML-RPC, REST, Protokollpuffer (</a:t>
            </a:r>
            <a:r>
              <a:rPr lang="de-DE" sz="1400" i="1" dirty="0" err="1">
                <a:latin typeface="Bradley Hand" pitchFamily="2" charset="77"/>
              </a:rPr>
              <a:t>gRPC</a:t>
            </a:r>
            <a:r>
              <a:rPr lang="de-DE" sz="1400" i="1" dirty="0">
                <a:latin typeface="Bradley Hand" pitchFamily="2" charset="77"/>
              </a:rPr>
              <a:t>), </a:t>
            </a:r>
            <a:r>
              <a:rPr lang="de-DE" sz="1400" i="1" dirty="0" err="1">
                <a:latin typeface="Bradley Hand" pitchFamily="2" charset="77"/>
              </a:rPr>
              <a:t>uvm</a:t>
            </a:r>
            <a:r>
              <a:rPr lang="de-DE" sz="1400" i="1" dirty="0">
                <a:latin typeface="Bradley Hand" pitchFamily="2" charset="77"/>
              </a:rPr>
              <a:t>.</a:t>
            </a:r>
          </a:p>
          <a:p>
            <a:endParaRPr lang="de-DE" sz="1400" i="1" dirty="0">
              <a:latin typeface="Bradley Hand" pitchFamily="2" charset="77"/>
            </a:endParaRPr>
          </a:p>
          <a:p>
            <a:r>
              <a:rPr lang="de-DE" sz="1400" i="1" dirty="0">
                <a:latin typeface="Bradley Hand" pitchFamily="2" charset="77"/>
              </a:rPr>
              <a:t>Lassen Sie uns daher erst einmal darüber nachdenken, was wir von einer Technologie erwarten sollten, die wir im Kontext von </a:t>
            </a:r>
            <a:r>
              <a:rPr lang="de-DE" sz="1400" i="1" dirty="0" err="1">
                <a:latin typeface="Bradley Hand" pitchFamily="2" charset="77"/>
              </a:rPr>
              <a:t>Microservices</a:t>
            </a:r>
            <a:r>
              <a:rPr lang="de-DE" sz="1400" i="1" dirty="0">
                <a:latin typeface="Bradley Hand" pitchFamily="2" charset="77"/>
              </a:rPr>
              <a:t> und </a:t>
            </a:r>
            <a:r>
              <a:rPr lang="de-DE" sz="1400" i="1" dirty="0" err="1">
                <a:latin typeface="Bradley Hand" pitchFamily="2" charset="77"/>
              </a:rPr>
              <a:t>DevOps</a:t>
            </a:r>
            <a:r>
              <a:rPr lang="de-DE" sz="1400" i="1" dirty="0">
                <a:latin typeface="Bradley Hand" pitchFamily="2" charset="77"/>
              </a:rPr>
              <a:t> auswählen.</a:t>
            </a:r>
          </a:p>
        </p:txBody>
      </p:sp>
      <p:sp>
        <p:nvSpPr>
          <p:cNvPr id="13" name="Rechteck 12">
            <a:extLst>
              <a:ext uri="{FF2B5EF4-FFF2-40B4-BE49-F238E27FC236}">
                <a16:creationId xmlns:a16="http://schemas.microsoft.com/office/drawing/2014/main" id="{40100B08-1FAD-E44F-B232-C99834236250}"/>
              </a:ext>
            </a:extLst>
          </p:cNvPr>
          <p:cNvSpPr/>
          <p:nvPr/>
        </p:nvSpPr>
        <p:spPr>
          <a:xfrm>
            <a:off x="392773" y="1649565"/>
            <a:ext cx="4252055" cy="4518499"/>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600" b="1" dirty="0"/>
              <a:t>Vermeidung von </a:t>
            </a:r>
            <a:r>
              <a:rPr lang="de-DE" sz="1600" b="1" dirty="0" err="1"/>
              <a:t>Breaking</a:t>
            </a:r>
            <a:r>
              <a:rPr lang="de-DE" sz="1600" b="1" dirty="0"/>
              <a:t> </a:t>
            </a:r>
            <a:r>
              <a:rPr lang="de-DE" sz="1600" b="1" dirty="0" err="1"/>
              <a:t>Changes</a:t>
            </a:r>
            <a:r>
              <a:rPr lang="de-DE" sz="1600" b="1" dirty="0"/>
              <a:t>:</a:t>
            </a:r>
          </a:p>
          <a:p>
            <a:endParaRPr lang="de-DE" sz="1400" dirty="0"/>
          </a:p>
          <a:p>
            <a:pPr marL="285750" indent="-285750">
              <a:buFont typeface="Arial" panose="020B0604020202020204" pitchFamily="34" charset="0"/>
              <a:buChar char="•"/>
            </a:pPr>
            <a:r>
              <a:rPr lang="de-DE" sz="1600" dirty="0"/>
              <a:t>Ab und an sind Änderungen in einem Service erforderlich, die auch Änderungen in </a:t>
            </a:r>
            <a:r>
              <a:rPr lang="de-DE" sz="1600" dirty="0" err="1"/>
              <a:t>Consuming</a:t>
            </a:r>
            <a:r>
              <a:rPr lang="de-DE" sz="1600" dirty="0"/>
              <a:t> Services  erforderlich machen.</a:t>
            </a:r>
          </a:p>
          <a:p>
            <a:pPr marL="285750" indent="-285750">
              <a:buFont typeface="Arial" panose="020B0604020202020204" pitchFamily="34" charset="0"/>
              <a:buChar char="•"/>
            </a:pPr>
            <a:r>
              <a:rPr lang="de-DE" sz="1600" dirty="0"/>
              <a:t>Wir sollten also grundsätzlich Technologien auswählen, die sicherstellen, dass dies so selten wie möglich geschieht. </a:t>
            </a:r>
          </a:p>
          <a:p>
            <a:pPr marL="285750" indent="-285750">
              <a:buFont typeface="Arial" panose="020B0604020202020204" pitchFamily="34" charset="0"/>
              <a:buChar char="•"/>
            </a:pPr>
            <a:r>
              <a:rPr lang="de-DE" sz="1600" dirty="0"/>
              <a:t>Wenn ein </a:t>
            </a:r>
            <a:r>
              <a:rPr lang="de-DE" sz="1600" dirty="0" err="1"/>
              <a:t>Microservice</a:t>
            </a:r>
            <a:r>
              <a:rPr lang="de-DE" sz="1600" dirty="0"/>
              <a:t> beispielsweise einem gesendeten Datenelement neue Felder hinzufügt, sollten bestehende Verbraucher nicht betroffen sein (dies schließt bspw. Ansätze die von Client- wie Serverseitig identisch generierten </a:t>
            </a:r>
            <a:r>
              <a:rPr lang="de-DE" sz="1600" dirty="0" err="1"/>
              <a:t>Stubs</a:t>
            </a:r>
            <a:r>
              <a:rPr lang="de-DE" sz="1600" dirty="0"/>
              <a:t> abhängig sind (z.B. Java RMI), häufig aus.</a:t>
            </a:r>
          </a:p>
          <a:p>
            <a:pPr marL="285750" indent="-285750">
              <a:buFont typeface="Arial" panose="020B0604020202020204" pitchFamily="34" charset="0"/>
              <a:buChar char="•"/>
            </a:pPr>
            <a:endParaRPr lang="de-DE" sz="1600" dirty="0"/>
          </a:p>
        </p:txBody>
      </p:sp>
      <p:sp>
        <p:nvSpPr>
          <p:cNvPr id="14" name="Rechteck 13">
            <a:extLst>
              <a:ext uri="{FF2B5EF4-FFF2-40B4-BE49-F238E27FC236}">
                <a16:creationId xmlns:a16="http://schemas.microsoft.com/office/drawing/2014/main" id="{31146086-3EA6-BF42-B40E-3C8249FFDC49}"/>
              </a:ext>
            </a:extLst>
          </p:cNvPr>
          <p:cNvSpPr/>
          <p:nvPr/>
        </p:nvSpPr>
        <p:spPr>
          <a:xfrm>
            <a:off x="4814761" y="1649565"/>
            <a:ext cx="5017062" cy="448772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600" b="1" dirty="0"/>
              <a:t>Technologie-agnostische APIs:</a:t>
            </a:r>
          </a:p>
          <a:p>
            <a:endParaRPr lang="de-DE" sz="1400" dirty="0"/>
          </a:p>
          <a:p>
            <a:pPr marL="285750" indent="-285750">
              <a:buFont typeface="Arial" panose="020B0604020202020204" pitchFamily="34" charset="0"/>
              <a:buChar char="•"/>
            </a:pPr>
            <a:r>
              <a:rPr lang="de-DE" sz="1200" dirty="0"/>
              <a:t>Die</a:t>
            </a:r>
            <a:r>
              <a:rPr lang="de-DE" sz="1400" dirty="0"/>
              <a:t> einzige Gewissheit in der IT ist der Wandel.  Es kommen ständig neue Tools, Frameworks und Sprachen heraus.</a:t>
            </a:r>
          </a:p>
          <a:p>
            <a:pPr marL="285750" indent="-285750">
              <a:buFont typeface="Arial" panose="020B0604020202020204" pitchFamily="34" charset="0"/>
              <a:buChar char="•"/>
            </a:pPr>
            <a:r>
              <a:rPr lang="de-DE" sz="1400" dirty="0"/>
              <a:t>Dies gilt insbesondere für die Cloud-native Domäne, die noch einen Konsolidierungsprozess in einer Vielzahl von Bereichen durchlaufen muss (z.B. einer Standardisierung von </a:t>
            </a:r>
            <a:r>
              <a:rPr lang="de-DE" sz="1400" dirty="0" err="1"/>
              <a:t>FaaS</a:t>
            </a:r>
            <a:r>
              <a:rPr lang="de-DE" sz="1400" dirty="0"/>
              <a:t>).</a:t>
            </a:r>
          </a:p>
          <a:p>
            <a:pPr marL="285750" indent="-285750">
              <a:buFont typeface="Arial" panose="020B0604020202020204" pitchFamily="34" charset="0"/>
              <a:buChar char="•"/>
            </a:pPr>
            <a:r>
              <a:rPr lang="de-DE" sz="1400" dirty="0"/>
              <a:t>Es ist also nicht unwahrscheinlich, dass ein </a:t>
            </a:r>
            <a:r>
              <a:rPr lang="de-DE" sz="1400" dirty="0" err="1"/>
              <a:t>Microservice</a:t>
            </a:r>
            <a:r>
              <a:rPr lang="de-DE" sz="1400" dirty="0"/>
              <a:t> in naher Zukunft im Kontext eines alternativen Technologie-Stacks funktionieren muss. </a:t>
            </a:r>
          </a:p>
          <a:p>
            <a:pPr marL="285750" indent="-285750">
              <a:buFont typeface="Arial" panose="020B0604020202020204" pitchFamily="34" charset="0"/>
              <a:buChar char="•"/>
            </a:pPr>
            <a:r>
              <a:rPr lang="de-DE" sz="1400" dirty="0"/>
              <a:t>Für die Kommunikation zwischen </a:t>
            </a:r>
            <a:r>
              <a:rPr lang="de-DE" sz="1400" dirty="0" err="1"/>
              <a:t>Microservices</a:t>
            </a:r>
            <a:r>
              <a:rPr lang="de-DE" sz="1400" dirty="0"/>
              <a:t> bedeutet dies, dass APIs möglichst Technologie-unabhängig oder auf Basis von in der Vergangenheit bewährten Protokollen wie bspw. HTTP gestaltet werden sollten. </a:t>
            </a:r>
          </a:p>
          <a:p>
            <a:pPr marL="285750" indent="-285750">
              <a:buFont typeface="Arial" panose="020B0604020202020204" pitchFamily="34" charset="0"/>
              <a:buChar char="•"/>
            </a:pPr>
            <a:r>
              <a:rPr lang="de-DE" sz="1400" dirty="0"/>
              <a:t>Integrationstechnologien sollten vermieden werden, die bestimmen, mit welchem Technologie-Stack </a:t>
            </a:r>
            <a:r>
              <a:rPr lang="de-DE" sz="1400" dirty="0" err="1"/>
              <a:t>Microservices</a:t>
            </a:r>
            <a:r>
              <a:rPr lang="de-DE" sz="1400" dirty="0"/>
              <a:t> implementiert werden müssen (z.B. Legacy Enterprise Service-Busses).</a:t>
            </a:r>
          </a:p>
        </p:txBody>
      </p:sp>
    </p:spTree>
    <p:extLst>
      <p:ext uri="{BB962C8B-B14F-4D97-AF65-F5344CB8AC3E}">
        <p14:creationId xmlns:p14="http://schemas.microsoft.com/office/powerpoint/2010/main" val="3078745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Richtlinien für gute integrierbare und in einem </a:t>
            </a:r>
            <a:r>
              <a:rPr lang="de-DE" dirty="0" err="1"/>
              <a:t>DevOps</a:t>
            </a:r>
            <a:r>
              <a:rPr lang="de-DE" dirty="0"/>
              <a:t>-Kontext betreibbare </a:t>
            </a:r>
            <a:r>
              <a:rPr lang="de-DE" dirty="0" err="1"/>
              <a:t>Microservices</a:t>
            </a:r>
            <a:r>
              <a:rPr lang="de-DE" dirty="0"/>
              <a:t> (II)</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35</a:t>
            </a:fld>
            <a:endParaRPr lang="de-DE" noProof="0"/>
          </a:p>
        </p:txBody>
      </p:sp>
      <p:sp>
        <p:nvSpPr>
          <p:cNvPr id="16" name="Rechteck 15">
            <a:extLst>
              <a:ext uri="{FF2B5EF4-FFF2-40B4-BE49-F238E27FC236}">
                <a16:creationId xmlns:a16="http://schemas.microsoft.com/office/drawing/2014/main" id="{B6F521BA-0D3A-F54E-9194-F01CEB73942F}"/>
              </a:ext>
            </a:extLst>
          </p:cNvPr>
          <p:cNvSpPr/>
          <p:nvPr/>
        </p:nvSpPr>
        <p:spPr>
          <a:xfrm>
            <a:off x="431800" y="1788736"/>
            <a:ext cx="4917035" cy="4549277"/>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600" b="1" dirty="0"/>
              <a:t>Einfache Integration für </a:t>
            </a:r>
            <a:r>
              <a:rPr lang="de-DE" sz="1600" b="1" dirty="0" err="1"/>
              <a:t>Consuming</a:t>
            </a:r>
            <a:r>
              <a:rPr lang="de-DE" sz="1600" b="1" dirty="0"/>
              <a:t> Services:</a:t>
            </a:r>
          </a:p>
          <a:p>
            <a:endParaRPr lang="de-DE" sz="1600" dirty="0"/>
          </a:p>
          <a:p>
            <a:pPr marL="285750" indent="-285750">
              <a:buFont typeface="Arial" panose="020B0604020202020204" pitchFamily="34" charset="0"/>
              <a:buChar char="•"/>
            </a:pPr>
            <a:r>
              <a:rPr lang="de-DE" sz="1200" dirty="0"/>
              <a:t>Wir möchten es </a:t>
            </a:r>
            <a:r>
              <a:rPr lang="de-DE" sz="1200" dirty="0" err="1"/>
              <a:t>Upstream</a:t>
            </a:r>
            <a:r>
              <a:rPr lang="de-DE" sz="1200" dirty="0"/>
              <a:t>-Services einfach machen, einen Downstream-Services zu nutzen. </a:t>
            </a:r>
          </a:p>
          <a:p>
            <a:pPr marL="285750" indent="-285750">
              <a:buFont typeface="Arial" panose="020B0604020202020204" pitchFamily="34" charset="0"/>
              <a:buChar char="•"/>
            </a:pPr>
            <a:r>
              <a:rPr lang="de-DE" sz="1200" dirty="0"/>
              <a:t>Ein noch so „schöner“ </a:t>
            </a:r>
            <a:r>
              <a:rPr lang="de-DE" sz="1200" dirty="0" err="1"/>
              <a:t>Microservice</a:t>
            </a:r>
            <a:r>
              <a:rPr lang="de-DE" sz="1200" dirty="0"/>
              <a:t> bringt nicht viel, wenn die Integrations-Kosten (z.B. Einarbeitung, Anbindung, innere Komplexität) für </a:t>
            </a:r>
            <a:r>
              <a:rPr lang="de-DE" sz="1200" dirty="0" err="1"/>
              <a:t>Upstream</a:t>
            </a:r>
            <a:r>
              <a:rPr lang="de-DE" sz="1200" dirty="0"/>
              <a:t>-Services zu hoch sind.</a:t>
            </a:r>
          </a:p>
          <a:p>
            <a:pPr marL="285750" indent="-285750">
              <a:buFont typeface="Arial" panose="020B0604020202020204" pitchFamily="34" charset="0"/>
              <a:buChar char="•"/>
            </a:pPr>
            <a:r>
              <a:rPr lang="de-DE" sz="1200" dirty="0"/>
              <a:t>Was macht es </a:t>
            </a:r>
            <a:r>
              <a:rPr lang="de-DE" sz="1200" dirty="0" err="1"/>
              <a:t>Consuming</a:t>
            </a:r>
            <a:r>
              <a:rPr lang="de-DE" sz="1200" dirty="0"/>
              <a:t> Services nun leichter weitere </a:t>
            </a:r>
            <a:r>
              <a:rPr lang="de-DE" sz="1200" dirty="0" err="1"/>
              <a:t>Upstream</a:t>
            </a:r>
            <a:r>
              <a:rPr lang="de-DE" sz="1200" dirty="0"/>
              <a:t>-Services zu nutzen? </a:t>
            </a:r>
          </a:p>
          <a:p>
            <a:pPr marL="285750" indent="-285750">
              <a:buFont typeface="Arial" panose="020B0604020202020204" pitchFamily="34" charset="0"/>
              <a:buChar char="•"/>
            </a:pPr>
            <a:r>
              <a:rPr lang="de-DE" sz="1200" dirty="0"/>
              <a:t>Im Idealfall sollten Clients Freiheit bei der Auswahl ihrer Integrations-Technologie haben. Andererseits kann auch eine Client-Library für den </a:t>
            </a:r>
            <a:r>
              <a:rPr lang="de-DE" sz="1200" dirty="0" err="1"/>
              <a:t>Microservice</a:t>
            </a:r>
            <a:r>
              <a:rPr lang="de-DE" sz="1200" dirty="0"/>
              <a:t> die Akzeptanz durch eine schneller Lernkurve und Entwicklungsgeschwindigkeit bei der Integration in einem </a:t>
            </a:r>
            <a:r>
              <a:rPr lang="de-DE" sz="1200" dirty="0" err="1"/>
              <a:t>Upstream</a:t>
            </a:r>
            <a:r>
              <a:rPr lang="de-DE" sz="1200" dirty="0"/>
              <a:t>-Service erhöhen.</a:t>
            </a:r>
          </a:p>
          <a:p>
            <a:pPr marL="285750" indent="-285750">
              <a:buFont typeface="Arial" panose="020B0604020202020204" pitchFamily="34" charset="0"/>
              <a:buChar char="•"/>
            </a:pPr>
            <a:r>
              <a:rPr lang="de-DE" sz="1200" dirty="0"/>
              <a:t>Man sollte jedoch bedenken, dass solche Client-Libraries möglicherweise nicht immer mit anderen Zielen deckungsgleich sind, die man ebenfalls erreichen möchte. </a:t>
            </a:r>
          </a:p>
          <a:p>
            <a:pPr marL="285750" indent="-285750">
              <a:buFont typeface="Arial" panose="020B0604020202020204" pitchFamily="34" charset="0"/>
              <a:buChar char="•"/>
            </a:pPr>
            <a:r>
              <a:rPr lang="de-DE" sz="1200" dirty="0"/>
              <a:t>Komfortable Client-Bibliotheken können zwar die Integration leicht machen, jedoch führen diese meist auch zu einer höheren Kopplung (z.B. ist der </a:t>
            </a:r>
            <a:r>
              <a:rPr lang="de-DE" sz="1200" dirty="0" err="1"/>
              <a:t>Microservice</a:t>
            </a:r>
            <a:r>
              <a:rPr lang="de-DE" sz="1200" dirty="0"/>
              <a:t> dann nicht mehr so ohne weiteres durch andere </a:t>
            </a:r>
            <a:r>
              <a:rPr lang="de-DE" sz="1200" dirty="0" err="1"/>
              <a:t>Microservices</a:t>
            </a:r>
            <a:r>
              <a:rPr lang="de-DE" sz="1200" dirty="0"/>
              <a:t> ersetzbar, wenn diese nicht mit derselben Client-Library integriert werden können).</a:t>
            </a:r>
          </a:p>
        </p:txBody>
      </p:sp>
      <p:sp>
        <p:nvSpPr>
          <p:cNvPr id="17" name="Rechteck 16">
            <a:extLst>
              <a:ext uri="{FF2B5EF4-FFF2-40B4-BE49-F238E27FC236}">
                <a16:creationId xmlns:a16="http://schemas.microsoft.com/office/drawing/2014/main" id="{2852D9E6-D102-A044-9561-520D82227226}"/>
              </a:ext>
            </a:extLst>
          </p:cNvPr>
          <p:cNvSpPr/>
          <p:nvPr/>
        </p:nvSpPr>
        <p:spPr>
          <a:xfrm>
            <a:off x="5575411" y="1788736"/>
            <a:ext cx="4461968" cy="4549277"/>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600" b="1" dirty="0"/>
              <a:t>Kapselung von Implementierungsdetails:</a:t>
            </a:r>
          </a:p>
          <a:p>
            <a:endParaRPr lang="de-DE" sz="1600" dirty="0"/>
          </a:p>
          <a:p>
            <a:pPr marL="285750" indent="-285750">
              <a:buFont typeface="Arial" panose="020B0604020202020204" pitchFamily="34" charset="0"/>
              <a:buChar char="•"/>
            </a:pPr>
            <a:r>
              <a:rPr lang="de-DE" sz="1200" dirty="0" err="1"/>
              <a:t>Consuming</a:t>
            </a:r>
            <a:r>
              <a:rPr lang="de-DE" sz="1200" dirty="0"/>
              <a:t> Services sollten nicht an interne Implementierung von </a:t>
            </a:r>
            <a:r>
              <a:rPr lang="de-DE" sz="1200" dirty="0" err="1"/>
              <a:t>Upstream</a:t>
            </a:r>
            <a:r>
              <a:rPr lang="de-DE" sz="1200" dirty="0"/>
              <a:t> Services gebunden sein. Dies führt meist zu einer erhöhten Kopplung. </a:t>
            </a:r>
          </a:p>
          <a:p>
            <a:pPr marL="285750" indent="-285750">
              <a:buFont typeface="Arial" panose="020B0604020202020204" pitchFamily="34" charset="0"/>
              <a:buChar char="•"/>
            </a:pPr>
            <a:r>
              <a:rPr lang="de-DE" sz="1200" dirty="0"/>
              <a:t>Ein </a:t>
            </a:r>
            <a:r>
              <a:rPr lang="de-DE" sz="1200" dirty="0" err="1"/>
              <a:t>Microservice</a:t>
            </a:r>
            <a:r>
              <a:rPr lang="de-DE" sz="1200" dirty="0"/>
              <a:t> sollte also so entwickelt sein, dass interne Änderungen an </a:t>
            </a:r>
            <a:r>
              <a:rPr lang="de-DE" sz="1200" dirty="0" err="1"/>
              <a:t>Microservices</a:t>
            </a:r>
            <a:r>
              <a:rPr lang="de-DE" sz="1200" dirty="0"/>
              <a:t> nicht erfordern, dass auch </a:t>
            </a:r>
            <a:r>
              <a:rPr lang="de-DE" sz="1200" dirty="0" err="1"/>
              <a:t>Consuming</a:t>
            </a:r>
            <a:r>
              <a:rPr lang="de-DE" sz="1200" dirty="0"/>
              <a:t> Services geändert werden müssen.</a:t>
            </a:r>
          </a:p>
          <a:p>
            <a:pPr marL="285750" indent="-285750">
              <a:buFont typeface="Arial" panose="020B0604020202020204" pitchFamily="34" charset="0"/>
              <a:buChar char="•"/>
            </a:pPr>
            <a:r>
              <a:rPr lang="de-DE" sz="1200" dirty="0"/>
              <a:t>Dies würde die Kosten für Änderungen erhöhen - das Gegenteil der Intention des </a:t>
            </a:r>
            <a:r>
              <a:rPr lang="de-DE" sz="1200" dirty="0" err="1"/>
              <a:t>Microservice</a:t>
            </a:r>
            <a:r>
              <a:rPr lang="de-DE" sz="1200" dirty="0"/>
              <a:t>-Ansatzes.</a:t>
            </a:r>
          </a:p>
          <a:p>
            <a:pPr marL="285750" indent="-285750">
              <a:buFont typeface="Arial" panose="020B0604020202020204" pitchFamily="34" charset="0"/>
              <a:buChar char="•"/>
            </a:pPr>
            <a:r>
              <a:rPr lang="de-DE" sz="1200" dirty="0"/>
              <a:t>Solche Kopplungen können auch zur Folge haben, dass erforderliche Änderungen in einem </a:t>
            </a:r>
            <a:r>
              <a:rPr lang="de-DE" sz="1200" dirty="0" err="1"/>
              <a:t>Microservice</a:t>
            </a:r>
            <a:r>
              <a:rPr lang="de-DE" sz="1200" dirty="0"/>
              <a:t> verschoben werden, aus Angst Änderungen bei </a:t>
            </a:r>
            <a:r>
              <a:rPr lang="de-DE" sz="1200" dirty="0" err="1"/>
              <a:t>Consuming</a:t>
            </a:r>
            <a:r>
              <a:rPr lang="de-DE" sz="1200" dirty="0"/>
              <a:t> Services zu erzeugen. Dies kann zu einer erhöhten technischen Verschuldung (Technical </a:t>
            </a:r>
            <a:r>
              <a:rPr lang="de-DE" sz="1200" dirty="0" err="1"/>
              <a:t>Debt</a:t>
            </a:r>
            <a:r>
              <a:rPr lang="de-DE" sz="1200" dirty="0"/>
              <a:t>) innerhalb des Services führen.</a:t>
            </a:r>
          </a:p>
          <a:p>
            <a:pPr marL="285750" indent="-285750">
              <a:buFont typeface="Arial" panose="020B0604020202020204" pitchFamily="34" charset="0"/>
              <a:buChar char="•"/>
            </a:pPr>
            <a:r>
              <a:rPr lang="de-DE" sz="1200" dirty="0"/>
              <a:t>Daher sollten in </a:t>
            </a:r>
            <a:r>
              <a:rPr lang="de-DE" sz="1200" dirty="0" err="1"/>
              <a:t>Microservices</a:t>
            </a:r>
            <a:r>
              <a:rPr lang="de-DE" sz="1200" dirty="0"/>
              <a:t> grundsätzlich Technologien vermieden werden, die es erforderlich machen, interne Repräsentation freizulegen (um bspw. Performance zu gewinnen).</a:t>
            </a:r>
          </a:p>
          <a:p>
            <a:pPr marL="285750" indent="-285750">
              <a:buFont typeface="Arial" panose="020B0604020202020204" pitchFamily="34" charset="0"/>
              <a:buChar char="•"/>
            </a:pPr>
            <a:r>
              <a:rPr lang="de-DE" sz="1200" dirty="0"/>
              <a:t>In diesen Fällen sollten die Vor- und Nachteile sorgsam abgewogen werden.</a:t>
            </a:r>
          </a:p>
        </p:txBody>
      </p:sp>
    </p:spTree>
    <p:extLst>
      <p:ext uri="{BB962C8B-B14F-4D97-AF65-F5344CB8AC3E}">
        <p14:creationId xmlns:p14="http://schemas.microsoft.com/office/powerpoint/2010/main" val="1323350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Integrationsstile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36</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8922407" cy="4247317"/>
          </a:xfrm>
          <a:prstGeom prst="rect">
            <a:avLst/>
          </a:prstGeom>
        </p:spPr>
        <p:txBody>
          <a:bodyPr wrap="square">
            <a:spAutoFit/>
          </a:bodyPr>
          <a:lstStyle/>
          <a:p>
            <a:pPr marL="342900" indent="-342900" fontAlgn="base">
              <a:buFont typeface="Arial" panose="020B0604020202020204" pitchFamily="34" charset="0"/>
              <a:buChar char="•"/>
            </a:pPr>
            <a:r>
              <a:rPr lang="de-DE" dirty="0">
                <a:solidFill>
                  <a:srgbClr val="303633"/>
                </a:solidFill>
              </a:rPr>
              <a:t>Daten-basierte Integration</a:t>
            </a:r>
          </a:p>
          <a:p>
            <a:pPr marL="800100" lvl="1" indent="-342900" fontAlgn="base">
              <a:buFont typeface="Arial" panose="020B0604020202020204" pitchFamily="34" charset="0"/>
              <a:buChar char="•"/>
            </a:pPr>
            <a:r>
              <a:rPr lang="de-DE" dirty="0">
                <a:solidFill>
                  <a:srgbClr val="303633"/>
                </a:solidFill>
              </a:rPr>
              <a:t>The </a:t>
            </a:r>
            <a:r>
              <a:rPr lang="de-DE" dirty="0" err="1">
                <a:solidFill>
                  <a:srgbClr val="303633"/>
                </a:solidFill>
              </a:rPr>
              <a:t>shared</a:t>
            </a:r>
            <a:r>
              <a:rPr lang="de-DE" dirty="0">
                <a:solidFill>
                  <a:srgbClr val="303633"/>
                </a:solidFill>
              </a:rPr>
              <a:t> </a:t>
            </a:r>
            <a:r>
              <a:rPr lang="de-DE" dirty="0" err="1">
                <a:solidFill>
                  <a:srgbClr val="303633"/>
                </a:solidFill>
              </a:rPr>
              <a:t>database</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Request/Response-basierte Integration (synchron)</a:t>
            </a:r>
          </a:p>
          <a:p>
            <a:pPr marL="800100" lvl="1" indent="-342900" fontAlgn="base">
              <a:buFont typeface="Arial" panose="020B0604020202020204" pitchFamily="34" charset="0"/>
              <a:buChar char="•"/>
            </a:pPr>
            <a:r>
              <a:rPr lang="de-DE" dirty="0">
                <a:solidFill>
                  <a:srgbClr val="303633"/>
                </a:solidFill>
              </a:rPr>
              <a:t>Remote </a:t>
            </a:r>
            <a:r>
              <a:rPr lang="de-DE" dirty="0" err="1">
                <a:solidFill>
                  <a:srgbClr val="303633"/>
                </a:solidFill>
              </a:rPr>
              <a:t>Procedure</a:t>
            </a:r>
            <a:r>
              <a:rPr lang="de-DE" dirty="0">
                <a:solidFill>
                  <a:srgbClr val="303633"/>
                </a:solidFill>
              </a:rPr>
              <a:t> Calls</a:t>
            </a:r>
          </a:p>
          <a:p>
            <a:pPr marL="800100" lvl="1" indent="-342900" fontAlgn="base">
              <a:buFont typeface="Arial" panose="020B0604020202020204" pitchFamily="34" charset="0"/>
              <a:buChar char="•"/>
            </a:pPr>
            <a:r>
              <a:rPr lang="de-DE" dirty="0">
                <a:solidFill>
                  <a:srgbClr val="303633"/>
                </a:solidFill>
              </a:rPr>
              <a:t>REST</a:t>
            </a: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Ereignis-basierte Integration (asynchron)</a:t>
            </a:r>
          </a:p>
          <a:p>
            <a:pPr marL="800100" lvl="1" indent="-342900" fontAlgn="base">
              <a:buFont typeface="Arial" panose="020B0604020202020204" pitchFamily="34" charset="0"/>
              <a:buChar char="•"/>
            </a:pPr>
            <a:r>
              <a:rPr lang="de-DE" dirty="0">
                <a:solidFill>
                  <a:srgbClr val="303633"/>
                </a:solidFill>
              </a:rPr>
              <a:t>Asynchrone Architekturen</a:t>
            </a:r>
          </a:p>
          <a:p>
            <a:pPr marL="800100" lvl="1" indent="-342900" fontAlgn="base">
              <a:buFont typeface="Arial" panose="020B0604020202020204" pitchFamily="34" charset="0"/>
              <a:buChar char="•"/>
            </a:pPr>
            <a:r>
              <a:rPr lang="de-DE" dirty="0" err="1">
                <a:solidFill>
                  <a:srgbClr val="303633"/>
                </a:solidFill>
              </a:rPr>
              <a:t>Reactive</a:t>
            </a:r>
            <a:r>
              <a:rPr lang="de-DE" dirty="0">
                <a:solidFill>
                  <a:srgbClr val="303633"/>
                </a:solidFill>
              </a:rPr>
              <a:t> </a:t>
            </a:r>
            <a:r>
              <a:rPr lang="de-DE" dirty="0" err="1">
                <a:solidFill>
                  <a:srgbClr val="303633"/>
                </a:solidFill>
              </a:rPr>
              <a:t>Programming</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API-</a:t>
            </a:r>
            <a:r>
              <a:rPr lang="de-DE" dirty="0" err="1">
                <a:solidFill>
                  <a:srgbClr val="303633"/>
                </a:solidFill>
              </a:rPr>
              <a:t>Versioning</a:t>
            </a:r>
            <a:endParaRPr lang="de-DE" dirty="0">
              <a:solidFill>
                <a:srgbClr val="303633"/>
              </a:solidFill>
            </a:endParaRPr>
          </a:p>
        </p:txBody>
      </p:sp>
      <p:pic>
        <p:nvPicPr>
          <p:cNvPr id="4098" name="Picture 2" descr="Scaling a microservice with its database | by Italo Baeza Cabrera | Medium">
            <a:extLst>
              <a:ext uri="{FF2B5EF4-FFF2-40B4-BE49-F238E27FC236}">
                <a16:creationId xmlns:a16="http://schemas.microsoft.com/office/drawing/2014/main" id="{527F1244-EC26-4641-9915-EEA6F14FB7BA}"/>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86067" y="1501150"/>
            <a:ext cx="1467676" cy="1120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69417" y="2973029"/>
            <a:ext cx="1700977" cy="6401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vent-Driven Architecture - Design Your Software Architecture Using  Industry-Standard Patterns - OpenClassrooms">
            <a:extLst>
              <a:ext uri="{FF2B5EF4-FFF2-40B4-BE49-F238E27FC236}">
                <a16:creationId xmlns:a16="http://schemas.microsoft.com/office/drawing/2014/main" id="{83F6A773-42CE-3F44-872D-BFB777C1954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24" t="28665" r="4368" b="7744"/>
          <a:stretch/>
        </p:blipFill>
        <p:spPr bwMode="auto">
          <a:xfrm>
            <a:off x="6635466" y="4005823"/>
            <a:ext cx="2568879" cy="11178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PI Versioning - Developer Documentation">
            <a:extLst>
              <a:ext uri="{FF2B5EF4-FFF2-40B4-BE49-F238E27FC236}">
                <a16:creationId xmlns:a16="http://schemas.microsoft.com/office/drawing/2014/main" id="{34BDB847-1CA8-944D-8B79-C6C77EC60DA7}"/>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907773" y="5343430"/>
            <a:ext cx="2024264" cy="124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63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Daten-basierte Integration (</a:t>
            </a:r>
            <a:r>
              <a:rPr lang="de-DE" dirty="0" err="1">
                <a:solidFill>
                  <a:srgbClr val="303633"/>
                </a:solidFill>
              </a:rPr>
              <a:t>Shared</a:t>
            </a:r>
            <a:r>
              <a:rPr lang="de-DE" dirty="0">
                <a:solidFill>
                  <a:srgbClr val="303633"/>
                </a:solidFill>
              </a:rPr>
              <a:t> Database-Pattern)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37</a:t>
            </a:fld>
            <a:endParaRPr lang="de-DE" noProof="0"/>
          </a:p>
        </p:txBody>
      </p:sp>
      <p:sp>
        <p:nvSpPr>
          <p:cNvPr id="4" name="Textfeld 3">
            <a:extLst>
              <a:ext uri="{FF2B5EF4-FFF2-40B4-BE49-F238E27FC236}">
                <a16:creationId xmlns:a16="http://schemas.microsoft.com/office/drawing/2014/main" id="{657E7F11-3614-8F42-A173-4A1805664571}"/>
              </a:ext>
            </a:extLst>
          </p:cNvPr>
          <p:cNvSpPr txBox="1"/>
          <p:nvPr/>
        </p:nvSpPr>
        <p:spPr>
          <a:xfrm>
            <a:off x="431801" y="1574554"/>
            <a:ext cx="5071076" cy="2308324"/>
          </a:xfrm>
          <a:prstGeom prst="rect">
            <a:avLst/>
          </a:prstGeom>
          <a:noFill/>
        </p:spPr>
        <p:txBody>
          <a:bodyPr wrap="square" rtlCol="0">
            <a:spAutoFit/>
          </a:bodyPr>
          <a:lstStyle/>
          <a:p>
            <a:r>
              <a:rPr lang="de-DE" sz="1600" dirty="0"/>
              <a:t>Die häufigste Form der Integration „in freier Wildbahn“ ist vermutlich die Datenbankintegration. Wenn Services Informationen von einem </a:t>
            </a:r>
            <a:r>
              <a:rPr lang="de-DE" sz="1600" dirty="0" err="1"/>
              <a:t>Stateful</a:t>
            </a:r>
            <a:r>
              <a:rPr lang="de-DE" sz="1600" dirty="0"/>
              <a:t> Service benötigen, müssen sie nur eine Datenbank abfragen. Und wenn sie Daten ändern wollen, aktualisieren oder erstellen sie Datensätze in einer Datenbank. Dies ist wahrscheinlich die schnellste und beliebteste Form der Integration. Obwohl dies ein weit verbreitetes Muster ist, ist es mit Schwierigkeiten behaftet.</a:t>
            </a:r>
          </a:p>
        </p:txBody>
      </p:sp>
      <p:sp>
        <p:nvSpPr>
          <p:cNvPr id="8" name="Textfeld 7">
            <a:extLst>
              <a:ext uri="{FF2B5EF4-FFF2-40B4-BE49-F238E27FC236}">
                <a16:creationId xmlns:a16="http://schemas.microsoft.com/office/drawing/2014/main" id="{53A2CAB4-7FA7-4E4D-9429-B32A198E1C21}"/>
              </a:ext>
            </a:extLst>
          </p:cNvPr>
          <p:cNvSpPr txBox="1"/>
          <p:nvPr/>
        </p:nvSpPr>
        <p:spPr>
          <a:xfrm>
            <a:off x="431800" y="4038021"/>
            <a:ext cx="4402818" cy="2445248"/>
          </a:xfrm>
          <a:prstGeom prst="rect">
            <a:avLst/>
          </a:prstGeom>
          <a:solidFill>
            <a:schemeClr val="bg1"/>
          </a:solidFill>
          <a:effectLst>
            <a:outerShdw blurRad="50800" dist="38100" dir="2700000" algn="tl" rotWithShape="0">
              <a:prstClr val="black">
                <a:alpha val="40000"/>
              </a:prstClr>
            </a:outerShdw>
          </a:effectLst>
        </p:spPr>
        <p:txBody>
          <a:bodyPr wrap="square" lIns="144000" tIns="144000" rIns="144000" bIns="144000" rtlCol="0">
            <a:spAutoFit/>
          </a:bodyPr>
          <a:lstStyle/>
          <a:p>
            <a:r>
              <a:rPr lang="de-DE" sz="1400" b="1" dirty="0">
                <a:solidFill>
                  <a:schemeClr val="accent5"/>
                </a:solidFill>
              </a:rPr>
              <a:t>Erstens</a:t>
            </a:r>
            <a:r>
              <a:rPr lang="de-DE" sz="1400" dirty="0"/>
              <a:t>  zwingt man </a:t>
            </a:r>
            <a:r>
              <a:rPr lang="de-DE" sz="1400" dirty="0" err="1"/>
              <a:t>Consuming</a:t>
            </a:r>
            <a:r>
              <a:rPr lang="de-DE" sz="1400" dirty="0"/>
              <a:t> Services dazu, sich an interne Implementierungsdetails zu binden. Die Datenstrukturen der Datenbank werden vollständig mit allen anderen Parteien geteilt, die Zugriff auf die Datenbank haben. Das Ändern des Datenbankschemas kann Änderungen in </a:t>
            </a:r>
            <a:r>
              <a:rPr lang="de-DE" sz="1400" dirty="0" err="1"/>
              <a:t>Consuming</a:t>
            </a:r>
            <a:r>
              <a:rPr lang="de-DE" sz="1400" dirty="0"/>
              <a:t> Services nach sich ziehen. Dies erhöht die Kopplung und damit entsprechend erforderliche Abstimmungen von Änderungen zwischen Services, die idealerweise isoliert sein und autonom weiterentwickelt werden sollen.</a:t>
            </a:r>
          </a:p>
        </p:txBody>
      </p:sp>
      <p:sp>
        <p:nvSpPr>
          <p:cNvPr id="11" name="Textfeld 10">
            <a:extLst>
              <a:ext uri="{FF2B5EF4-FFF2-40B4-BE49-F238E27FC236}">
                <a16:creationId xmlns:a16="http://schemas.microsoft.com/office/drawing/2014/main" id="{CAAF52AB-3084-D443-9BEF-B8B9292F4900}"/>
              </a:ext>
            </a:extLst>
          </p:cNvPr>
          <p:cNvSpPr txBox="1"/>
          <p:nvPr/>
        </p:nvSpPr>
        <p:spPr>
          <a:xfrm>
            <a:off x="5030800" y="4038021"/>
            <a:ext cx="4599000" cy="2445248"/>
          </a:xfrm>
          <a:prstGeom prst="rect">
            <a:avLst/>
          </a:prstGeom>
          <a:solidFill>
            <a:schemeClr val="bg1"/>
          </a:solidFill>
          <a:effectLst>
            <a:outerShdw blurRad="50800" dist="38100" dir="2700000" algn="tl" rotWithShape="0">
              <a:prstClr val="black">
                <a:alpha val="40000"/>
              </a:prstClr>
            </a:outerShdw>
          </a:effectLst>
        </p:spPr>
        <p:txBody>
          <a:bodyPr wrap="square" lIns="144000" tIns="144000" rIns="144000" bIns="144000" rtlCol="0">
            <a:spAutoFit/>
          </a:bodyPr>
          <a:lstStyle/>
          <a:p>
            <a:r>
              <a:rPr lang="de-DE" sz="1400" b="1" dirty="0">
                <a:solidFill>
                  <a:schemeClr val="accent5"/>
                </a:solidFill>
              </a:rPr>
              <a:t>Zweitens</a:t>
            </a:r>
            <a:r>
              <a:rPr lang="de-DE" sz="1400" dirty="0"/>
              <a:t> sind </a:t>
            </a:r>
            <a:r>
              <a:rPr lang="de-DE" sz="1400" dirty="0" err="1"/>
              <a:t>Consuming</a:t>
            </a:r>
            <a:r>
              <a:rPr lang="de-DE" sz="1400" dirty="0"/>
              <a:t> Services an eine bestimmte Datenbanktechnologie gebunden. Infolgedessen könnten </a:t>
            </a:r>
            <a:r>
              <a:rPr lang="de-DE" sz="1400" dirty="0" err="1"/>
              <a:t>Consuming</a:t>
            </a:r>
            <a:r>
              <a:rPr lang="de-DE" sz="1400" dirty="0"/>
              <a:t> Services bspw. datenbankspezifische Treiber verwenden, die im Falle einer Datenbankänderung problematisch werden können (z. B. </a:t>
            </a:r>
            <a:r>
              <a:rPr lang="de-DE" sz="1400" dirty="0" err="1"/>
              <a:t>MariaDB</a:t>
            </a:r>
            <a:r>
              <a:rPr lang="de-DE" sz="1400" dirty="0"/>
              <a:t> anstelle von </a:t>
            </a:r>
            <a:r>
              <a:rPr lang="de-DE" sz="1400" dirty="0" err="1"/>
              <a:t>Postgres</a:t>
            </a:r>
            <a:r>
              <a:rPr lang="de-DE" sz="1400" dirty="0"/>
              <a:t>). Implementierungsdetails sollten vor </a:t>
            </a:r>
            <a:r>
              <a:rPr lang="de-DE" sz="1400" dirty="0" err="1"/>
              <a:t>Consuming</a:t>
            </a:r>
            <a:r>
              <a:rPr lang="de-DE" sz="1400" dirty="0"/>
              <a:t> Services grundsätzlich verborgen werden, um ein gewisses Maß an Autonomie in Bezug darauf zu ermöglichen, wie </a:t>
            </a:r>
            <a:r>
              <a:rPr lang="de-DE" sz="1400" dirty="0" err="1"/>
              <a:t>Stateful</a:t>
            </a:r>
            <a:r>
              <a:rPr lang="de-DE" sz="1400" dirty="0"/>
              <a:t> Services seine Interna im Laufe der Zeit ändern können.</a:t>
            </a:r>
          </a:p>
        </p:txBody>
      </p:sp>
      <p:sp>
        <p:nvSpPr>
          <p:cNvPr id="5" name="Textfeld 4">
            <a:extLst>
              <a:ext uri="{FF2B5EF4-FFF2-40B4-BE49-F238E27FC236}">
                <a16:creationId xmlns:a16="http://schemas.microsoft.com/office/drawing/2014/main" id="{4750FFB0-7E2F-CF46-858D-FE57814927D1}"/>
              </a:ext>
            </a:extLst>
          </p:cNvPr>
          <p:cNvSpPr txBox="1"/>
          <p:nvPr/>
        </p:nvSpPr>
        <p:spPr>
          <a:xfrm>
            <a:off x="10066638" y="4038021"/>
            <a:ext cx="2051222" cy="2246769"/>
          </a:xfrm>
          <a:prstGeom prst="rect">
            <a:avLst/>
          </a:prstGeom>
          <a:noFill/>
        </p:spPr>
        <p:txBody>
          <a:bodyPr wrap="square" rtlCol="0">
            <a:spAutoFit/>
          </a:bodyPr>
          <a:lstStyle/>
          <a:p>
            <a:r>
              <a:rPr lang="de-DE" sz="1400" i="1" dirty="0">
                <a:latin typeface="Bradley Hand" pitchFamily="2" charset="77"/>
              </a:rPr>
              <a:t>Daher haben sich im Cloud-native Umfeld weitere Integrationsmuster entwickelt, die die </a:t>
            </a:r>
            <a:r>
              <a:rPr lang="de-DE" sz="1400" i="1" dirty="0" err="1">
                <a:latin typeface="Bradley Hand" pitchFamily="2" charset="77"/>
              </a:rPr>
              <a:t>Automomie</a:t>
            </a:r>
            <a:r>
              <a:rPr lang="de-DE" sz="1400" i="1" dirty="0">
                <a:latin typeface="Bradley Hand" pitchFamily="2" charset="77"/>
              </a:rPr>
              <a:t> zwischen </a:t>
            </a:r>
            <a:r>
              <a:rPr lang="de-DE" sz="1400" i="1" dirty="0" err="1">
                <a:latin typeface="Bradley Hand" pitchFamily="2" charset="77"/>
              </a:rPr>
              <a:t>Consuming</a:t>
            </a:r>
            <a:r>
              <a:rPr lang="de-DE" sz="1400" i="1" dirty="0">
                <a:latin typeface="Bradley Hand" pitchFamily="2" charset="77"/>
              </a:rPr>
              <a:t> und Providing Services besser sicherstellen können.</a:t>
            </a:r>
          </a:p>
        </p:txBody>
      </p:sp>
      <p:pic>
        <p:nvPicPr>
          <p:cNvPr id="7" name="Grafik 6">
            <a:extLst>
              <a:ext uri="{FF2B5EF4-FFF2-40B4-BE49-F238E27FC236}">
                <a16:creationId xmlns:a16="http://schemas.microsoft.com/office/drawing/2014/main" id="{A2206A5A-00C9-6B43-AB17-8E5662F50ED8}"/>
              </a:ext>
            </a:extLst>
          </p:cNvPr>
          <p:cNvPicPr>
            <a:picLocks noChangeAspect="1"/>
          </p:cNvPicPr>
          <p:nvPr/>
        </p:nvPicPr>
        <p:blipFill>
          <a:blip r:embed="rId2"/>
          <a:stretch>
            <a:fillRect/>
          </a:stretch>
        </p:blipFill>
        <p:spPr>
          <a:xfrm>
            <a:off x="5904261" y="1368000"/>
            <a:ext cx="6070600" cy="2514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2632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(synchron)</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38</a:t>
            </a:fld>
            <a:endParaRPr lang="de-DE" noProof="0"/>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407760" y="395291"/>
            <a:ext cx="2912303" cy="10960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a:extLst>
              <a:ext uri="{FF2B5EF4-FFF2-40B4-BE49-F238E27FC236}">
                <a16:creationId xmlns:a16="http://schemas.microsoft.com/office/drawing/2014/main" id="{CFFDD151-EDA8-7749-9A69-A4E1EDE80D1E}"/>
              </a:ext>
            </a:extLst>
          </p:cNvPr>
          <p:cNvCxnSpPr/>
          <p:nvPr/>
        </p:nvCxnSpPr>
        <p:spPr>
          <a:xfrm>
            <a:off x="2167120" y="3325193"/>
            <a:ext cx="5696792" cy="0"/>
          </a:xfrm>
          <a:prstGeom prst="straightConnector1">
            <a:avLst/>
          </a:prstGeom>
          <a:ln w="28575">
            <a:solidFill>
              <a:srgbClr val="187DC5"/>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BB412636-18DA-A64E-A879-13DDF1560D34}"/>
              </a:ext>
            </a:extLst>
          </p:cNvPr>
          <p:cNvSpPr txBox="1"/>
          <p:nvPr/>
        </p:nvSpPr>
        <p:spPr>
          <a:xfrm>
            <a:off x="985386" y="3003378"/>
            <a:ext cx="1181734" cy="646331"/>
          </a:xfrm>
          <a:prstGeom prst="rect">
            <a:avLst/>
          </a:prstGeom>
          <a:noFill/>
        </p:spPr>
        <p:txBody>
          <a:bodyPr wrap="none" rtlCol="0">
            <a:spAutoFit/>
          </a:bodyPr>
          <a:lstStyle/>
          <a:p>
            <a:pPr algn="r"/>
            <a:r>
              <a:rPr lang="de-DE" i="1" dirty="0">
                <a:solidFill>
                  <a:schemeClr val="accent5"/>
                </a:solidFill>
                <a:latin typeface="Bradley Hand" pitchFamily="2" charset="77"/>
              </a:rPr>
              <a:t>engere</a:t>
            </a:r>
          </a:p>
          <a:p>
            <a:pPr algn="r"/>
            <a:r>
              <a:rPr lang="de-DE" i="1" dirty="0">
                <a:solidFill>
                  <a:schemeClr val="accent5"/>
                </a:solidFill>
                <a:latin typeface="Bradley Hand" pitchFamily="2" charset="77"/>
              </a:rPr>
              <a:t>Kopplung</a:t>
            </a:r>
          </a:p>
        </p:txBody>
      </p:sp>
      <p:sp>
        <p:nvSpPr>
          <p:cNvPr id="13" name="Textfeld 12">
            <a:extLst>
              <a:ext uri="{FF2B5EF4-FFF2-40B4-BE49-F238E27FC236}">
                <a16:creationId xmlns:a16="http://schemas.microsoft.com/office/drawing/2014/main" id="{4E39DB58-D36C-9D47-9441-4547B29B150C}"/>
              </a:ext>
            </a:extLst>
          </p:cNvPr>
          <p:cNvSpPr txBox="1"/>
          <p:nvPr/>
        </p:nvSpPr>
        <p:spPr>
          <a:xfrm>
            <a:off x="7863912" y="3002027"/>
            <a:ext cx="1181734" cy="646331"/>
          </a:xfrm>
          <a:prstGeom prst="rect">
            <a:avLst/>
          </a:prstGeom>
          <a:noFill/>
        </p:spPr>
        <p:txBody>
          <a:bodyPr wrap="none" rtlCol="0">
            <a:spAutoFit/>
          </a:bodyPr>
          <a:lstStyle/>
          <a:p>
            <a:r>
              <a:rPr lang="de-DE" i="1" dirty="0">
                <a:solidFill>
                  <a:schemeClr val="accent5"/>
                </a:solidFill>
                <a:latin typeface="Bradley Hand" pitchFamily="2" charset="77"/>
              </a:rPr>
              <a:t>losere</a:t>
            </a:r>
          </a:p>
          <a:p>
            <a:r>
              <a:rPr lang="de-DE" i="1" dirty="0">
                <a:solidFill>
                  <a:schemeClr val="accent5"/>
                </a:solidFill>
                <a:latin typeface="Bradley Hand" pitchFamily="2" charset="77"/>
              </a:rPr>
              <a:t>Kopplung</a:t>
            </a:r>
          </a:p>
        </p:txBody>
      </p:sp>
      <p:sp>
        <p:nvSpPr>
          <p:cNvPr id="4" name="Oval 3">
            <a:extLst>
              <a:ext uri="{FF2B5EF4-FFF2-40B4-BE49-F238E27FC236}">
                <a16:creationId xmlns:a16="http://schemas.microsoft.com/office/drawing/2014/main" id="{F5280931-3EBE-3B44-A1C6-94EDDA311991}"/>
              </a:ext>
            </a:extLst>
          </p:cNvPr>
          <p:cNvSpPr/>
          <p:nvPr/>
        </p:nvSpPr>
        <p:spPr>
          <a:xfrm>
            <a:off x="2263011" y="3495761"/>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RPC</a:t>
            </a:r>
          </a:p>
        </p:txBody>
      </p:sp>
      <p:sp>
        <p:nvSpPr>
          <p:cNvPr id="8" name="Oval 7">
            <a:extLst>
              <a:ext uri="{FF2B5EF4-FFF2-40B4-BE49-F238E27FC236}">
                <a16:creationId xmlns:a16="http://schemas.microsoft.com/office/drawing/2014/main" id="{14EFECF4-3DB6-8F4D-9B4F-6166B58C2564}"/>
              </a:ext>
            </a:extLst>
          </p:cNvPr>
          <p:cNvSpPr/>
          <p:nvPr/>
        </p:nvSpPr>
        <p:spPr>
          <a:xfrm>
            <a:off x="4509856" y="3495761"/>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err="1"/>
              <a:t>gRPC</a:t>
            </a:r>
            <a:endParaRPr lang="de-DE" dirty="0"/>
          </a:p>
        </p:txBody>
      </p:sp>
      <p:sp>
        <p:nvSpPr>
          <p:cNvPr id="11" name="Oval 10">
            <a:extLst>
              <a:ext uri="{FF2B5EF4-FFF2-40B4-BE49-F238E27FC236}">
                <a16:creationId xmlns:a16="http://schemas.microsoft.com/office/drawing/2014/main" id="{D31CCCE7-2B75-924F-BEE5-E30D3FBD705B}"/>
              </a:ext>
            </a:extLst>
          </p:cNvPr>
          <p:cNvSpPr/>
          <p:nvPr/>
        </p:nvSpPr>
        <p:spPr>
          <a:xfrm>
            <a:off x="6756702" y="3495761"/>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REST</a:t>
            </a:r>
          </a:p>
        </p:txBody>
      </p:sp>
      <p:sp>
        <p:nvSpPr>
          <p:cNvPr id="12" name="Textfeld 11">
            <a:extLst>
              <a:ext uri="{FF2B5EF4-FFF2-40B4-BE49-F238E27FC236}">
                <a16:creationId xmlns:a16="http://schemas.microsoft.com/office/drawing/2014/main" id="{3BC11944-047A-D742-9C27-470BC934AD9D}"/>
              </a:ext>
            </a:extLst>
          </p:cNvPr>
          <p:cNvSpPr txBox="1"/>
          <p:nvPr/>
        </p:nvSpPr>
        <p:spPr>
          <a:xfrm>
            <a:off x="10066538" y="3475907"/>
            <a:ext cx="1930954" cy="954107"/>
          </a:xfrm>
          <a:prstGeom prst="rect">
            <a:avLst/>
          </a:prstGeom>
          <a:noFill/>
        </p:spPr>
        <p:txBody>
          <a:bodyPr wrap="square" rtlCol="0">
            <a:spAutoFit/>
          </a:bodyPr>
          <a:lstStyle/>
          <a:p>
            <a:r>
              <a:rPr lang="de-DE" sz="1400" i="1" dirty="0">
                <a:latin typeface="Bradley Hand" pitchFamily="2" charset="77"/>
              </a:rPr>
              <a:t>Häufig muss man also zwischen Performance und loser Kopplung abwägen.</a:t>
            </a:r>
          </a:p>
        </p:txBody>
      </p:sp>
      <p:cxnSp>
        <p:nvCxnSpPr>
          <p:cNvPr id="15" name="Gerade Verbindung mit Pfeil 14">
            <a:extLst>
              <a:ext uri="{FF2B5EF4-FFF2-40B4-BE49-F238E27FC236}">
                <a16:creationId xmlns:a16="http://schemas.microsoft.com/office/drawing/2014/main" id="{D2D01194-8579-CE4F-A9C4-7D97EC9F4108}"/>
              </a:ext>
            </a:extLst>
          </p:cNvPr>
          <p:cNvCxnSpPr>
            <a:cxnSpLocks/>
          </p:cNvCxnSpPr>
          <p:nvPr/>
        </p:nvCxnSpPr>
        <p:spPr>
          <a:xfrm flipH="1" flipV="1">
            <a:off x="2167120" y="4620554"/>
            <a:ext cx="5607873" cy="1"/>
          </a:xfrm>
          <a:prstGeom prst="straightConnector1">
            <a:avLst/>
          </a:prstGeom>
          <a:ln w="28575">
            <a:solidFill>
              <a:srgbClr val="187DC5"/>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9A35C5D9-AD28-A742-9973-DDD715816D8F}"/>
              </a:ext>
            </a:extLst>
          </p:cNvPr>
          <p:cNvSpPr txBox="1"/>
          <p:nvPr/>
        </p:nvSpPr>
        <p:spPr>
          <a:xfrm>
            <a:off x="725700" y="4297388"/>
            <a:ext cx="1441420" cy="646331"/>
          </a:xfrm>
          <a:prstGeom prst="rect">
            <a:avLst/>
          </a:prstGeom>
          <a:noFill/>
        </p:spPr>
        <p:txBody>
          <a:bodyPr wrap="none" rtlCol="0">
            <a:spAutoFit/>
          </a:bodyPr>
          <a:lstStyle/>
          <a:p>
            <a:pPr algn="r"/>
            <a:r>
              <a:rPr lang="de-DE" i="1" dirty="0">
                <a:solidFill>
                  <a:schemeClr val="accent5"/>
                </a:solidFill>
                <a:latin typeface="Bradley Hand" pitchFamily="2" charset="77"/>
              </a:rPr>
              <a:t>bessere</a:t>
            </a:r>
          </a:p>
          <a:p>
            <a:pPr algn="r"/>
            <a:r>
              <a:rPr lang="de-DE" i="1" dirty="0">
                <a:solidFill>
                  <a:schemeClr val="accent5"/>
                </a:solidFill>
                <a:latin typeface="Bradley Hand" pitchFamily="2" charset="77"/>
              </a:rPr>
              <a:t>Performance</a:t>
            </a:r>
          </a:p>
        </p:txBody>
      </p:sp>
      <p:sp>
        <p:nvSpPr>
          <p:cNvPr id="19" name="Textfeld 18">
            <a:extLst>
              <a:ext uri="{FF2B5EF4-FFF2-40B4-BE49-F238E27FC236}">
                <a16:creationId xmlns:a16="http://schemas.microsoft.com/office/drawing/2014/main" id="{DF1699FA-EC3F-4F40-B447-B24AC6AC195A}"/>
              </a:ext>
            </a:extLst>
          </p:cNvPr>
          <p:cNvSpPr txBox="1"/>
          <p:nvPr/>
        </p:nvSpPr>
        <p:spPr>
          <a:xfrm>
            <a:off x="7774993" y="4297388"/>
            <a:ext cx="1441420" cy="646331"/>
          </a:xfrm>
          <a:prstGeom prst="rect">
            <a:avLst/>
          </a:prstGeom>
          <a:noFill/>
        </p:spPr>
        <p:txBody>
          <a:bodyPr wrap="none" rtlCol="0">
            <a:spAutoFit/>
          </a:bodyPr>
          <a:lstStyle/>
          <a:p>
            <a:r>
              <a:rPr lang="de-DE" i="1" dirty="0">
                <a:solidFill>
                  <a:schemeClr val="accent5"/>
                </a:solidFill>
                <a:latin typeface="Bradley Hand" pitchFamily="2" charset="77"/>
              </a:rPr>
              <a:t>schlechtere</a:t>
            </a:r>
          </a:p>
          <a:p>
            <a:r>
              <a:rPr lang="de-DE" i="1" dirty="0">
                <a:solidFill>
                  <a:schemeClr val="accent5"/>
                </a:solidFill>
                <a:latin typeface="Bradley Hand" pitchFamily="2" charset="77"/>
              </a:rPr>
              <a:t>Performance</a:t>
            </a:r>
          </a:p>
        </p:txBody>
      </p:sp>
      <p:sp>
        <p:nvSpPr>
          <p:cNvPr id="17" name="Geschweifte Klammer rechts 16">
            <a:extLst>
              <a:ext uri="{FF2B5EF4-FFF2-40B4-BE49-F238E27FC236}">
                <a16:creationId xmlns:a16="http://schemas.microsoft.com/office/drawing/2014/main" id="{EDEB838F-0A5A-FB48-ABE3-00B490D4AEA0}"/>
              </a:ext>
            </a:extLst>
          </p:cNvPr>
          <p:cNvSpPr/>
          <p:nvPr/>
        </p:nvSpPr>
        <p:spPr>
          <a:xfrm rot="5400000">
            <a:off x="5973144" y="3584430"/>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1" name="Geschweifte Klammer rechts 20">
            <a:extLst>
              <a:ext uri="{FF2B5EF4-FFF2-40B4-BE49-F238E27FC236}">
                <a16:creationId xmlns:a16="http://schemas.microsoft.com/office/drawing/2014/main" id="{A78B3C33-884A-B343-ACFE-2A8C300910B6}"/>
              </a:ext>
            </a:extLst>
          </p:cNvPr>
          <p:cNvSpPr/>
          <p:nvPr/>
        </p:nvSpPr>
        <p:spPr>
          <a:xfrm rot="5400000">
            <a:off x="2602876" y="4707851"/>
            <a:ext cx="234669" cy="914400"/>
          </a:xfrm>
          <a:prstGeom prst="rightBrace">
            <a:avLst>
              <a:gd name="adj1" fmla="val 66952"/>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feld 19">
            <a:extLst>
              <a:ext uri="{FF2B5EF4-FFF2-40B4-BE49-F238E27FC236}">
                <a16:creationId xmlns:a16="http://schemas.microsoft.com/office/drawing/2014/main" id="{F88E721A-3AD1-0847-90E9-AAF10FCA0109}"/>
              </a:ext>
            </a:extLst>
          </p:cNvPr>
          <p:cNvSpPr txBox="1"/>
          <p:nvPr/>
        </p:nvSpPr>
        <p:spPr>
          <a:xfrm>
            <a:off x="2452348" y="5362821"/>
            <a:ext cx="53572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UDP</a:t>
            </a:r>
          </a:p>
        </p:txBody>
      </p:sp>
      <p:sp>
        <p:nvSpPr>
          <p:cNvPr id="23" name="Textfeld 22">
            <a:extLst>
              <a:ext uri="{FF2B5EF4-FFF2-40B4-BE49-F238E27FC236}">
                <a16:creationId xmlns:a16="http://schemas.microsoft.com/office/drawing/2014/main" id="{F55C8A8C-228C-1140-AC21-89DF7DC1007E}"/>
              </a:ext>
            </a:extLst>
          </p:cNvPr>
          <p:cNvSpPr txBox="1"/>
          <p:nvPr/>
        </p:nvSpPr>
        <p:spPr>
          <a:xfrm>
            <a:off x="5425888" y="5362821"/>
            <a:ext cx="133081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TCP/HTTP(S)</a:t>
            </a:r>
          </a:p>
        </p:txBody>
      </p:sp>
      <p:sp>
        <p:nvSpPr>
          <p:cNvPr id="24" name="Geschweifte Klammer rechts 23">
            <a:extLst>
              <a:ext uri="{FF2B5EF4-FFF2-40B4-BE49-F238E27FC236}">
                <a16:creationId xmlns:a16="http://schemas.microsoft.com/office/drawing/2014/main" id="{9410665B-D735-9F40-AC11-83B963446645}"/>
              </a:ext>
            </a:extLst>
          </p:cNvPr>
          <p:cNvSpPr/>
          <p:nvPr/>
        </p:nvSpPr>
        <p:spPr>
          <a:xfrm rot="16200000">
            <a:off x="3726299" y="1196555"/>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Geschweifte Klammer rechts 24">
            <a:extLst>
              <a:ext uri="{FF2B5EF4-FFF2-40B4-BE49-F238E27FC236}">
                <a16:creationId xmlns:a16="http://schemas.microsoft.com/office/drawing/2014/main" id="{ABA33B5F-C16C-1040-A512-D39F039A9609}"/>
              </a:ext>
            </a:extLst>
          </p:cNvPr>
          <p:cNvSpPr/>
          <p:nvPr/>
        </p:nvSpPr>
        <p:spPr>
          <a:xfrm rot="16200000">
            <a:off x="7096568" y="2326017"/>
            <a:ext cx="234669" cy="914400"/>
          </a:xfrm>
          <a:prstGeom prst="rightBrace">
            <a:avLst>
              <a:gd name="adj1" fmla="val 70400"/>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A061C0C3-D837-2944-8C62-0746A1894BD7}"/>
              </a:ext>
            </a:extLst>
          </p:cNvPr>
          <p:cNvSpPr txBox="1"/>
          <p:nvPr/>
        </p:nvSpPr>
        <p:spPr>
          <a:xfrm>
            <a:off x="2382475" y="2181499"/>
            <a:ext cx="2924198"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IDL + generierte </a:t>
            </a:r>
            <a:r>
              <a:rPr lang="de-DE" sz="1400" i="1" dirty="0" err="1">
                <a:solidFill>
                  <a:schemeClr val="tx1">
                    <a:lumMod val="50000"/>
                    <a:lumOff val="50000"/>
                  </a:schemeClr>
                </a:solidFill>
                <a:latin typeface="Bradley Hand" pitchFamily="2" charset="77"/>
              </a:rPr>
              <a:t>Stubs</a:t>
            </a:r>
            <a:r>
              <a:rPr lang="de-DE" sz="1400" i="1" dirty="0">
                <a:solidFill>
                  <a:schemeClr val="tx1">
                    <a:lumMod val="50000"/>
                    <a:lumOff val="50000"/>
                  </a:schemeClr>
                </a:solidFill>
                <a:latin typeface="Bradley Hand" pitchFamily="2" charset="77"/>
              </a:rPr>
              <a:t> erforderlich</a:t>
            </a:r>
          </a:p>
        </p:txBody>
      </p:sp>
      <p:sp>
        <p:nvSpPr>
          <p:cNvPr id="27" name="Textfeld 26">
            <a:extLst>
              <a:ext uri="{FF2B5EF4-FFF2-40B4-BE49-F238E27FC236}">
                <a16:creationId xmlns:a16="http://schemas.microsoft.com/office/drawing/2014/main" id="{14A270AF-458B-1E4A-A104-8497A30A59C6}"/>
              </a:ext>
            </a:extLst>
          </p:cNvPr>
          <p:cNvSpPr txBox="1"/>
          <p:nvPr/>
        </p:nvSpPr>
        <p:spPr>
          <a:xfrm>
            <a:off x="6264763" y="2073777"/>
            <a:ext cx="1898277" cy="523220"/>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Keine IDL erforderlich</a:t>
            </a:r>
          </a:p>
          <a:p>
            <a:pPr algn="ctr"/>
            <a:r>
              <a:rPr lang="de-DE" sz="1400" i="1" dirty="0">
                <a:solidFill>
                  <a:schemeClr val="tx1">
                    <a:lumMod val="50000"/>
                    <a:lumOff val="50000"/>
                  </a:schemeClr>
                </a:solidFill>
                <a:latin typeface="Bradley Hand" pitchFamily="2" charset="77"/>
              </a:rPr>
              <a:t>(HATEOAS)</a:t>
            </a:r>
          </a:p>
        </p:txBody>
      </p:sp>
      <p:sp>
        <p:nvSpPr>
          <p:cNvPr id="28" name="Textfeld 27">
            <a:extLst>
              <a:ext uri="{FF2B5EF4-FFF2-40B4-BE49-F238E27FC236}">
                <a16:creationId xmlns:a16="http://schemas.microsoft.com/office/drawing/2014/main" id="{2E38AAF5-4E48-0C41-BA72-7E8DC624ECAA}"/>
              </a:ext>
            </a:extLst>
          </p:cNvPr>
          <p:cNvSpPr txBox="1"/>
          <p:nvPr/>
        </p:nvSpPr>
        <p:spPr>
          <a:xfrm>
            <a:off x="10066652" y="2073777"/>
            <a:ext cx="1930954" cy="523220"/>
          </a:xfrm>
          <a:prstGeom prst="rect">
            <a:avLst/>
          </a:prstGeom>
          <a:noFill/>
        </p:spPr>
        <p:txBody>
          <a:bodyPr wrap="square" rtlCol="0">
            <a:spAutoFit/>
          </a:bodyPr>
          <a:lstStyle/>
          <a:p>
            <a:r>
              <a:rPr lang="de-DE" sz="1400" i="1" dirty="0">
                <a:latin typeface="Bradley Hand" pitchFamily="2" charset="77"/>
              </a:rPr>
              <a:t>IDL: Interface </a:t>
            </a:r>
            <a:r>
              <a:rPr lang="de-DE" sz="1400" i="1" dirty="0" err="1">
                <a:latin typeface="Bradley Hand" pitchFamily="2" charset="77"/>
              </a:rPr>
              <a:t>definition</a:t>
            </a:r>
            <a:r>
              <a:rPr lang="de-DE" sz="1400" i="1" dirty="0">
                <a:latin typeface="Bradley Hand" pitchFamily="2" charset="77"/>
              </a:rPr>
              <a:t> </a:t>
            </a:r>
            <a:r>
              <a:rPr lang="de-DE" sz="1400" i="1" dirty="0" err="1">
                <a:latin typeface="Bradley Hand" pitchFamily="2" charset="77"/>
              </a:rPr>
              <a:t>language</a:t>
            </a:r>
            <a:endParaRPr lang="de-DE" sz="1400" i="1" dirty="0">
              <a:latin typeface="Bradley Hand" pitchFamily="2" charset="77"/>
            </a:endParaRPr>
          </a:p>
        </p:txBody>
      </p:sp>
      <p:sp>
        <p:nvSpPr>
          <p:cNvPr id="29" name="Textfeld 28">
            <a:extLst>
              <a:ext uri="{FF2B5EF4-FFF2-40B4-BE49-F238E27FC236}">
                <a16:creationId xmlns:a16="http://schemas.microsoft.com/office/drawing/2014/main" id="{CE086943-AB98-5244-9CFA-5280B3C210A3}"/>
              </a:ext>
            </a:extLst>
          </p:cNvPr>
          <p:cNvSpPr txBox="1"/>
          <p:nvPr/>
        </p:nvSpPr>
        <p:spPr>
          <a:xfrm>
            <a:off x="10075191" y="4938828"/>
            <a:ext cx="2006218" cy="1277273"/>
          </a:xfrm>
          <a:prstGeom prst="rect">
            <a:avLst/>
          </a:prstGeom>
          <a:noFill/>
        </p:spPr>
        <p:txBody>
          <a:bodyPr wrap="square" rtlCol="0">
            <a:spAutoFit/>
          </a:bodyPr>
          <a:lstStyle/>
          <a:p>
            <a:r>
              <a:rPr lang="de-DE" sz="1100" b="1" i="1" dirty="0">
                <a:latin typeface="Bradley Hand" pitchFamily="2" charset="77"/>
              </a:rPr>
              <a:t>Achtung:</a:t>
            </a:r>
          </a:p>
          <a:p>
            <a:r>
              <a:rPr lang="de-DE" sz="1100" i="1" dirty="0">
                <a:latin typeface="Bradley Hand" pitchFamily="2" charset="77"/>
              </a:rPr>
              <a:t>Es gilt auch die „ewige“ Empfehlung erst Performanceprobleme anzugehen, wenn es einen aus dem Betrieb ersichtlichen Grund dazu gibt!</a:t>
            </a:r>
          </a:p>
        </p:txBody>
      </p:sp>
    </p:spTree>
    <p:extLst>
      <p:ext uri="{BB962C8B-B14F-4D97-AF65-F5344CB8AC3E}">
        <p14:creationId xmlns:p14="http://schemas.microsoft.com/office/powerpoint/2010/main" val="2068695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(synchron)</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39</a:t>
            </a:fld>
            <a:endParaRPr lang="de-DE" noProof="0"/>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264763" y="382888"/>
            <a:ext cx="2912303" cy="10960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a:extLst>
              <a:ext uri="{FF2B5EF4-FFF2-40B4-BE49-F238E27FC236}">
                <a16:creationId xmlns:a16="http://schemas.microsoft.com/office/drawing/2014/main" id="{CFFDD151-EDA8-7749-9A69-A4E1EDE80D1E}"/>
              </a:ext>
            </a:extLst>
          </p:cNvPr>
          <p:cNvCxnSpPr/>
          <p:nvPr/>
        </p:nvCxnSpPr>
        <p:spPr>
          <a:xfrm>
            <a:off x="2167120" y="3325193"/>
            <a:ext cx="5696792"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BB412636-18DA-A64E-A879-13DDF1560D34}"/>
              </a:ext>
            </a:extLst>
          </p:cNvPr>
          <p:cNvSpPr txBox="1"/>
          <p:nvPr/>
        </p:nvSpPr>
        <p:spPr>
          <a:xfrm>
            <a:off x="985386" y="3003378"/>
            <a:ext cx="1181734" cy="646331"/>
          </a:xfrm>
          <a:prstGeom prst="rect">
            <a:avLst/>
          </a:prstGeom>
          <a:noFill/>
        </p:spPr>
        <p:txBody>
          <a:bodyPr wrap="none" rtlCol="0">
            <a:spAutoFit/>
          </a:bodyPr>
          <a:lstStyle/>
          <a:p>
            <a:pPr algn="r"/>
            <a:r>
              <a:rPr lang="de-DE" i="1" dirty="0">
                <a:solidFill>
                  <a:schemeClr val="tx1">
                    <a:lumMod val="50000"/>
                    <a:lumOff val="50000"/>
                  </a:schemeClr>
                </a:solidFill>
                <a:latin typeface="Bradley Hand" pitchFamily="2" charset="77"/>
              </a:rPr>
              <a:t>engere</a:t>
            </a:r>
          </a:p>
          <a:p>
            <a:pPr algn="r"/>
            <a:r>
              <a:rPr lang="de-DE" i="1" dirty="0">
                <a:solidFill>
                  <a:schemeClr val="tx1">
                    <a:lumMod val="50000"/>
                    <a:lumOff val="50000"/>
                  </a:schemeClr>
                </a:solidFill>
                <a:latin typeface="Bradley Hand" pitchFamily="2" charset="77"/>
              </a:rPr>
              <a:t>Kopplung</a:t>
            </a:r>
          </a:p>
        </p:txBody>
      </p:sp>
      <p:sp>
        <p:nvSpPr>
          <p:cNvPr id="13" name="Textfeld 12">
            <a:extLst>
              <a:ext uri="{FF2B5EF4-FFF2-40B4-BE49-F238E27FC236}">
                <a16:creationId xmlns:a16="http://schemas.microsoft.com/office/drawing/2014/main" id="{4E39DB58-D36C-9D47-9441-4547B29B150C}"/>
              </a:ext>
            </a:extLst>
          </p:cNvPr>
          <p:cNvSpPr txBox="1"/>
          <p:nvPr/>
        </p:nvSpPr>
        <p:spPr>
          <a:xfrm>
            <a:off x="7863912" y="3002027"/>
            <a:ext cx="1181734" cy="646331"/>
          </a:xfrm>
          <a:prstGeom prst="rect">
            <a:avLst/>
          </a:prstGeom>
          <a:noFill/>
        </p:spPr>
        <p:txBody>
          <a:bodyPr wrap="none" rtlCol="0">
            <a:spAutoFit/>
          </a:bodyPr>
          <a:lstStyle/>
          <a:p>
            <a:r>
              <a:rPr lang="de-DE" i="1" dirty="0">
                <a:solidFill>
                  <a:schemeClr val="tx1">
                    <a:lumMod val="50000"/>
                    <a:lumOff val="50000"/>
                  </a:schemeClr>
                </a:solidFill>
                <a:latin typeface="Bradley Hand" pitchFamily="2" charset="77"/>
              </a:rPr>
              <a:t>losere</a:t>
            </a:r>
          </a:p>
          <a:p>
            <a:r>
              <a:rPr lang="de-DE" i="1" dirty="0">
                <a:solidFill>
                  <a:schemeClr val="tx1">
                    <a:lumMod val="50000"/>
                    <a:lumOff val="50000"/>
                  </a:schemeClr>
                </a:solidFill>
                <a:latin typeface="Bradley Hand" pitchFamily="2" charset="77"/>
              </a:rPr>
              <a:t>Kopplung</a:t>
            </a:r>
          </a:p>
        </p:txBody>
      </p:sp>
      <p:sp>
        <p:nvSpPr>
          <p:cNvPr id="4" name="Oval 3">
            <a:extLst>
              <a:ext uri="{FF2B5EF4-FFF2-40B4-BE49-F238E27FC236}">
                <a16:creationId xmlns:a16="http://schemas.microsoft.com/office/drawing/2014/main" id="{F5280931-3EBE-3B44-A1C6-94EDDA311991}"/>
              </a:ext>
            </a:extLst>
          </p:cNvPr>
          <p:cNvSpPr/>
          <p:nvPr/>
        </p:nvSpPr>
        <p:spPr>
          <a:xfrm>
            <a:off x="2263011" y="3495761"/>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RPC</a:t>
            </a:r>
          </a:p>
        </p:txBody>
      </p:sp>
      <p:sp>
        <p:nvSpPr>
          <p:cNvPr id="8" name="Oval 7">
            <a:extLst>
              <a:ext uri="{FF2B5EF4-FFF2-40B4-BE49-F238E27FC236}">
                <a16:creationId xmlns:a16="http://schemas.microsoft.com/office/drawing/2014/main" id="{14EFECF4-3DB6-8F4D-9B4F-6166B58C2564}"/>
              </a:ext>
            </a:extLst>
          </p:cNvPr>
          <p:cNvSpPr/>
          <p:nvPr/>
        </p:nvSpPr>
        <p:spPr>
          <a:xfrm>
            <a:off x="4509856" y="3495761"/>
            <a:ext cx="914400" cy="9144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err="1"/>
              <a:t>gRPC</a:t>
            </a:r>
            <a:endParaRPr lang="de-DE" dirty="0"/>
          </a:p>
        </p:txBody>
      </p:sp>
      <p:sp>
        <p:nvSpPr>
          <p:cNvPr id="11" name="Oval 10">
            <a:extLst>
              <a:ext uri="{FF2B5EF4-FFF2-40B4-BE49-F238E27FC236}">
                <a16:creationId xmlns:a16="http://schemas.microsoft.com/office/drawing/2014/main" id="{D31CCCE7-2B75-924F-BEE5-E30D3FBD705B}"/>
              </a:ext>
            </a:extLst>
          </p:cNvPr>
          <p:cNvSpPr/>
          <p:nvPr/>
        </p:nvSpPr>
        <p:spPr>
          <a:xfrm>
            <a:off x="6756702" y="3495761"/>
            <a:ext cx="914400" cy="9144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REST</a:t>
            </a:r>
          </a:p>
        </p:txBody>
      </p:sp>
      <p:sp>
        <p:nvSpPr>
          <p:cNvPr id="12" name="Textfeld 11">
            <a:extLst>
              <a:ext uri="{FF2B5EF4-FFF2-40B4-BE49-F238E27FC236}">
                <a16:creationId xmlns:a16="http://schemas.microsoft.com/office/drawing/2014/main" id="{3BC11944-047A-D742-9C27-470BC934AD9D}"/>
              </a:ext>
            </a:extLst>
          </p:cNvPr>
          <p:cNvSpPr txBox="1"/>
          <p:nvPr/>
        </p:nvSpPr>
        <p:spPr>
          <a:xfrm>
            <a:off x="10066538" y="3475907"/>
            <a:ext cx="1930954" cy="954107"/>
          </a:xfrm>
          <a:prstGeom prst="rect">
            <a:avLst/>
          </a:prstGeom>
          <a:noFill/>
        </p:spPr>
        <p:txBody>
          <a:bodyPr wrap="square" rtlCol="0">
            <a:spAutoFit/>
          </a:bodyPr>
          <a:lstStyle/>
          <a:p>
            <a:r>
              <a:rPr lang="de-DE" sz="1400" i="1" dirty="0">
                <a:latin typeface="Bradley Hand" pitchFamily="2" charset="77"/>
              </a:rPr>
              <a:t>Häufig muss man also zwischen Performance und loser Kopplung abwägen.</a:t>
            </a:r>
          </a:p>
        </p:txBody>
      </p:sp>
      <p:cxnSp>
        <p:nvCxnSpPr>
          <p:cNvPr id="15" name="Gerade Verbindung mit Pfeil 14">
            <a:extLst>
              <a:ext uri="{FF2B5EF4-FFF2-40B4-BE49-F238E27FC236}">
                <a16:creationId xmlns:a16="http://schemas.microsoft.com/office/drawing/2014/main" id="{D2D01194-8579-CE4F-A9C4-7D97EC9F4108}"/>
              </a:ext>
            </a:extLst>
          </p:cNvPr>
          <p:cNvCxnSpPr>
            <a:cxnSpLocks/>
          </p:cNvCxnSpPr>
          <p:nvPr/>
        </p:nvCxnSpPr>
        <p:spPr>
          <a:xfrm flipH="1" flipV="1">
            <a:off x="2167120" y="4620554"/>
            <a:ext cx="5607873" cy="1"/>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9A35C5D9-AD28-A742-9973-DDD715816D8F}"/>
              </a:ext>
            </a:extLst>
          </p:cNvPr>
          <p:cNvSpPr txBox="1"/>
          <p:nvPr/>
        </p:nvSpPr>
        <p:spPr>
          <a:xfrm>
            <a:off x="725700" y="4297388"/>
            <a:ext cx="1441420" cy="646331"/>
          </a:xfrm>
          <a:prstGeom prst="rect">
            <a:avLst/>
          </a:prstGeom>
          <a:noFill/>
        </p:spPr>
        <p:txBody>
          <a:bodyPr wrap="none" rtlCol="0">
            <a:spAutoFit/>
          </a:bodyPr>
          <a:lstStyle/>
          <a:p>
            <a:pPr algn="r"/>
            <a:r>
              <a:rPr lang="de-DE" i="1" dirty="0">
                <a:solidFill>
                  <a:schemeClr val="tx1">
                    <a:lumMod val="50000"/>
                    <a:lumOff val="50000"/>
                  </a:schemeClr>
                </a:solidFill>
                <a:latin typeface="Bradley Hand" pitchFamily="2" charset="77"/>
              </a:rPr>
              <a:t>bessere</a:t>
            </a:r>
          </a:p>
          <a:p>
            <a:pPr algn="r"/>
            <a:r>
              <a:rPr lang="de-DE" i="1" dirty="0">
                <a:solidFill>
                  <a:schemeClr val="tx1">
                    <a:lumMod val="50000"/>
                    <a:lumOff val="50000"/>
                  </a:schemeClr>
                </a:solidFill>
                <a:latin typeface="Bradley Hand" pitchFamily="2" charset="77"/>
              </a:rPr>
              <a:t>Performance</a:t>
            </a:r>
          </a:p>
        </p:txBody>
      </p:sp>
      <p:sp>
        <p:nvSpPr>
          <p:cNvPr id="19" name="Textfeld 18">
            <a:extLst>
              <a:ext uri="{FF2B5EF4-FFF2-40B4-BE49-F238E27FC236}">
                <a16:creationId xmlns:a16="http://schemas.microsoft.com/office/drawing/2014/main" id="{DF1699FA-EC3F-4F40-B447-B24AC6AC195A}"/>
              </a:ext>
            </a:extLst>
          </p:cNvPr>
          <p:cNvSpPr txBox="1"/>
          <p:nvPr/>
        </p:nvSpPr>
        <p:spPr>
          <a:xfrm>
            <a:off x="7774993" y="4297388"/>
            <a:ext cx="1441420" cy="646331"/>
          </a:xfrm>
          <a:prstGeom prst="rect">
            <a:avLst/>
          </a:prstGeom>
          <a:noFill/>
        </p:spPr>
        <p:txBody>
          <a:bodyPr wrap="none" rtlCol="0">
            <a:spAutoFit/>
          </a:bodyPr>
          <a:lstStyle/>
          <a:p>
            <a:r>
              <a:rPr lang="de-DE" i="1" dirty="0">
                <a:solidFill>
                  <a:schemeClr val="tx1">
                    <a:lumMod val="50000"/>
                    <a:lumOff val="50000"/>
                  </a:schemeClr>
                </a:solidFill>
                <a:latin typeface="Bradley Hand" pitchFamily="2" charset="77"/>
              </a:rPr>
              <a:t>schlechtere</a:t>
            </a:r>
          </a:p>
          <a:p>
            <a:r>
              <a:rPr lang="de-DE" i="1" dirty="0">
                <a:solidFill>
                  <a:schemeClr val="tx1">
                    <a:lumMod val="50000"/>
                    <a:lumOff val="50000"/>
                  </a:schemeClr>
                </a:solidFill>
                <a:latin typeface="Bradley Hand" pitchFamily="2" charset="77"/>
              </a:rPr>
              <a:t>Performance</a:t>
            </a:r>
          </a:p>
        </p:txBody>
      </p:sp>
      <p:sp>
        <p:nvSpPr>
          <p:cNvPr id="17" name="Geschweifte Klammer rechts 16">
            <a:extLst>
              <a:ext uri="{FF2B5EF4-FFF2-40B4-BE49-F238E27FC236}">
                <a16:creationId xmlns:a16="http://schemas.microsoft.com/office/drawing/2014/main" id="{EDEB838F-0A5A-FB48-ABE3-00B490D4AEA0}"/>
              </a:ext>
            </a:extLst>
          </p:cNvPr>
          <p:cNvSpPr/>
          <p:nvPr/>
        </p:nvSpPr>
        <p:spPr>
          <a:xfrm rot="5400000">
            <a:off x="5973144" y="3584430"/>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1" name="Geschweifte Klammer rechts 20">
            <a:extLst>
              <a:ext uri="{FF2B5EF4-FFF2-40B4-BE49-F238E27FC236}">
                <a16:creationId xmlns:a16="http://schemas.microsoft.com/office/drawing/2014/main" id="{A78B3C33-884A-B343-ACFE-2A8C300910B6}"/>
              </a:ext>
            </a:extLst>
          </p:cNvPr>
          <p:cNvSpPr/>
          <p:nvPr/>
        </p:nvSpPr>
        <p:spPr>
          <a:xfrm rot="5400000">
            <a:off x="2602876" y="4707851"/>
            <a:ext cx="234669" cy="914400"/>
          </a:xfrm>
          <a:prstGeom prst="rightBrace">
            <a:avLst>
              <a:gd name="adj1" fmla="val 66952"/>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feld 19">
            <a:extLst>
              <a:ext uri="{FF2B5EF4-FFF2-40B4-BE49-F238E27FC236}">
                <a16:creationId xmlns:a16="http://schemas.microsoft.com/office/drawing/2014/main" id="{F88E721A-3AD1-0847-90E9-AAF10FCA0109}"/>
              </a:ext>
            </a:extLst>
          </p:cNvPr>
          <p:cNvSpPr txBox="1"/>
          <p:nvPr/>
        </p:nvSpPr>
        <p:spPr>
          <a:xfrm>
            <a:off x="2452348" y="5362821"/>
            <a:ext cx="53572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UDP</a:t>
            </a:r>
          </a:p>
        </p:txBody>
      </p:sp>
      <p:sp>
        <p:nvSpPr>
          <p:cNvPr id="23" name="Textfeld 22">
            <a:extLst>
              <a:ext uri="{FF2B5EF4-FFF2-40B4-BE49-F238E27FC236}">
                <a16:creationId xmlns:a16="http://schemas.microsoft.com/office/drawing/2014/main" id="{F55C8A8C-228C-1140-AC21-89DF7DC1007E}"/>
              </a:ext>
            </a:extLst>
          </p:cNvPr>
          <p:cNvSpPr txBox="1"/>
          <p:nvPr/>
        </p:nvSpPr>
        <p:spPr>
          <a:xfrm>
            <a:off x="5425888" y="5362821"/>
            <a:ext cx="133081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TCP/HTTP(S)</a:t>
            </a:r>
          </a:p>
        </p:txBody>
      </p:sp>
      <p:sp>
        <p:nvSpPr>
          <p:cNvPr id="24" name="Geschweifte Klammer rechts 23">
            <a:extLst>
              <a:ext uri="{FF2B5EF4-FFF2-40B4-BE49-F238E27FC236}">
                <a16:creationId xmlns:a16="http://schemas.microsoft.com/office/drawing/2014/main" id="{9410665B-D735-9F40-AC11-83B963446645}"/>
              </a:ext>
            </a:extLst>
          </p:cNvPr>
          <p:cNvSpPr/>
          <p:nvPr/>
        </p:nvSpPr>
        <p:spPr>
          <a:xfrm rot="16200000">
            <a:off x="3726299" y="1196555"/>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Geschweifte Klammer rechts 24">
            <a:extLst>
              <a:ext uri="{FF2B5EF4-FFF2-40B4-BE49-F238E27FC236}">
                <a16:creationId xmlns:a16="http://schemas.microsoft.com/office/drawing/2014/main" id="{ABA33B5F-C16C-1040-A512-D39F039A9609}"/>
              </a:ext>
            </a:extLst>
          </p:cNvPr>
          <p:cNvSpPr/>
          <p:nvPr/>
        </p:nvSpPr>
        <p:spPr>
          <a:xfrm rot="16200000">
            <a:off x="7096568" y="2326017"/>
            <a:ext cx="234669" cy="914400"/>
          </a:xfrm>
          <a:prstGeom prst="rightBrace">
            <a:avLst>
              <a:gd name="adj1" fmla="val 70400"/>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A061C0C3-D837-2944-8C62-0746A1894BD7}"/>
              </a:ext>
            </a:extLst>
          </p:cNvPr>
          <p:cNvSpPr txBox="1"/>
          <p:nvPr/>
        </p:nvSpPr>
        <p:spPr>
          <a:xfrm>
            <a:off x="2382475" y="2181499"/>
            <a:ext cx="2924198"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IDL + generierte </a:t>
            </a:r>
            <a:r>
              <a:rPr lang="de-DE" sz="1400" i="1" dirty="0" err="1">
                <a:solidFill>
                  <a:schemeClr val="tx1">
                    <a:lumMod val="50000"/>
                    <a:lumOff val="50000"/>
                  </a:schemeClr>
                </a:solidFill>
                <a:latin typeface="Bradley Hand" pitchFamily="2" charset="77"/>
              </a:rPr>
              <a:t>Stubs</a:t>
            </a:r>
            <a:r>
              <a:rPr lang="de-DE" sz="1400" i="1" dirty="0">
                <a:solidFill>
                  <a:schemeClr val="tx1">
                    <a:lumMod val="50000"/>
                    <a:lumOff val="50000"/>
                  </a:schemeClr>
                </a:solidFill>
                <a:latin typeface="Bradley Hand" pitchFamily="2" charset="77"/>
              </a:rPr>
              <a:t> erforderlich</a:t>
            </a:r>
          </a:p>
        </p:txBody>
      </p:sp>
      <p:sp>
        <p:nvSpPr>
          <p:cNvPr id="27" name="Textfeld 26">
            <a:extLst>
              <a:ext uri="{FF2B5EF4-FFF2-40B4-BE49-F238E27FC236}">
                <a16:creationId xmlns:a16="http://schemas.microsoft.com/office/drawing/2014/main" id="{14A270AF-458B-1E4A-A104-8497A30A59C6}"/>
              </a:ext>
            </a:extLst>
          </p:cNvPr>
          <p:cNvSpPr txBox="1"/>
          <p:nvPr/>
        </p:nvSpPr>
        <p:spPr>
          <a:xfrm>
            <a:off x="6264763" y="2073777"/>
            <a:ext cx="1898277" cy="523220"/>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Keine IDL erforderlich</a:t>
            </a:r>
          </a:p>
          <a:p>
            <a:pPr algn="ctr"/>
            <a:r>
              <a:rPr lang="de-DE" sz="1400" i="1" dirty="0">
                <a:solidFill>
                  <a:schemeClr val="tx1">
                    <a:lumMod val="50000"/>
                    <a:lumOff val="50000"/>
                  </a:schemeClr>
                </a:solidFill>
                <a:latin typeface="Bradley Hand" pitchFamily="2" charset="77"/>
              </a:rPr>
              <a:t>(HATEOS)</a:t>
            </a:r>
          </a:p>
        </p:txBody>
      </p:sp>
      <p:sp>
        <p:nvSpPr>
          <p:cNvPr id="28" name="Textfeld 27">
            <a:extLst>
              <a:ext uri="{FF2B5EF4-FFF2-40B4-BE49-F238E27FC236}">
                <a16:creationId xmlns:a16="http://schemas.microsoft.com/office/drawing/2014/main" id="{2E38AAF5-4E48-0C41-BA72-7E8DC624ECAA}"/>
              </a:ext>
            </a:extLst>
          </p:cNvPr>
          <p:cNvSpPr txBox="1"/>
          <p:nvPr/>
        </p:nvSpPr>
        <p:spPr>
          <a:xfrm>
            <a:off x="10066652" y="2073777"/>
            <a:ext cx="1930954" cy="523220"/>
          </a:xfrm>
          <a:prstGeom prst="rect">
            <a:avLst/>
          </a:prstGeom>
          <a:noFill/>
        </p:spPr>
        <p:txBody>
          <a:bodyPr wrap="square" rtlCol="0">
            <a:spAutoFit/>
          </a:bodyPr>
          <a:lstStyle/>
          <a:p>
            <a:r>
              <a:rPr lang="de-DE" sz="1400" i="1" dirty="0">
                <a:latin typeface="Bradley Hand" pitchFamily="2" charset="77"/>
              </a:rPr>
              <a:t>IDL: Interface </a:t>
            </a:r>
            <a:r>
              <a:rPr lang="de-DE" sz="1400" i="1" dirty="0" err="1">
                <a:latin typeface="Bradley Hand" pitchFamily="2" charset="77"/>
              </a:rPr>
              <a:t>definition</a:t>
            </a:r>
            <a:r>
              <a:rPr lang="de-DE" sz="1400" i="1" dirty="0">
                <a:latin typeface="Bradley Hand" pitchFamily="2" charset="77"/>
              </a:rPr>
              <a:t> </a:t>
            </a:r>
            <a:r>
              <a:rPr lang="de-DE" sz="1400" i="1" dirty="0" err="1">
                <a:latin typeface="Bradley Hand" pitchFamily="2" charset="77"/>
              </a:rPr>
              <a:t>language</a:t>
            </a:r>
            <a:endParaRPr lang="de-DE" sz="1400" i="1" dirty="0">
              <a:latin typeface="Bradley Hand" pitchFamily="2" charset="77"/>
            </a:endParaRPr>
          </a:p>
        </p:txBody>
      </p:sp>
      <p:sp>
        <p:nvSpPr>
          <p:cNvPr id="29" name="Textfeld 28">
            <a:extLst>
              <a:ext uri="{FF2B5EF4-FFF2-40B4-BE49-F238E27FC236}">
                <a16:creationId xmlns:a16="http://schemas.microsoft.com/office/drawing/2014/main" id="{CE086943-AB98-5244-9CFA-5280B3C210A3}"/>
              </a:ext>
            </a:extLst>
          </p:cNvPr>
          <p:cNvSpPr txBox="1"/>
          <p:nvPr/>
        </p:nvSpPr>
        <p:spPr>
          <a:xfrm>
            <a:off x="10075191" y="4938828"/>
            <a:ext cx="2006218" cy="1277273"/>
          </a:xfrm>
          <a:prstGeom prst="rect">
            <a:avLst/>
          </a:prstGeom>
          <a:noFill/>
        </p:spPr>
        <p:txBody>
          <a:bodyPr wrap="square" rtlCol="0">
            <a:spAutoFit/>
          </a:bodyPr>
          <a:lstStyle/>
          <a:p>
            <a:r>
              <a:rPr lang="de-DE" sz="1100" b="1" i="1" dirty="0">
                <a:latin typeface="Bradley Hand" pitchFamily="2" charset="77"/>
              </a:rPr>
              <a:t>Achtung:</a:t>
            </a:r>
          </a:p>
          <a:p>
            <a:r>
              <a:rPr lang="de-DE" sz="1100" i="1" dirty="0">
                <a:latin typeface="Bradley Hand" pitchFamily="2" charset="77"/>
              </a:rPr>
              <a:t>Es gilt auch die „ewige“ Empfehlung erst Performanceprobleme anzugehen, wenn es einen aus dem Betrieb ersichtlichen Grund dazu gibt!</a:t>
            </a:r>
          </a:p>
        </p:txBody>
      </p:sp>
    </p:spTree>
    <p:extLst>
      <p:ext uri="{BB962C8B-B14F-4D97-AF65-F5344CB8AC3E}">
        <p14:creationId xmlns:p14="http://schemas.microsoft.com/office/powerpoint/2010/main" val="1802783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rgbClr val="187DC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169250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Remote </a:t>
            </a:r>
            <a:r>
              <a:rPr lang="de-DE" dirty="0" err="1">
                <a:solidFill>
                  <a:srgbClr val="303633"/>
                </a:solidFill>
              </a:rPr>
              <a:t>Procedure</a:t>
            </a:r>
            <a:r>
              <a:rPr lang="de-DE" dirty="0">
                <a:solidFill>
                  <a:srgbClr val="303633"/>
                </a:solidFill>
              </a:rPr>
              <a:t> Calls (RPC)</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40</a:t>
            </a:fld>
            <a:endParaRPr lang="de-DE" noProof="0"/>
          </a:p>
        </p:txBody>
      </p:sp>
      <p:pic>
        <p:nvPicPr>
          <p:cNvPr id="5" name="Grafik 4">
            <a:extLst>
              <a:ext uri="{FF2B5EF4-FFF2-40B4-BE49-F238E27FC236}">
                <a16:creationId xmlns:a16="http://schemas.microsoft.com/office/drawing/2014/main" id="{EC91D6B0-8905-7B4A-8219-9B78D5791B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1700982"/>
            <a:ext cx="3203677" cy="2753032"/>
          </a:xfrm>
          <a:prstGeom prst="rect">
            <a:avLst/>
          </a:prstGeom>
        </p:spPr>
      </p:pic>
      <p:sp>
        <p:nvSpPr>
          <p:cNvPr id="6" name="Textfeld 5">
            <a:extLst>
              <a:ext uri="{FF2B5EF4-FFF2-40B4-BE49-F238E27FC236}">
                <a16:creationId xmlns:a16="http://schemas.microsoft.com/office/drawing/2014/main" id="{9C8D24CB-11F5-4B4C-A7FC-025A48F8D133}"/>
              </a:ext>
            </a:extLst>
          </p:cNvPr>
          <p:cNvSpPr txBox="1"/>
          <p:nvPr/>
        </p:nvSpPr>
        <p:spPr>
          <a:xfrm>
            <a:off x="431800" y="1600170"/>
            <a:ext cx="4641645" cy="5047536"/>
          </a:xfrm>
          <a:prstGeom prst="rect">
            <a:avLst/>
          </a:prstGeom>
          <a:noFill/>
        </p:spPr>
        <p:txBody>
          <a:bodyPr wrap="square" rtlCol="0">
            <a:spAutoFit/>
          </a:bodyPr>
          <a:lstStyle/>
          <a:p>
            <a:r>
              <a:rPr lang="de-DE" sz="1400" b="1" dirty="0"/>
              <a:t>Remote </a:t>
            </a:r>
            <a:r>
              <a:rPr lang="de-DE" sz="1400" b="1" dirty="0" err="1"/>
              <a:t>Procedure</a:t>
            </a:r>
            <a:r>
              <a:rPr lang="de-DE" sz="1400" b="1" dirty="0"/>
              <a:t> Calls</a:t>
            </a:r>
            <a:r>
              <a:rPr lang="de-DE" sz="1400" dirty="0"/>
              <a:t> (</a:t>
            </a:r>
            <a:r>
              <a:rPr lang="de-DE" sz="1400" b="1" dirty="0"/>
              <a:t>RPC)</a:t>
            </a:r>
            <a:r>
              <a:rPr lang="de-DE" sz="1400" dirty="0"/>
              <a:t> sind eine Technik zur Realisierung von Interprozesskommunikation, die den den Aufruf von Funktionen in anderen Adressräumen ermöglicht. Im Normalfall werden die aufgerufenen Funktionen auf einem anderen Computer als das aufrufende Programm ausgeführt. Es existieren mehrere Implementierungen dieser Technik, die in der Regel untereinander nicht kompatibel sind.</a:t>
            </a:r>
          </a:p>
          <a:p>
            <a:endParaRPr lang="de-DE" sz="1400" dirty="0"/>
          </a:p>
          <a:p>
            <a:r>
              <a:rPr lang="de-DE" sz="1400" dirty="0"/>
              <a:t>Die am weitesten verbreitete Variante ist das ONC RPC (Open Network Computing Remote </a:t>
            </a:r>
            <a:r>
              <a:rPr lang="de-DE" sz="1400" dirty="0" err="1"/>
              <a:t>Procedure</a:t>
            </a:r>
            <a:r>
              <a:rPr lang="de-DE" sz="1400" dirty="0"/>
              <a:t> Call), das vielfach auch als Sun RPC bezeichnet wird. ONC RPC wurde ursprünglich durch Sun Microsystems für das Network File System (NFS) entwickelt.</a:t>
            </a:r>
          </a:p>
          <a:p>
            <a:endParaRPr lang="de-DE" sz="1400" dirty="0"/>
          </a:p>
          <a:p>
            <a:r>
              <a:rPr lang="de-DE" sz="1400" dirty="0"/>
              <a:t>RPC basiert auf dem Client-Server-Modell. Die Kommunikation beginnt, indem der Client eine Anfrage (Call) an einen ihm bekannten Server schickt und auf die Antwort wartet. In der Anfrage gibt der Client an, welche Funktion mit welchen Parametern ausgeführt werden soll. Der Server bearbeitet die Anfrage und schickt die Antwort an den Client zurück. Nach Empfang der Nachricht kann der Client seine Verarbeitung fortführen.</a:t>
            </a:r>
          </a:p>
        </p:txBody>
      </p:sp>
      <p:sp>
        <p:nvSpPr>
          <p:cNvPr id="7" name="Textfeld 6">
            <a:extLst>
              <a:ext uri="{FF2B5EF4-FFF2-40B4-BE49-F238E27FC236}">
                <a16:creationId xmlns:a16="http://schemas.microsoft.com/office/drawing/2014/main" id="{7050D398-00AF-F344-A321-47EE807651CF}"/>
              </a:ext>
            </a:extLst>
          </p:cNvPr>
          <p:cNvSpPr txBox="1"/>
          <p:nvPr/>
        </p:nvSpPr>
        <p:spPr>
          <a:xfrm>
            <a:off x="10080523" y="1700982"/>
            <a:ext cx="1873045" cy="3785652"/>
          </a:xfrm>
          <a:prstGeom prst="rect">
            <a:avLst/>
          </a:prstGeom>
          <a:noFill/>
        </p:spPr>
        <p:txBody>
          <a:bodyPr wrap="square" rtlCol="0">
            <a:spAutoFit/>
          </a:bodyPr>
          <a:lstStyle/>
          <a:p>
            <a:r>
              <a:rPr lang="de-DE" sz="1200" i="1" dirty="0">
                <a:latin typeface="Bradley Hand" pitchFamily="2" charset="77"/>
              </a:rPr>
              <a:t>Aus Sicht eines Client-seitigen Entwicklers sehen Remote </a:t>
            </a:r>
            <a:r>
              <a:rPr lang="de-DE" sz="1200" i="1" dirty="0" err="1">
                <a:latin typeface="Bradley Hand" pitchFamily="2" charset="77"/>
              </a:rPr>
              <a:t>Procedure</a:t>
            </a:r>
            <a:r>
              <a:rPr lang="de-DE" sz="1200" i="1" dirty="0">
                <a:latin typeface="Bradley Hand" pitchFamily="2" charset="77"/>
              </a:rPr>
              <a:t> Calls aus, wie normale </a:t>
            </a:r>
            <a:r>
              <a:rPr lang="de-DE" sz="1200" i="1" dirty="0" err="1">
                <a:latin typeface="Bradley Hand" pitchFamily="2" charset="77"/>
              </a:rPr>
              <a:t>Local</a:t>
            </a:r>
            <a:r>
              <a:rPr lang="de-DE" sz="1200" i="1" dirty="0">
                <a:latin typeface="Bradley Hand" pitchFamily="2" charset="77"/>
              </a:rPr>
              <a:t> </a:t>
            </a:r>
            <a:r>
              <a:rPr lang="de-DE" sz="1200" i="1" dirty="0" err="1">
                <a:latin typeface="Bradley Hand" pitchFamily="2" charset="77"/>
              </a:rPr>
              <a:t>Procedure</a:t>
            </a:r>
            <a:r>
              <a:rPr lang="de-DE" sz="1200" i="1" dirty="0">
                <a:latin typeface="Bradley Hand" pitchFamily="2" charset="77"/>
              </a:rPr>
              <a:t> Calls im eigenen Prozessraum.</a:t>
            </a:r>
          </a:p>
          <a:p>
            <a:endParaRPr lang="de-DE" sz="1200" i="1" dirty="0">
              <a:latin typeface="Bradley Hand" pitchFamily="2" charset="77"/>
            </a:endParaRPr>
          </a:p>
          <a:p>
            <a:r>
              <a:rPr lang="de-DE" sz="1200" i="1" dirty="0">
                <a:latin typeface="Bradley Hand" pitchFamily="2" charset="77"/>
              </a:rPr>
              <a:t>Da RPCs aber Netzwerkkommunikation beinhalten, können diese (anders als LPC im eigenen Prozessraum) natürlich scheitern.</a:t>
            </a:r>
          </a:p>
          <a:p>
            <a:endParaRPr lang="de-DE" sz="1200" i="1" dirty="0">
              <a:latin typeface="Bradley Hand" pitchFamily="2" charset="77"/>
            </a:endParaRPr>
          </a:p>
          <a:p>
            <a:r>
              <a:rPr lang="de-DE" sz="1200" i="1" dirty="0">
                <a:latin typeface="Bradley Hand" pitchFamily="2" charset="77"/>
              </a:rPr>
              <a:t>Weitere diesem RPC-Modell folgende Technologien sind bspw.:</a:t>
            </a:r>
          </a:p>
          <a:p>
            <a:pPr marL="171450" indent="-171450">
              <a:buFont typeface="Arial" panose="020B0604020202020204" pitchFamily="34" charset="0"/>
              <a:buChar char="•"/>
            </a:pPr>
            <a:r>
              <a:rPr lang="de-DE" sz="1200" i="1" dirty="0">
                <a:latin typeface="Bradley Hand" pitchFamily="2" charset="77"/>
              </a:rPr>
              <a:t>CORBA</a:t>
            </a:r>
          </a:p>
          <a:p>
            <a:pPr marL="171450" indent="-171450">
              <a:buFont typeface="Arial" panose="020B0604020202020204" pitchFamily="34" charset="0"/>
              <a:buChar char="•"/>
            </a:pPr>
            <a:r>
              <a:rPr lang="de-DE" sz="1200" i="1" dirty="0">
                <a:latin typeface="Bradley Hand" pitchFamily="2" charset="77"/>
              </a:rPr>
              <a:t>XML-RPC</a:t>
            </a:r>
          </a:p>
          <a:p>
            <a:pPr marL="171450" indent="-171450">
              <a:buFont typeface="Arial" panose="020B0604020202020204" pitchFamily="34" charset="0"/>
              <a:buChar char="•"/>
            </a:pPr>
            <a:r>
              <a:rPr lang="de-DE" sz="1200" i="1" dirty="0">
                <a:latin typeface="Bradley Hand" pitchFamily="2" charset="77"/>
              </a:rPr>
              <a:t>JSON-RPC</a:t>
            </a:r>
          </a:p>
        </p:txBody>
      </p:sp>
    </p:spTree>
    <p:extLst>
      <p:ext uri="{BB962C8B-B14F-4D97-AF65-F5344CB8AC3E}">
        <p14:creationId xmlns:p14="http://schemas.microsoft.com/office/powerpoint/2010/main" val="1576189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Remote </a:t>
            </a:r>
            <a:r>
              <a:rPr lang="de-DE" dirty="0" err="1">
                <a:solidFill>
                  <a:srgbClr val="303633"/>
                </a:solidFill>
              </a:rPr>
              <a:t>Procedure</a:t>
            </a:r>
            <a:r>
              <a:rPr lang="de-DE" dirty="0">
                <a:solidFill>
                  <a:srgbClr val="303633"/>
                </a:solidFill>
              </a:rPr>
              <a:t> Calls (RPC)</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41</a:t>
            </a:fld>
            <a:endParaRPr lang="de-DE" noProof="0"/>
          </a:p>
        </p:txBody>
      </p:sp>
      <p:pic>
        <p:nvPicPr>
          <p:cNvPr id="5" name="Grafik 4">
            <a:extLst>
              <a:ext uri="{FF2B5EF4-FFF2-40B4-BE49-F238E27FC236}">
                <a16:creationId xmlns:a16="http://schemas.microsoft.com/office/drawing/2014/main" id="{EC91D6B0-8905-7B4A-8219-9B78D5791B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1700982"/>
            <a:ext cx="3203677" cy="2753032"/>
          </a:xfrm>
          <a:prstGeom prst="rect">
            <a:avLst/>
          </a:prstGeom>
        </p:spPr>
      </p:pic>
      <p:sp>
        <p:nvSpPr>
          <p:cNvPr id="6" name="Textfeld 5">
            <a:extLst>
              <a:ext uri="{FF2B5EF4-FFF2-40B4-BE49-F238E27FC236}">
                <a16:creationId xmlns:a16="http://schemas.microsoft.com/office/drawing/2014/main" id="{9C8D24CB-11F5-4B4C-A7FC-025A48F8D133}"/>
              </a:ext>
            </a:extLst>
          </p:cNvPr>
          <p:cNvSpPr txBox="1"/>
          <p:nvPr/>
        </p:nvSpPr>
        <p:spPr>
          <a:xfrm>
            <a:off x="431800" y="1600170"/>
            <a:ext cx="4641645" cy="4616648"/>
          </a:xfrm>
          <a:prstGeom prst="rect">
            <a:avLst/>
          </a:prstGeom>
          <a:noFill/>
        </p:spPr>
        <p:txBody>
          <a:bodyPr wrap="square" rtlCol="0">
            <a:spAutoFit/>
          </a:bodyPr>
          <a:lstStyle/>
          <a:p>
            <a:r>
              <a:rPr lang="de-DE" sz="1400" dirty="0"/>
              <a:t>RPC setzt meist auf UDP auf. Dies hat den Vorteil, dass kein Traffic-Overhead durch ACK-Pakete entsteht. Jedoch ist die UDP-Paketgröße nicht ausreichend für große Antworten. Daher muss hier von zwei Arten von RPC-Protokollen ausgegangen werden: Request-Reply und Request-Reply-ACK.</a:t>
            </a:r>
          </a:p>
          <a:p>
            <a:endParaRPr lang="de-DE" sz="1400" dirty="0"/>
          </a:p>
          <a:p>
            <a:r>
              <a:rPr lang="de-DE" sz="1400" dirty="0"/>
              <a:t>Um eine entfernte Funktion aufzurufen, muss eine Nachricht vom Client-Prozess zum Server-Prozess versendet werden. In dieser müssen der Name der Funktion (oder eine ID) und die zugehörigen Parameterwerte enthalten sein.</a:t>
            </a:r>
          </a:p>
          <a:p>
            <a:endParaRPr lang="de-DE" sz="1400" dirty="0"/>
          </a:p>
          <a:p>
            <a:r>
              <a:rPr lang="de-DE" sz="1400" dirty="0"/>
              <a:t>Die Suche nach einem entsprechenden Server kann durch Broadcast (in einem lokalen Netz) realisiert werden oder durch Inanspruchnahme eines Verzeichnisdienstes (Registry).</a:t>
            </a:r>
          </a:p>
          <a:p>
            <a:endParaRPr lang="de-DE" sz="1400" dirty="0"/>
          </a:p>
          <a:p>
            <a:r>
              <a:rPr lang="de-DE" sz="1400" dirty="0"/>
              <a:t>Die erforderlichen serverseitigen (</a:t>
            </a:r>
            <a:r>
              <a:rPr lang="de-DE" sz="1400" dirty="0" err="1"/>
              <a:t>register</a:t>
            </a:r>
            <a:r>
              <a:rPr lang="de-DE" sz="1400" dirty="0"/>
              <a:t>) und clientseitigen (</a:t>
            </a:r>
            <a:r>
              <a:rPr lang="de-DE" sz="1400" dirty="0" err="1"/>
              <a:t>lookup</a:t>
            </a:r>
            <a:r>
              <a:rPr lang="de-DE" sz="1400" dirty="0"/>
              <a:t> + </a:t>
            </a:r>
            <a:r>
              <a:rPr lang="de-DE" sz="1400" dirty="0" err="1"/>
              <a:t>binding</a:t>
            </a:r>
            <a:r>
              <a:rPr lang="de-DE" sz="1400" dirty="0"/>
              <a:t> + </a:t>
            </a:r>
            <a:r>
              <a:rPr lang="de-DE" sz="1400" dirty="0" err="1"/>
              <a:t>error</a:t>
            </a:r>
            <a:r>
              <a:rPr lang="de-DE" sz="1400" dirty="0"/>
              <a:t> </a:t>
            </a:r>
            <a:r>
              <a:rPr lang="de-DE" sz="1400" dirty="0" err="1"/>
              <a:t>recovery</a:t>
            </a:r>
            <a:r>
              <a:rPr lang="de-DE" sz="1400" dirty="0"/>
              <a:t>) Vorgänge werden normalerweise in sogenannten Client-/Server </a:t>
            </a:r>
            <a:r>
              <a:rPr lang="de-DE" sz="1400" dirty="0" err="1"/>
              <a:t>Stubs</a:t>
            </a:r>
            <a:r>
              <a:rPr lang="de-DE" sz="1400" dirty="0"/>
              <a:t> gekapselt, die aus Interface </a:t>
            </a:r>
            <a:r>
              <a:rPr lang="de-DE" sz="1400" dirty="0" err="1"/>
              <a:t>Definitions</a:t>
            </a:r>
            <a:r>
              <a:rPr lang="de-DE" sz="1400" dirty="0"/>
              <a:t> generiert werden.</a:t>
            </a:r>
          </a:p>
        </p:txBody>
      </p:sp>
    </p:spTree>
    <p:extLst>
      <p:ext uri="{BB962C8B-B14F-4D97-AF65-F5344CB8AC3E}">
        <p14:creationId xmlns:p14="http://schemas.microsoft.com/office/powerpoint/2010/main" val="212610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RPC am Beispiel von Java (RMI)</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42</a:t>
            </a:fld>
            <a:endParaRPr lang="de-DE" noProof="0"/>
          </a:p>
        </p:txBody>
      </p:sp>
      <p:sp>
        <p:nvSpPr>
          <p:cNvPr id="6" name="Textfeld 5">
            <a:extLst>
              <a:ext uri="{FF2B5EF4-FFF2-40B4-BE49-F238E27FC236}">
                <a16:creationId xmlns:a16="http://schemas.microsoft.com/office/drawing/2014/main" id="{9C8D24CB-11F5-4B4C-A7FC-025A48F8D133}"/>
              </a:ext>
            </a:extLst>
          </p:cNvPr>
          <p:cNvSpPr txBox="1"/>
          <p:nvPr/>
        </p:nvSpPr>
        <p:spPr>
          <a:xfrm>
            <a:off x="431800" y="1600170"/>
            <a:ext cx="4641645" cy="4616648"/>
          </a:xfrm>
          <a:prstGeom prst="rect">
            <a:avLst/>
          </a:prstGeom>
          <a:noFill/>
        </p:spPr>
        <p:txBody>
          <a:bodyPr wrap="square" rtlCol="0">
            <a:spAutoFit/>
          </a:bodyPr>
          <a:lstStyle/>
          <a:p>
            <a:r>
              <a:rPr lang="de-DE" sz="1400" dirty="0"/>
              <a:t>RPC ist in Java als </a:t>
            </a:r>
            <a:r>
              <a:rPr lang="de-DE" sz="1400" b="1" dirty="0"/>
              <a:t>Remote </a:t>
            </a:r>
            <a:r>
              <a:rPr lang="de-DE" sz="1400" b="1" dirty="0" err="1"/>
              <a:t>Method</a:t>
            </a:r>
            <a:r>
              <a:rPr lang="de-DE" sz="1400" b="1" dirty="0"/>
              <a:t> </a:t>
            </a:r>
            <a:r>
              <a:rPr lang="de-DE" sz="1400" b="1" dirty="0" err="1"/>
              <a:t>Invocation</a:t>
            </a:r>
            <a:r>
              <a:rPr lang="de-DE" sz="1400" b="1" dirty="0"/>
              <a:t> (RMI) </a:t>
            </a:r>
            <a:r>
              <a:rPr lang="de-DE" sz="1400" dirty="0"/>
              <a:t>bekannt.</a:t>
            </a:r>
          </a:p>
          <a:p>
            <a:endParaRPr lang="de-DE" sz="1400" b="1" dirty="0"/>
          </a:p>
          <a:p>
            <a:r>
              <a:rPr lang="de-DE" sz="1400" dirty="0"/>
              <a:t>Dabei sieht der Aufruf für das aufrufende Objekt genauso aus wie ein lokaler Aufruf. Jedoch müssen besondere Ausnahmen (</a:t>
            </a:r>
            <a:r>
              <a:rPr lang="de-DE" sz="1400" dirty="0" err="1"/>
              <a:t>Exceptions</a:t>
            </a:r>
            <a:r>
              <a:rPr lang="de-DE" sz="1400" dirty="0"/>
              <a:t>) abgefangen werden, die zum Beispiel einen Verbindungsabbruch signalisieren können.</a:t>
            </a:r>
          </a:p>
          <a:p>
            <a:endParaRPr lang="de-DE" sz="1400" dirty="0"/>
          </a:p>
          <a:p>
            <a:r>
              <a:rPr lang="de-DE" sz="1400" dirty="0"/>
              <a:t>Auf der Client-Seite kümmert sich ein </a:t>
            </a:r>
            <a:r>
              <a:rPr lang="de-DE" sz="1400" dirty="0" err="1"/>
              <a:t>Stub</a:t>
            </a:r>
            <a:r>
              <a:rPr lang="de-DE" sz="1400" dirty="0"/>
              <a:t> um den Netzwerktransport. Das Erstellen des </a:t>
            </a:r>
            <a:r>
              <a:rPr lang="de-DE" sz="1400" dirty="0" err="1"/>
              <a:t>Stubs</a:t>
            </a:r>
            <a:r>
              <a:rPr lang="de-DE" sz="1400" dirty="0"/>
              <a:t> wird seit Java 1.5 von der Java Virtual </a:t>
            </a:r>
            <a:r>
              <a:rPr lang="de-DE" sz="1400" dirty="0" err="1"/>
              <a:t>Machine</a:t>
            </a:r>
            <a:r>
              <a:rPr lang="de-DE" sz="1400" dirty="0"/>
              <a:t> übernommen.</a:t>
            </a:r>
          </a:p>
          <a:p>
            <a:endParaRPr lang="de-DE" sz="1400" dirty="0"/>
          </a:p>
          <a:p>
            <a:r>
              <a:rPr lang="de-DE" sz="1400" dirty="0"/>
              <a:t>Für die erste Verbindungsaufnahme werden die Adresse des Servers und ein Bezeichner (ein RMI-URL) benötigt. Für den Bezeichner liefert ein  (RMI Registry) auf dem Server eine Referenz auf das entfernte Objekt zurück. Damit dies funktioniert, muss sich das entfernte Objekt im Server zuvor unter diesem Namen beim Namensdienst registriert haben. Der Namensdienst ist in Java als eigenständiges Programm implementiert und wird RMI Registry genannt.</a:t>
            </a:r>
          </a:p>
          <a:p>
            <a:endParaRPr lang="de-DE" sz="1400" dirty="0"/>
          </a:p>
        </p:txBody>
      </p:sp>
      <p:pic>
        <p:nvPicPr>
          <p:cNvPr id="8" name="Grafik 7">
            <a:extLst>
              <a:ext uri="{FF2B5EF4-FFF2-40B4-BE49-F238E27FC236}">
                <a16:creationId xmlns:a16="http://schemas.microsoft.com/office/drawing/2014/main" id="{F6E6F8B0-7457-A54A-B1DE-DC3D6C1CD92C}"/>
              </a:ext>
            </a:extLst>
          </p:cNvPr>
          <p:cNvPicPr>
            <a:picLocks noChangeAspect="1"/>
          </p:cNvPicPr>
          <p:nvPr/>
        </p:nvPicPr>
        <p:blipFill rotWithShape="1">
          <a:blip r:embed="rId2"/>
          <a:srcRect t="9424"/>
          <a:stretch/>
        </p:blipFill>
        <p:spPr>
          <a:xfrm>
            <a:off x="5696360" y="2271542"/>
            <a:ext cx="3683614" cy="3327547"/>
          </a:xfrm>
          <a:prstGeom prst="rect">
            <a:avLst/>
          </a:prstGeom>
          <a:effectLst>
            <a:outerShdw blurRad="50800" dist="38100" dir="2700000" algn="tl" rotWithShape="0">
              <a:prstClr val="black">
                <a:alpha val="40000"/>
              </a:prstClr>
            </a:outerShdw>
          </a:effectLst>
        </p:spPr>
      </p:pic>
      <p:sp>
        <p:nvSpPr>
          <p:cNvPr id="11" name="Rechteck 10">
            <a:extLst>
              <a:ext uri="{FF2B5EF4-FFF2-40B4-BE49-F238E27FC236}">
                <a16:creationId xmlns:a16="http://schemas.microsoft.com/office/drawing/2014/main" id="{7FF24F73-4C69-9343-85E1-FEE444AC8877}"/>
              </a:ext>
            </a:extLst>
          </p:cNvPr>
          <p:cNvSpPr/>
          <p:nvPr/>
        </p:nvSpPr>
        <p:spPr>
          <a:xfrm>
            <a:off x="10066492" y="2134822"/>
            <a:ext cx="1982549" cy="3600986"/>
          </a:xfrm>
          <a:prstGeom prst="rect">
            <a:avLst/>
          </a:prstGeom>
        </p:spPr>
        <p:txBody>
          <a:bodyPr wrap="square">
            <a:spAutoFit/>
          </a:bodyPr>
          <a:lstStyle/>
          <a:p>
            <a:r>
              <a:rPr lang="de-DE" sz="1200" i="1" dirty="0">
                <a:latin typeface="Bradley Hand" pitchFamily="2" charset="77"/>
              </a:rPr>
              <a:t>Da dies alles eine sehr Technologie-spezifische Lösung darstellt und damit eine hohe Tendenz zur engen Kopplung beinhaltet (insbesondere durch eine </a:t>
            </a:r>
            <a:r>
              <a:rPr lang="de-DE" sz="1200" i="1" dirty="0" err="1">
                <a:latin typeface="Bradley Hand" pitchFamily="2" charset="77"/>
              </a:rPr>
              <a:t>Stubgenerierung</a:t>
            </a:r>
            <a:r>
              <a:rPr lang="de-DE" sz="1200" i="1" dirty="0">
                <a:latin typeface="Bradley Hand" pitchFamily="2" charset="77"/>
              </a:rPr>
              <a:t>) hat sich dieses reine RPC-Modell im Cloud-native Computing nicht wirklich durchgesetzt.</a:t>
            </a:r>
          </a:p>
          <a:p>
            <a:endParaRPr lang="de-DE" sz="1200" i="1" dirty="0">
              <a:latin typeface="Bradley Hand" pitchFamily="2" charset="77"/>
            </a:endParaRPr>
          </a:p>
          <a:p>
            <a:r>
              <a:rPr lang="de-DE" sz="1200" i="1" dirty="0">
                <a:latin typeface="Bradley Hand" pitchFamily="2" charset="77"/>
              </a:rPr>
              <a:t>Auch Technologie-</a:t>
            </a:r>
            <a:r>
              <a:rPr lang="de-DE" sz="1200" i="1" dirty="0" err="1">
                <a:latin typeface="Bradley Hand" pitchFamily="2" charset="77"/>
              </a:rPr>
              <a:t>agnostischere</a:t>
            </a:r>
            <a:r>
              <a:rPr lang="de-DE" sz="1200" i="1" dirty="0">
                <a:latin typeface="Bradley Hand" pitchFamily="2" charset="77"/>
              </a:rPr>
              <a:t> Ansätze wie bspw. CORBA haben die Kernprobleme der engen Kopplung nicht wirklich minimiert.</a:t>
            </a:r>
          </a:p>
        </p:txBody>
      </p:sp>
    </p:spTree>
    <p:extLst>
      <p:ext uri="{BB962C8B-B14F-4D97-AF65-F5344CB8AC3E}">
        <p14:creationId xmlns:p14="http://schemas.microsoft.com/office/powerpoint/2010/main" val="2461815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RPC am Beispiel von Java (RMI)</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43</a:t>
            </a:fld>
            <a:endParaRPr lang="de-DE" noProof="0"/>
          </a:p>
        </p:txBody>
      </p:sp>
      <p:sp>
        <p:nvSpPr>
          <p:cNvPr id="4" name="Textfeld 3">
            <a:extLst>
              <a:ext uri="{FF2B5EF4-FFF2-40B4-BE49-F238E27FC236}">
                <a16:creationId xmlns:a16="http://schemas.microsoft.com/office/drawing/2014/main" id="{FADFDC66-86CF-2642-9D07-FF84924239AD}"/>
              </a:ext>
            </a:extLst>
          </p:cNvPr>
          <p:cNvSpPr txBox="1"/>
          <p:nvPr/>
        </p:nvSpPr>
        <p:spPr>
          <a:xfrm>
            <a:off x="431800" y="1856962"/>
            <a:ext cx="6983427" cy="1368030"/>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lIns="180000" tIns="144000" rIns="180000" bIns="144000" rtlCol="0">
            <a:spAutoFit/>
          </a:bodyPr>
          <a:lstStyle/>
          <a:p>
            <a:r>
              <a:rPr lang="de-DE" sz="1400" dirty="0" err="1">
                <a:solidFill>
                  <a:srgbClr val="C678DD"/>
                </a:solidFill>
                <a:latin typeface="Consolas" panose="020B0609020204030204" pitchFamily="49" charset="0"/>
                <a:cs typeface="Consolas" panose="020B0609020204030204" pitchFamily="49" charset="0"/>
              </a:rPr>
              <a:t>import</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java.rmi</a:t>
            </a:r>
            <a:r>
              <a:rPr lang="de-DE" sz="1400" dirty="0">
                <a:solidFill>
                  <a:srgbClr val="ABB2BF"/>
                </a:solidFill>
                <a:latin typeface="Consolas" panose="020B0609020204030204" pitchFamily="49" charset="0"/>
                <a:cs typeface="Consolas" panose="020B0609020204030204" pitchFamily="49" charset="0"/>
              </a:rPr>
              <a:t>.*;</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err="1">
                <a:solidFill>
                  <a:srgbClr val="C678DD"/>
                </a:solidFill>
                <a:latin typeface="Consolas" panose="020B0609020204030204" pitchFamily="49" charset="0"/>
                <a:cs typeface="Consolas" panose="020B0609020204030204" pitchFamily="49" charset="0"/>
              </a:rPr>
              <a:t>public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interface</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E6C07B"/>
                </a:solidFill>
                <a:latin typeface="Consolas" panose="020B0609020204030204" pitchFamily="49" charset="0"/>
                <a:cs typeface="Consolas" panose="020B0609020204030204" pitchFamily="49" charset="0"/>
              </a:rPr>
              <a:t>RMIInterface</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extends</a:t>
            </a:r>
            <a:r>
              <a:rPr lang="de-DE" sz="1400" dirty="0">
                <a:solidFill>
                  <a:srgbClr val="ABB2BF"/>
                </a:solidFill>
                <a:latin typeface="Consolas" panose="020B0609020204030204" pitchFamily="49" charset="0"/>
                <a:cs typeface="Consolas" panose="020B0609020204030204" pitchFamily="49" charset="0"/>
              </a:rPr>
              <a:t> </a:t>
            </a:r>
            <a:r>
              <a:rPr lang="de-DE" sz="1400" dirty="0">
                <a:solidFill>
                  <a:srgbClr val="E6C07B"/>
                </a:solidFill>
                <a:latin typeface="Consolas" panose="020B0609020204030204" pitchFamily="49" charset="0"/>
                <a:cs typeface="Consolas" panose="020B0609020204030204" pitchFamily="49" charset="0"/>
              </a:rPr>
              <a:t>Remote</a:t>
            </a:r>
            <a:r>
              <a:rPr lang="de-DE" sz="1400" dirty="0">
                <a:solidFill>
                  <a:srgbClr val="ABB2BF"/>
                </a:solidFill>
                <a:latin typeface="Consolas" panose="020B0609020204030204" pitchFamily="49" charset="0"/>
                <a:cs typeface="Consolas" panose="020B0609020204030204" pitchFamily="49" charset="0"/>
              </a:rPr>
              <a:t> { </a:t>
            </a:r>
          </a:p>
          <a:p>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public</a:t>
            </a:r>
            <a:r>
              <a:rPr lang="de-DE" sz="1400" dirty="0">
                <a:solidFill>
                  <a:srgbClr val="ABB2BF"/>
                </a:solidFill>
                <a:latin typeface="Consolas" panose="020B0609020204030204" pitchFamily="49" charset="0"/>
                <a:cs typeface="Consolas" panose="020B0609020204030204" pitchFamily="49" charset="0"/>
              </a:rPr>
              <a:t> String </a:t>
            </a:r>
            <a:r>
              <a:rPr lang="de-DE" sz="1400" dirty="0" err="1">
                <a:solidFill>
                  <a:srgbClr val="61AEEE"/>
                </a:solidFill>
                <a:latin typeface="Consolas" panose="020B0609020204030204" pitchFamily="49" charset="0"/>
                <a:cs typeface="Consolas" panose="020B0609020204030204" pitchFamily="49" charset="0"/>
              </a:rPr>
              <a:t>helloTo</a:t>
            </a:r>
            <a:r>
              <a:rPr lang="de-DE" sz="1400" dirty="0">
                <a:solidFill>
                  <a:srgbClr val="ABB2BF"/>
                </a:solidFill>
                <a:latin typeface="Consolas" panose="020B0609020204030204" pitchFamily="49" charset="0"/>
                <a:cs typeface="Consolas" panose="020B0609020204030204" pitchFamily="49" charset="0"/>
              </a:rPr>
              <a:t>(String </a:t>
            </a:r>
            <a:r>
              <a:rPr lang="de-DE" sz="1400" dirty="0" err="1">
                <a:solidFill>
                  <a:srgbClr val="ABB2BF"/>
                </a:solidFill>
                <a:latin typeface="Consolas" panose="020B0609020204030204" pitchFamily="49" charset="0"/>
                <a:cs typeface="Consolas" panose="020B0609020204030204" pitchFamily="49" charset="0"/>
              </a:rPr>
              <a:t>name</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throws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RemoteException</a:t>
            </a:r>
            <a:r>
              <a:rPr lang="de-DE" sz="1400" dirty="0">
                <a:solidFill>
                  <a:srgbClr val="ABB2BF"/>
                </a:solidFill>
                <a:latin typeface="Consolas" panose="020B0609020204030204" pitchFamily="49" charset="0"/>
                <a:cs typeface="Consolas" panose="020B0609020204030204" pitchFamily="49" charset="0"/>
              </a:rPr>
              <a:t>;</a:t>
            </a:r>
          </a:p>
          <a:p>
            <a:r>
              <a:rPr lang="de-DE" sz="1400" dirty="0">
                <a:solidFill>
                  <a:srgbClr val="ABB2BF"/>
                </a:solidFill>
                <a:latin typeface="Consolas" panose="020B0609020204030204" pitchFamily="49" charset="0"/>
                <a:cs typeface="Consolas" panose="020B0609020204030204" pitchFamily="49" charset="0"/>
              </a:rPr>
              <a:t>}</a:t>
            </a:r>
            <a:endParaRPr lang="de-DE" sz="1400" dirty="0">
              <a:latin typeface="Consolas" panose="020B0609020204030204" pitchFamily="49" charset="0"/>
              <a:cs typeface="Consolas" panose="020B0609020204030204" pitchFamily="49" charset="0"/>
            </a:endParaRPr>
          </a:p>
        </p:txBody>
      </p:sp>
      <p:sp>
        <p:nvSpPr>
          <p:cNvPr id="9" name="Textfeld 8">
            <a:extLst>
              <a:ext uri="{FF2B5EF4-FFF2-40B4-BE49-F238E27FC236}">
                <a16:creationId xmlns:a16="http://schemas.microsoft.com/office/drawing/2014/main" id="{6F9D4DD0-4DA0-1C4D-BE72-824E933E545E}"/>
              </a:ext>
            </a:extLst>
          </p:cNvPr>
          <p:cNvSpPr txBox="1"/>
          <p:nvPr/>
        </p:nvSpPr>
        <p:spPr>
          <a:xfrm>
            <a:off x="431800" y="3741058"/>
            <a:ext cx="6983428" cy="2660692"/>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lIns="180000" tIns="144000" rIns="180000" bIns="144000" rtlCol="0">
            <a:spAutoFit/>
          </a:bodyPr>
          <a:lstStyle/>
          <a:p>
            <a:r>
              <a:rPr lang="de-DE" sz="1400" dirty="0" err="1">
                <a:solidFill>
                  <a:srgbClr val="C678DD"/>
                </a:solidFill>
                <a:latin typeface="Consolas" panose="020B0609020204030204" pitchFamily="49" charset="0"/>
                <a:cs typeface="Consolas" panose="020B0609020204030204" pitchFamily="49" charset="0"/>
              </a:rPr>
              <a:t>import</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java.net.MalformedURLException</a:t>
            </a:r>
            <a:r>
              <a:rPr lang="de-DE" sz="1400" dirty="0">
                <a:solidFill>
                  <a:srgbClr val="ABB2BF"/>
                </a:solidFill>
                <a:latin typeface="Consolas" panose="020B0609020204030204" pitchFamily="49" charset="0"/>
                <a:cs typeface="Consolas" panose="020B0609020204030204" pitchFamily="49" charset="0"/>
              </a:rPr>
              <a:t>; </a:t>
            </a:r>
          </a:p>
          <a:p>
            <a:r>
              <a:rPr lang="de-DE" sz="1400" dirty="0" err="1">
                <a:solidFill>
                  <a:srgbClr val="C678DD"/>
                </a:solidFill>
                <a:latin typeface="Consolas" panose="020B0609020204030204" pitchFamily="49" charset="0"/>
                <a:cs typeface="Consolas" panose="020B0609020204030204" pitchFamily="49" charset="0"/>
              </a:rPr>
              <a:t>import</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java.rmi</a:t>
            </a:r>
            <a:r>
              <a:rPr lang="de-DE" sz="1400" dirty="0">
                <a:solidFill>
                  <a:srgbClr val="ABB2BF"/>
                </a:solidFill>
                <a:latin typeface="Consolas" panose="020B0609020204030204" pitchFamily="49" charset="0"/>
                <a:cs typeface="Consolas" panose="020B0609020204030204" pitchFamily="49" charset="0"/>
              </a:rPr>
              <a:t>.*; </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err="1">
                <a:solidFill>
                  <a:srgbClr val="C678DD"/>
                </a:solidFill>
                <a:latin typeface="Consolas" panose="020B0609020204030204" pitchFamily="49" charset="0"/>
                <a:cs typeface="Consolas" panose="020B0609020204030204" pitchFamily="49" charset="0"/>
              </a:rPr>
              <a:t>public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class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E6C07B"/>
                </a:solidFill>
                <a:latin typeface="Consolas" panose="020B0609020204030204" pitchFamily="49" charset="0"/>
                <a:cs typeface="Consolas" panose="020B0609020204030204" pitchFamily="49" charset="0"/>
              </a:rPr>
              <a:t>ClientOperation</a:t>
            </a:r>
            <a:r>
              <a:rPr lang="de-DE" sz="1400" dirty="0">
                <a:solidFill>
                  <a:srgbClr val="ABB2BF"/>
                </a:solidFill>
                <a:latin typeface="Consolas" panose="020B0609020204030204" pitchFamily="49" charset="0"/>
                <a:cs typeface="Consolas" panose="020B0609020204030204" pitchFamily="49" charset="0"/>
              </a:rPr>
              <a:t> { </a:t>
            </a:r>
          </a:p>
          <a:p>
            <a:r>
              <a:rPr lang="de-DE" sz="1400" dirty="0">
                <a:solidFill>
                  <a:srgbClr val="ABB2BF"/>
                </a:solidFill>
                <a:latin typeface="Consolas" panose="020B0609020204030204" pitchFamily="49" charset="0"/>
                <a:cs typeface="Consolas" panose="020B0609020204030204" pitchFamily="49" charset="0"/>
              </a:rPr>
              <a:t>  </a:t>
            </a:r>
            <a:r>
              <a:rPr lang="de-DE" sz="1400" dirty="0">
                <a:solidFill>
                  <a:srgbClr val="C678DD"/>
                </a:solidFill>
                <a:latin typeface="Consolas" panose="020B0609020204030204" pitchFamily="49" charset="0"/>
                <a:cs typeface="Consolas" panose="020B0609020204030204" pitchFamily="49" charset="0"/>
              </a:rPr>
              <a:t>private</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static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RMIInterface</a:t>
            </a:r>
            <a:r>
              <a:rPr lang="de-DE" sz="1400" dirty="0">
                <a:solidFill>
                  <a:srgbClr val="ABB2BF"/>
                </a:solidFill>
                <a:latin typeface="Consolas" panose="020B0609020204030204" pitchFamily="49" charset="0"/>
                <a:cs typeface="Consolas" panose="020B0609020204030204" pitchFamily="49" charset="0"/>
              </a:rPr>
              <a:t> remote; </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public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static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void</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61AEEE"/>
                </a:solidFill>
                <a:latin typeface="Consolas" panose="020B0609020204030204" pitchFamily="49" charset="0"/>
                <a:cs typeface="Consolas" panose="020B0609020204030204" pitchFamily="49" charset="0"/>
              </a:rPr>
              <a:t>main</a:t>
            </a:r>
            <a:r>
              <a:rPr lang="de-DE" sz="1400" dirty="0">
                <a:solidFill>
                  <a:srgbClr val="ABB2BF"/>
                </a:solidFill>
                <a:latin typeface="Consolas" panose="020B0609020204030204" pitchFamily="49" charset="0"/>
                <a:cs typeface="Consolas" panose="020B0609020204030204" pitchFamily="49" charset="0"/>
              </a:rPr>
              <a:t>(String[] </a:t>
            </a:r>
            <a:r>
              <a:rPr lang="de-DE" sz="1400" dirty="0" err="1">
                <a:solidFill>
                  <a:srgbClr val="ABB2BF"/>
                </a:solidFill>
                <a:latin typeface="Consolas" panose="020B0609020204030204" pitchFamily="49" charset="0"/>
                <a:cs typeface="Consolas" panose="020B0609020204030204" pitchFamily="49" charset="0"/>
              </a:rPr>
              <a:t>args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throws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Exception</a:t>
            </a:r>
            <a:r>
              <a:rPr lang="de-DE" sz="1400" dirty="0">
                <a:solidFill>
                  <a:srgbClr val="ABB2BF"/>
                </a:solidFill>
                <a:latin typeface="Consolas" panose="020B0609020204030204" pitchFamily="49" charset="0"/>
                <a:cs typeface="Consolas" panose="020B0609020204030204" pitchFamily="49" charset="0"/>
              </a:rPr>
              <a:t> {</a:t>
            </a:r>
          </a:p>
          <a:p>
            <a:r>
              <a:rPr lang="de-DE" sz="1400" dirty="0">
                <a:solidFill>
                  <a:srgbClr val="ABB2BF"/>
                </a:solidFill>
                <a:latin typeface="Consolas" panose="020B0609020204030204" pitchFamily="49" charset="0"/>
                <a:cs typeface="Consolas" panose="020B0609020204030204" pitchFamily="49" charset="0"/>
              </a:rPr>
              <a:t>    remote = (</a:t>
            </a:r>
            <a:r>
              <a:rPr lang="de-DE" sz="1400" dirty="0" err="1">
                <a:solidFill>
                  <a:srgbClr val="ABB2BF"/>
                </a:solidFill>
                <a:latin typeface="Consolas" panose="020B0609020204030204" pitchFamily="49" charset="0"/>
                <a:cs typeface="Consolas" panose="020B0609020204030204" pitchFamily="49" charset="0"/>
              </a:rPr>
              <a:t>RMIInterface</a:t>
            </a:r>
            <a:r>
              <a:rPr lang="de-DE" sz="1400" dirty="0">
                <a:solidFill>
                  <a:srgbClr val="ABB2BF"/>
                </a:solidFill>
                <a:latin typeface="Consolas" panose="020B0609020204030204" pitchFamily="49" charset="0"/>
                <a:cs typeface="Consolas" panose="020B0609020204030204" pitchFamily="49" charset="0"/>
              </a:rPr>
              <a:t>)</a:t>
            </a:r>
            <a:r>
              <a:rPr lang="de-DE" sz="1400" dirty="0" err="1">
                <a:solidFill>
                  <a:srgbClr val="ABB2BF"/>
                </a:solidFill>
                <a:latin typeface="Consolas" panose="020B0609020204030204" pitchFamily="49" charset="0"/>
                <a:cs typeface="Consolas" panose="020B0609020204030204" pitchFamily="49" charset="0"/>
              </a:rPr>
              <a:t>Naming.lookup</a:t>
            </a:r>
            <a:r>
              <a:rPr lang="de-DE" sz="1400" dirty="0">
                <a:solidFill>
                  <a:srgbClr val="ABB2BF"/>
                </a:solidFill>
                <a:latin typeface="Consolas" panose="020B0609020204030204" pitchFamily="49" charset="0"/>
                <a:cs typeface="Consolas" panose="020B0609020204030204" pitchFamily="49" charset="0"/>
              </a:rPr>
              <a:t>(</a:t>
            </a:r>
            <a:r>
              <a:rPr lang="de-DE" sz="1400" dirty="0">
                <a:solidFill>
                  <a:srgbClr val="98C379"/>
                </a:solidFill>
                <a:latin typeface="Consolas" panose="020B0609020204030204" pitchFamily="49" charset="0"/>
                <a:cs typeface="Consolas" panose="020B0609020204030204" pitchFamily="49" charset="0"/>
              </a:rPr>
              <a:t>"//</a:t>
            </a:r>
            <a:r>
              <a:rPr lang="de-DE" sz="1400" dirty="0" err="1">
                <a:solidFill>
                  <a:srgbClr val="98C379"/>
                </a:solidFill>
                <a:latin typeface="Consolas" panose="020B0609020204030204" pitchFamily="49" charset="0"/>
                <a:cs typeface="Consolas" panose="020B0609020204030204" pitchFamily="49" charset="0"/>
              </a:rPr>
              <a:t>localhost</a:t>
            </a:r>
            <a:r>
              <a:rPr lang="de-DE" sz="1400" dirty="0">
                <a:solidFill>
                  <a:srgbClr val="98C379"/>
                </a:solidFill>
                <a:latin typeface="Consolas" panose="020B0609020204030204" pitchFamily="49" charset="0"/>
                <a:cs typeface="Consolas" panose="020B0609020204030204" pitchFamily="49" charset="0"/>
              </a:rPr>
              <a:t>/</a:t>
            </a:r>
            <a:r>
              <a:rPr lang="de-DE" sz="1400" dirty="0" err="1">
                <a:solidFill>
                  <a:srgbClr val="98C379"/>
                </a:solidFill>
                <a:latin typeface="Consolas" panose="020B0609020204030204" pitchFamily="49" charset="0"/>
                <a:cs typeface="Consolas" panose="020B0609020204030204" pitchFamily="49" charset="0"/>
              </a:rPr>
              <a:t>hello-svc</a:t>
            </a:r>
            <a:r>
              <a:rPr lang="de-DE" sz="1400" dirty="0">
                <a:solidFill>
                  <a:srgbClr val="98C379"/>
                </a:solidFill>
                <a:latin typeface="Consolas" panose="020B0609020204030204" pitchFamily="49" charset="0"/>
                <a:cs typeface="Consolas" panose="020B0609020204030204" pitchFamily="49" charset="0"/>
              </a:rPr>
              <a:t>"</a:t>
            </a:r>
            <a:r>
              <a:rPr lang="de-DE" sz="1400" dirty="0">
                <a:solidFill>
                  <a:srgbClr val="ABB2BF"/>
                </a:solidFill>
                <a:latin typeface="Consolas" panose="020B0609020204030204" pitchFamily="49" charset="0"/>
                <a:cs typeface="Consolas" panose="020B0609020204030204" pitchFamily="49" charset="0"/>
              </a:rPr>
              <a:t>); </a:t>
            </a:r>
          </a:p>
          <a:p>
            <a:r>
              <a:rPr lang="de-DE" sz="1400" dirty="0">
                <a:solidFill>
                  <a:srgbClr val="ABB2BF"/>
                </a:solidFill>
                <a:latin typeface="Consolas" panose="020B0609020204030204" pitchFamily="49" charset="0"/>
                <a:cs typeface="Consolas" panose="020B0609020204030204" pitchFamily="49" charset="0"/>
              </a:rPr>
              <a:t>    String </a:t>
            </a:r>
            <a:r>
              <a:rPr lang="de-DE" sz="1400" dirty="0" err="1">
                <a:solidFill>
                  <a:srgbClr val="ABB2BF"/>
                </a:solidFill>
                <a:latin typeface="Consolas" panose="020B0609020204030204" pitchFamily="49" charset="0"/>
                <a:cs typeface="Consolas" panose="020B0609020204030204" pitchFamily="49" charset="0"/>
              </a:rPr>
              <a:t>response</a:t>
            </a:r>
            <a:r>
              <a:rPr lang="de-DE" sz="1400" dirty="0">
                <a:solidFill>
                  <a:srgbClr val="ABB2BF"/>
                </a:solidFill>
                <a:latin typeface="Consolas" panose="020B0609020204030204" pitchFamily="49" charset="0"/>
                <a:cs typeface="Consolas" panose="020B0609020204030204" pitchFamily="49" charset="0"/>
              </a:rPr>
              <a:t> = </a:t>
            </a:r>
            <a:r>
              <a:rPr lang="de-DE" sz="1400" dirty="0" err="1">
                <a:solidFill>
                  <a:srgbClr val="ABB2BF"/>
                </a:solidFill>
                <a:latin typeface="Consolas" panose="020B0609020204030204" pitchFamily="49" charset="0"/>
                <a:cs typeface="Consolas" panose="020B0609020204030204" pitchFamily="49" charset="0"/>
              </a:rPr>
              <a:t>remote.helloTo</a:t>
            </a:r>
            <a:r>
              <a:rPr lang="de-DE" sz="1400" dirty="0">
                <a:solidFill>
                  <a:srgbClr val="ABB2BF"/>
                </a:solidFill>
                <a:latin typeface="Consolas" panose="020B0609020204030204" pitchFamily="49" charset="0"/>
                <a:cs typeface="Consolas" panose="020B0609020204030204" pitchFamily="49" charset="0"/>
              </a:rPr>
              <a:t>(</a:t>
            </a:r>
            <a:r>
              <a:rPr lang="de-DE" sz="1400" dirty="0" err="1">
                <a:solidFill>
                  <a:srgbClr val="ABB2BF"/>
                </a:solidFill>
                <a:latin typeface="Consolas" panose="020B0609020204030204" pitchFamily="49" charset="0"/>
                <a:cs typeface="Consolas" panose="020B0609020204030204" pitchFamily="49" charset="0"/>
              </a:rPr>
              <a:t>txt</a:t>
            </a:r>
            <a:r>
              <a:rPr lang="de-DE" sz="1400" dirty="0">
                <a:solidFill>
                  <a:srgbClr val="ABB2BF"/>
                </a:solidFill>
                <a:latin typeface="Consolas" panose="020B0609020204030204" pitchFamily="49" charset="0"/>
                <a:cs typeface="Consolas" panose="020B0609020204030204" pitchFamily="49" charset="0"/>
              </a:rPr>
              <a:t>);  </a:t>
            </a:r>
            <a:r>
              <a:rPr lang="de-DE" sz="1400" dirty="0">
                <a:solidFill>
                  <a:schemeClr val="accent1">
                    <a:lumMod val="40000"/>
                    <a:lumOff val="60000"/>
                  </a:schemeClr>
                </a:solidFill>
                <a:latin typeface="Consolas" panose="020B0609020204030204" pitchFamily="49" charset="0"/>
                <a:cs typeface="Consolas" panose="020B0609020204030204" pitchFamily="49" charset="0"/>
              </a:rPr>
              <a:t>// !!! Network </a:t>
            </a:r>
            <a:r>
              <a:rPr lang="de-DE" sz="1400" dirty="0" err="1">
                <a:solidFill>
                  <a:schemeClr val="accent1">
                    <a:lumMod val="40000"/>
                    <a:lumOff val="60000"/>
                  </a:schemeClr>
                </a:solidFill>
                <a:latin typeface="Consolas" panose="020B0609020204030204" pitchFamily="49" charset="0"/>
                <a:cs typeface="Consolas" panose="020B0609020204030204" pitchFamily="49" charset="0"/>
              </a:rPr>
              <a:t>call</a:t>
            </a:r>
            <a:r>
              <a:rPr lang="de-DE" sz="1400" dirty="0">
                <a:solidFill>
                  <a:schemeClr val="accent1">
                    <a:lumMod val="40000"/>
                    <a:lumOff val="60000"/>
                  </a:schemeClr>
                </a:solidFill>
                <a:latin typeface="Consolas" panose="020B0609020204030204" pitchFamily="49" charset="0"/>
                <a:cs typeface="Consolas" panose="020B0609020204030204" pitchFamily="49" charset="0"/>
              </a:rPr>
              <a:t> !!!</a:t>
            </a:r>
          </a:p>
          <a:p>
            <a:r>
              <a:rPr lang="de-DE" sz="1400" dirty="0">
                <a:solidFill>
                  <a:srgbClr val="ABB2BF"/>
                </a:solidFill>
                <a:latin typeface="Consolas" panose="020B0609020204030204" pitchFamily="49" charset="0"/>
                <a:cs typeface="Consolas" panose="020B0609020204030204" pitchFamily="49" charset="0"/>
              </a:rPr>
              <a:t>  }</a:t>
            </a:r>
          </a:p>
          <a:p>
            <a:r>
              <a:rPr lang="de-DE" sz="1400" dirty="0">
                <a:solidFill>
                  <a:srgbClr val="ABB2BF"/>
                </a:solidFill>
                <a:latin typeface="Consolas" panose="020B0609020204030204" pitchFamily="49" charset="0"/>
                <a:cs typeface="Consolas" panose="020B0609020204030204" pitchFamily="49" charset="0"/>
              </a:rPr>
              <a:t>}</a:t>
            </a:r>
          </a:p>
        </p:txBody>
      </p:sp>
      <p:sp>
        <p:nvSpPr>
          <p:cNvPr id="5" name="Textfeld 4">
            <a:extLst>
              <a:ext uri="{FF2B5EF4-FFF2-40B4-BE49-F238E27FC236}">
                <a16:creationId xmlns:a16="http://schemas.microsoft.com/office/drawing/2014/main" id="{15CDE568-7CC0-4748-92B3-1609DB04DC5F}"/>
              </a:ext>
            </a:extLst>
          </p:cNvPr>
          <p:cNvSpPr txBox="1"/>
          <p:nvPr/>
        </p:nvSpPr>
        <p:spPr>
          <a:xfrm>
            <a:off x="7415228" y="1856962"/>
            <a:ext cx="2287122" cy="1384995"/>
          </a:xfrm>
          <a:prstGeom prst="rect">
            <a:avLst/>
          </a:prstGeom>
          <a:noFill/>
        </p:spPr>
        <p:txBody>
          <a:bodyPr wrap="square" rtlCol="0">
            <a:spAutoFit/>
          </a:bodyPr>
          <a:lstStyle/>
          <a:p>
            <a:r>
              <a:rPr lang="de-DE" sz="1200" dirty="0"/>
              <a:t>Es muss ein </a:t>
            </a:r>
            <a:r>
              <a:rPr lang="de-DE" sz="1200" dirty="0">
                <a:latin typeface="Consolas" panose="020B0609020204030204" pitchFamily="49" charset="0"/>
                <a:cs typeface="Consolas" panose="020B0609020204030204" pitchFamily="49" charset="0"/>
              </a:rPr>
              <a:t>Remote</a:t>
            </a:r>
            <a:r>
              <a:rPr lang="de-DE" sz="1200" dirty="0"/>
              <a:t>-Schnittstelle definiert werden, die sowohl Server als auch Client implementieren müssen. Diese Schnittstelle spielt dieselbe Rolle wie eine IDL in anderen RPC-Ansätzen. </a:t>
            </a:r>
          </a:p>
        </p:txBody>
      </p:sp>
      <p:sp>
        <p:nvSpPr>
          <p:cNvPr id="12" name="Textfeld 11">
            <a:extLst>
              <a:ext uri="{FF2B5EF4-FFF2-40B4-BE49-F238E27FC236}">
                <a16:creationId xmlns:a16="http://schemas.microsoft.com/office/drawing/2014/main" id="{45200829-0628-454D-9EE2-F7EF6F02DA2F}"/>
              </a:ext>
            </a:extLst>
          </p:cNvPr>
          <p:cNvSpPr txBox="1"/>
          <p:nvPr/>
        </p:nvSpPr>
        <p:spPr>
          <a:xfrm>
            <a:off x="7415227" y="3713954"/>
            <a:ext cx="2287123" cy="2123658"/>
          </a:xfrm>
          <a:prstGeom prst="rect">
            <a:avLst/>
          </a:prstGeom>
          <a:noFill/>
        </p:spPr>
        <p:txBody>
          <a:bodyPr wrap="square" rtlCol="0">
            <a:spAutoFit/>
          </a:bodyPr>
          <a:lstStyle/>
          <a:p>
            <a:r>
              <a:rPr lang="de-DE" sz="1200" dirty="0"/>
              <a:t>Um den Server zu "finden", verwendet der Client die RMI-Registry (</a:t>
            </a:r>
            <a:r>
              <a:rPr lang="de-DE" sz="1200" dirty="0" err="1">
                <a:latin typeface="Consolas" panose="020B0609020204030204" pitchFamily="49" charset="0"/>
                <a:cs typeface="Consolas" panose="020B0609020204030204" pitchFamily="49" charset="0"/>
              </a:rPr>
              <a:t>Naming</a:t>
            </a:r>
            <a:r>
              <a:rPr lang="de-DE" sz="1200" dirty="0"/>
              <a:t>), um anhand eines registrierten Namens eine Referenz für das entfernte Objekt zu erhalten. Mit diesem </a:t>
            </a:r>
            <a:r>
              <a:rPr lang="de-DE" sz="1200" dirty="0" err="1">
                <a:latin typeface="Consolas" panose="020B0609020204030204" pitchFamily="49" charset="0"/>
                <a:cs typeface="Consolas" panose="020B0609020204030204" pitchFamily="49" charset="0"/>
              </a:rPr>
              <a:t>RMIInterface</a:t>
            </a:r>
            <a:r>
              <a:rPr lang="de-DE" sz="1200" dirty="0"/>
              <a:t>-Objekt kann der Client jetzt mit auf dem Server einen Remote Call absetzen und die Antwort der entfernten Methode erhalten.</a:t>
            </a:r>
          </a:p>
        </p:txBody>
      </p:sp>
      <p:sp>
        <p:nvSpPr>
          <p:cNvPr id="7" name="Textfeld 6">
            <a:extLst>
              <a:ext uri="{FF2B5EF4-FFF2-40B4-BE49-F238E27FC236}">
                <a16:creationId xmlns:a16="http://schemas.microsoft.com/office/drawing/2014/main" id="{48929D1F-CECD-064A-A652-1FFA18DC3150}"/>
              </a:ext>
            </a:extLst>
          </p:cNvPr>
          <p:cNvSpPr txBox="1"/>
          <p:nvPr/>
        </p:nvSpPr>
        <p:spPr>
          <a:xfrm>
            <a:off x="356049" y="1549185"/>
            <a:ext cx="2875659" cy="307777"/>
          </a:xfrm>
          <a:prstGeom prst="rect">
            <a:avLst/>
          </a:prstGeom>
          <a:noFill/>
        </p:spPr>
        <p:txBody>
          <a:bodyPr wrap="none" rtlCol="0">
            <a:spAutoFit/>
          </a:bodyPr>
          <a:lstStyle/>
          <a:p>
            <a:r>
              <a:rPr lang="de-DE" sz="1400" b="1" dirty="0"/>
              <a:t>Interface (IDL -&gt; </a:t>
            </a:r>
            <a:r>
              <a:rPr lang="de-DE" sz="1400" b="1" dirty="0" err="1"/>
              <a:t>Stub</a:t>
            </a:r>
            <a:r>
              <a:rPr lang="de-DE" sz="1400" b="1" dirty="0"/>
              <a:t> - Generation)</a:t>
            </a:r>
          </a:p>
        </p:txBody>
      </p:sp>
      <p:sp>
        <p:nvSpPr>
          <p:cNvPr id="13" name="Textfeld 12">
            <a:extLst>
              <a:ext uri="{FF2B5EF4-FFF2-40B4-BE49-F238E27FC236}">
                <a16:creationId xmlns:a16="http://schemas.microsoft.com/office/drawing/2014/main" id="{0BCE70B2-AEC7-F745-822C-582C86D208B5}"/>
              </a:ext>
            </a:extLst>
          </p:cNvPr>
          <p:cNvSpPr txBox="1"/>
          <p:nvPr/>
        </p:nvSpPr>
        <p:spPr>
          <a:xfrm>
            <a:off x="382158" y="3433281"/>
            <a:ext cx="636713" cy="307777"/>
          </a:xfrm>
          <a:prstGeom prst="rect">
            <a:avLst/>
          </a:prstGeom>
          <a:noFill/>
        </p:spPr>
        <p:txBody>
          <a:bodyPr wrap="none" rtlCol="0">
            <a:spAutoFit/>
          </a:bodyPr>
          <a:lstStyle/>
          <a:p>
            <a:r>
              <a:rPr lang="de-DE" sz="1400" b="1" dirty="0"/>
              <a:t>Client</a:t>
            </a:r>
          </a:p>
        </p:txBody>
      </p:sp>
      <p:sp>
        <p:nvSpPr>
          <p:cNvPr id="14" name="Textfeld 13">
            <a:extLst>
              <a:ext uri="{FF2B5EF4-FFF2-40B4-BE49-F238E27FC236}">
                <a16:creationId xmlns:a16="http://schemas.microsoft.com/office/drawing/2014/main" id="{A44B58A7-B9A7-5840-B854-1B43768CEFC1}"/>
              </a:ext>
            </a:extLst>
          </p:cNvPr>
          <p:cNvSpPr txBox="1"/>
          <p:nvPr/>
        </p:nvSpPr>
        <p:spPr>
          <a:xfrm>
            <a:off x="10017940" y="1856962"/>
            <a:ext cx="2071561" cy="3970318"/>
          </a:xfrm>
          <a:prstGeom prst="rect">
            <a:avLst/>
          </a:prstGeom>
          <a:noFill/>
        </p:spPr>
        <p:txBody>
          <a:bodyPr wrap="square" rtlCol="0">
            <a:spAutoFit/>
          </a:bodyPr>
          <a:lstStyle/>
          <a:p>
            <a:r>
              <a:rPr lang="de-DE" sz="1200" dirty="0">
                <a:latin typeface="Bradley Hand" pitchFamily="2" charset="77"/>
              </a:rPr>
              <a:t>Auch wenn Java, die </a:t>
            </a:r>
            <a:r>
              <a:rPr lang="de-DE" sz="1200" dirty="0" err="1">
                <a:latin typeface="Bradley Hand" pitchFamily="2" charset="77"/>
              </a:rPr>
              <a:t>Stub</a:t>
            </a:r>
            <a:r>
              <a:rPr lang="de-DE" sz="1200" dirty="0">
                <a:latin typeface="Bradley Hand" pitchFamily="2" charset="77"/>
              </a:rPr>
              <a:t> Generierung seit Version 1.5 transparent im Hintergrund durch die JVM erledigt, ist Client- wie Server-seitig weiterhin eine gemeinsame Schnittstelle erforderlich (wie bei allen RPC-Ansätzen).</a:t>
            </a:r>
          </a:p>
          <a:p>
            <a:endParaRPr lang="de-DE" sz="1200" dirty="0">
              <a:latin typeface="Bradley Hand" pitchFamily="2" charset="77"/>
            </a:endParaRPr>
          </a:p>
          <a:p>
            <a:r>
              <a:rPr lang="de-DE" sz="1200" b="1" dirty="0">
                <a:latin typeface="Bradley Hand" pitchFamily="2" charset="77"/>
              </a:rPr>
              <a:t>Problematisch ist dies deswegen: </a:t>
            </a:r>
          </a:p>
          <a:p>
            <a:r>
              <a:rPr lang="de-DE" sz="1200" dirty="0">
                <a:latin typeface="Bradley Hand" pitchFamily="2" charset="77"/>
              </a:rPr>
              <a:t>Wenn man auf Server-Seite die Schnittstelle nur um neue Funktionen erweitert (also nicht einmal bestehende Funktionen ändert), muss dennoch auch alle Clients ändern! =&gt; zu enge Kopplung für </a:t>
            </a:r>
            <a:r>
              <a:rPr lang="de-DE" sz="1200" dirty="0" err="1">
                <a:latin typeface="Bradley Hand" pitchFamily="2" charset="77"/>
              </a:rPr>
              <a:t>Microservice</a:t>
            </a:r>
            <a:r>
              <a:rPr lang="de-DE" sz="1200" dirty="0">
                <a:latin typeface="Bradley Hand" pitchFamily="2" charset="77"/>
              </a:rPr>
              <a:t>-Architekturen. </a:t>
            </a:r>
          </a:p>
        </p:txBody>
      </p:sp>
    </p:spTree>
    <p:extLst>
      <p:ext uri="{BB962C8B-B14F-4D97-AF65-F5344CB8AC3E}">
        <p14:creationId xmlns:p14="http://schemas.microsoft.com/office/powerpoint/2010/main" val="2257629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RPC am Beispiel von Java (RMI)</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44</a:t>
            </a:fld>
            <a:endParaRPr lang="de-DE" noProof="0"/>
          </a:p>
        </p:txBody>
      </p:sp>
      <p:sp>
        <p:nvSpPr>
          <p:cNvPr id="4" name="Textfeld 3">
            <a:extLst>
              <a:ext uri="{FF2B5EF4-FFF2-40B4-BE49-F238E27FC236}">
                <a16:creationId xmlns:a16="http://schemas.microsoft.com/office/drawing/2014/main" id="{FADFDC66-86CF-2642-9D07-FF84924239AD}"/>
              </a:ext>
            </a:extLst>
          </p:cNvPr>
          <p:cNvSpPr txBox="1"/>
          <p:nvPr/>
        </p:nvSpPr>
        <p:spPr>
          <a:xfrm>
            <a:off x="431800" y="1856962"/>
            <a:ext cx="9198000" cy="4445796"/>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lIns="180000" tIns="144000" rIns="180000" bIns="144000" rtlCol="0">
            <a:spAutoFit/>
          </a:bodyPr>
          <a:lstStyle/>
          <a:p>
            <a:r>
              <a:rPr lang="de-DE" sz="1400" dirty="0" err="1">
                <a:solidFill>
                  <a:srgbClr val="C678DD"/>
                </a:solidFill>
                <a:latin typeface="Consolas" panose="020B0609020204030204" pitchFamily="49" charset="0"/>
                <a:cs typeface="Consolas" panose="020B0609020204030204" pitchFamily="49" charset="0"/>
              </a:rPr>
              <a:t>import</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java.rmi</a:t>
            </a:r>
            <a:r>
              <a:rPr lang="de-DE" sz="1400" dirty="0">
                <a:solidFill>
                  <a:srgbClr val="ABB2BF"/>
                </a:solidFill>
                <a:latin typeface="Consolas" panose="020B0609020204030204" pitchFamily="49" charset="0"/>
                <a:cs typeface="Consolas" panose="020B0609020204030204" pitchFamily="49" charset="0"/>
              </a:rPr>
              <a:t>.*;</a:t>
            </a:r>
          </a:p>
          <a:p>
            <a:r>
              <a:rPr lang="de-DE" sz="1400" dirty="0" err="1">
                <a:solidFill>
                  <a:srgbClr val="C678DD"/>
                </a:solidFill>
                <a:latin typeface="Consolas" panose="020B0609020204030204" pitchFamily="49" charset="0"/>
                <a:cs typeface="Consolas" panose="020B0609020204030204" pitchFamily="49" charset="0"/>
              </a:rPr>
              <a:t>import</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java.rmi.server.UnicastRemoteObject</a:t>
            </a:r>
            <a:r>
              <a:rPr lang="de-DE" sz="1400" dirty="0">
                <a:solidFill>
                  <a:srgbClr val="ABB2BF"/>
                </a:solidFill>
                <a:latin typeface="Consolas" panose="020B0609020204030204" pitchFamily="49" charset="0"/>
                <a:cs typeface="Consolas" panose="020B0609020204030204" pitchFamily="49" charset="0"/>
              </a:rPr>
              <a:t>; </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err="1">
                <a:solidFill>
                  <a:srgbClr val="C678DD"/>
                </a:solidFill>
                <a:latin typeface="Consolas" panose="020B0609020204030204" pitchFamily="49" charset="0"/>
                <a:cs typeface="Consolas" panose="020B0609020204030204" pitchFamily="49" charset="0"/>
              </a:rPr>
              <a:t>public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class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E6C07B"/>
                </a:solidFill>
                <a:latin typeface="Consolas" panose="020B0609020204030204" pitchFamily="49" charset="0"/>
                <a:cs typeface="Consolas" panose="020B0609020204030204" pitchFamily="49" charset="0"/>
              </a:rPr>
              <a:t>ServerOperation</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extends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E6C07B"/>
                </a:solidFill>
                <a:latin typeface="Consolas" panose="020B0609020204030204" pitchFamily="49" charset="0"/>
                <a:cs typeface="Consolas" panose="020B0609020204030204" pitchFamily="49" charset="0"/>
              </a:rPr>
              <a:t>UnicastRemoteObject</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implements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E6C07B"/>
                </a:solidFill>
                <a:latin typeface="Consolas" panose="020B0609020204030204" pitchFamily="49" charset="0"/>
                <a:cs typeface="Consolas" panose="020B0609020204030204" pitchFamily="49" charset="0"/>
              </a:rPr>
              <a:t>RMIInterface</a:t>
            </a:r>
            <a:r>
              <a:rPr lang="de-DE" sz="1400" dirty="0">
                <a:solidFill>
                  <a:srgbClr val="E6C07B"/>
                </a:solidFill>
                <a:latin typeface="Consolas" panose="020B0609020204030204" pitchFamily="49" charset="0"/>
                <a:cs typeface="Consolas" panose="020B0609020204030204" pitchFamily="49" charset="0"/>
              </a:rPr>
              <a:t> </a:t>
            </a:r>
            <a:r>
              <a:rPr lang="de-DE" sz="1400" dirty="0">
                <a:solidFill>
                  <a:srgbClr val="ABB2BF"/>
                </a:solidFill>
                <a:latin typeface="Consolas" panose="020B0609020204030204" pitchFamily="49" charset="0"/>
                <a:cs typeface="Consolas" panose="020B0609020204030204" pitchFamily="49" charset="0"/>
              </a:rPr>
              <a:t>{ </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a:solidFill>
                  <a:srgbClr val="ABB2BF"/>
                </a:solidFill>
                <a:latin typeface="Consolas" panose="020B0609020204030204" pitchFamily="49" charset="0"/>
                <a:cs typeface="Consolas" panose="020B0609020204030204" pitchFamily="49" charset="0"/>
              </a:rPr>
              <a:t>  </a:t>
            </a:r>
            <a:r>
              <a:rPr lang="de-DE" sz="1400" dirty="0">
                <a:solidFill>
                  <a:srgbClr val="C678DD"/>
                </a:solidFill>
                <a:latin typeface="Consolas" panose="020B0609020204030204" pitchFamily="49" charset="0"/>
                <a:cs typeface="Consolas" panose="020B0609020204030204" pitchFamily="49" charset="0"/>
              </a:rPr>
              <a:t>private</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static</a:t>
            </a:r>
            <a:r>
              <a:rPr lang="de-DE" sz="1400" dirty="0">
                <a:solidFill>
                  <a:srgbClr val="ABB2BF"/>
                </a:solidFill>
                <a:latin typeface="Consolas" panose="020B0609020204030204" pitchFamily="49" charset="0"/>
                <a:cs typeface="Consolas" panose="020B0609020204030204" pitchFamily="49" charset="0"/>
              </a:rPr>
              <a:t> </a:t>
            </a:r>
            <a:r>
              <a:rPr lang="de-DE" sz="1400" dirty="0">
                <a:solidFill>
                  <a:srgbClr val="C678DD"/>
                </a:solidFill>
                <a:latin typeface="Consolas" panose="020B0609020204030204" pitchFamily="49" charset="0"/>
                <a:cs typeface="Consolas" panose="020B0609020204030204" pitchFamily="49" charset="0"/>
              </a:rPr>
              <a:t>final</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long</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serialVersionUID</a:t>
            </a:r>
            <a:r>
              <a:rPr lang="de-DE" sz="1400" dirty="0">
                <a:solidFill>
                  <a:srgbClr val="ABB2BF"/>
                </a:solidFill>
                <a:latin typeface="Consolas" panose="020B0609020204030204" pitchFamily="49" charset="0"/>
                <a:cs typeface="Consolas" panose="020B0609020204030204" pitchFamily="49" charset="0"/>
              </a:rPr>
              <a:t> = </a:t>
            </a:r>
            <a:r>
              <a:rPr lang="de-DE" sz="1400" dirty="0">
                <a:solidFill>
                  <a:srgbClr val="D19A66"/>
                </a:solidFill>
                <a:latin typeface="Consolas" panose="020B0609020204030204" pitchFamily="49" charset="0"/>
                <a:cs typeface="Consolas" panose="020B0609020204030204" pitchFamily="49" charset="0"/>
              </a:rPr>
              <a:t>1L</a:t>
            </a:r>
            <a:r>
              <a:rPr lang="de-DE" sz="1400" dirty="0">
                <a:solidFill>
                  <a:srgbClr val="ABB2BF"/>
                </a:solidFill>
                <a:latin typeface="Consolas" panose="020B0609020204030204" pitchFamily="49" charset="0"/>
                <a:cs typeface="Consolas" panose="020B0609020204030204" pitchFamily="49" charset="0"/>
              </a:rPr>
              <a:t>;</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a:solidFill>
                  <a:srgbClr val="C678DD"/>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protected</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61AEEE"/>
                </a:solidFill>
                <a:latin typeface="Consolas" panose="020B0609020204030204" pitchFamily="49" charset="0"/>
                <a:cs typeface="Consolas" panose="020B0609020204030204" pitchFamily="49" charset="0"/>
              </a:rPr>
              <a:t>ServerOperation</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throws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RemoteException</a:t>
            </a:r>
            <a:r>
              <a:rPr lang="de-DE" sz="1400" dirty="0">
                <a:solidFill>
                  <a:srgbClr val="ABB2BF"/>
                </a:solidFill>
                <a:latin typeface="Consolas" panose="020B0609020204030204" pitchFamily="49" charset="0"/>
                <a:cs typeface="Consolas" panose="020B0609020204030204" pitchFamily="49" charset="0"/>
              </a:rPr>
              <a:t> { </a:t>
            </a:r>
            <a:r>
              <a:rPr lang="de-DE" sz="1400" dirty="0">
                <a:solidFill>
                  <a:srgbClr val="C678DD"/>
                </a:solidFill>
                <a:latin typeface="Consolas" panose="020B0609020204030204" pitchFamily="49" charset="0"/>
                <a:cs typeface="Consolas" panose="020B0609020204030204" pitchFamily="49" charset="0"/>
              </a:rPr>
              <a:t>super</a:t>
            </a:r>
            <a:r>
              <a:rPr lang="de-DE" sz="1400" dirty="0">
                <a:solidFill>
                  <a:srgbClr val="ABB2BF"/>
                </a:solidFill>
                <a:latin typeface="Consolas" panose="020B0609020204030204" pitchFamily="49" charset="0"/>
                <a:cs typeface="Consolas" panose="020B0609020204030204" pitchFamily="49" charset="0"/>
              </a:rPr>
              <a:t>(); } </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a:solidFill>
                  <a:srgbClr val="ABB2BF"/>
                </a:solidFill>
                <a:latin typeface="Consolas" panose="020B0609020204030204" pitchFamily="49" charset="0"/>
                <a:cs typeface="Consolas" panose="020B0609020204030204" pitchFamily="49" charset="0"/>
              </a:rPr>
              <a:t>  </a:t>
            </a:r>
            <a:r>
              <a:rPr lang="de-DE" sz="1400" dirty="0">
                <a:solidFill>
                  <a:srgbClr val="61AEEE"/>
                </a:solidFill>
                <a:latin typeface="Consolas" panose="020B0609020204030204" pitchFamily="49" charset="0"/>
                <a:cs typeface="Consolas" panose="020B0609020204030204" pitchFamily="49" charset="0"/>
              </a:rPr>
              <a:t>@</a:t>
            </a:r>
            <a:r>
              <a:rPr lang="de-DE" sz="1400" dirty="0" err="1">
                <a:solidFill>
                  <a:srgbClr val="61AEEE"/>
                </a:solidFill>
                <a:latin typeface="Consolas" panose="020B0609020204030204" pitchFamily="49" charset="0"/>
                <a:cs typeface="Consolas" panose="020B0609020204030204" pitchFamily="49" charset="0"/>
              </a:rPr>
              <a:t>Override</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public</a:t>
            </a:r>
            <a:r>
              <a:rPr lang="de-DE" sz="1400" dirty="0">
                <a:solidFill>
                  <a:srgbClr val="ABB2BF"/>
                </a:solidFill>
                <a:latin typeface="Consolas" panose="020B0609020204030204" pitchFamily="49" charset="0"/>
                <a:cs typeface="Consolas" panose="020B0609020204030204" pitchFamily="49" charset="0"/>
              </a:rPr>
              <a:t> String </a:t>
            </a:r>
            <a:r>
              <a:rPr lang="de-DE" sz="1400" dirty="0" err="1">
                <a:solidFill>
                  <a:srgbClr val="61AEEE"/>
                </a:solidFill>
                <a:latin typeface="Consolas" panose="020B0609020204030204" pitchFamily="49" charset="0"/>
                <a:cs typeface="Consolas" panose="020B0609020204030204" pitchFamily="49" charset="0"/>
              </a:rPr>
              <a:t>helloTo</a:t>
            </a:r>
            <a:r>
              <a:rPr lang="de-DE" sz="1400" dirty="0">
                <a:solidFill>
                  <a:srgbClr val="ABB2BF"/>
                </a:solidFill>
                <a:latin typeface="Consolas" panose="020B0609020204030204" pitchFamily="49" charset="0"/>
                <a:cs typeface="Consolas" panose="020B0609020204030204" pitchFamily="49" charset="0"/>
              </a:rPr>
              <a:t>(String </a:t>
            </a:r>
            <a:r>
              <a:rPr lang="de-DE" sz="1400" dirty="0" err="1">
                <a:solidFill>
                  <a:srgbClr val="ABB2BF"/>
                </a:solidFill>
                <a:latin typeface="Consolas" panose="020B0609020204030204" pitchFamily="49" charset="0"/>
                <a:cs typeface="Consolas" panose="020B0609020204030204" pitchFamily="49" charset="0"/>
              </a:rPr>
              <a:t>name</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throws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RemoteException</a:t>
            </a:r>
            <a:r>
              <a:rPr lang="de-DE" sz="1400" dirty="0">
                <a:solidFill>
                  <a:srgbClr val="ABB2BF"/>
                </a:solidFill>
                <a:latin typeface="Consolas" panose="020B0609020204030204" pitchFamily="49" charset="0"/>
                <a:cs typeface="Consolas" panose="020B0609020204030204" pitchFamily="49" charset="0"/>
              </a:rPr>
              <a:t> {   </a:t>
            </a:r>
          </a:p>
          <a:p>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System.out.println</a:t>
            </a:r>
            <a:r>
              <a:rPr lang="de-DE" sz="1400" dirty="0">
                <a:solidFill>
                  <a:srgbClr val="ABB2BF"/>
                </a:solidFill>
                <a:latin typeface="Consolas" panose="020B0609020204030204" pitchFamily="49" charset="0"/>
                <a:cs typeface="Consolas" panose="020B0609020204030204" pitchFamily="49" charset="0"/>
              </a:rPr>
              <a:t>(</a:t>
            </a:r>
            <a:r>
              <a:rPr lang="de-DE" sz="1400" dirty="0" err="1">
                <a:solidFill>
                  <a:srgbClr val="ABB2BF"/>
                </a:solidFill>
                <a:latin typeface="Consolas" panose="020B0609020204030204" pitchFamily="49" charset="0"/>
                <a:cs typeface="Consolas" panose="020B0609020204030204" pitchFamily="49" charset="0"/>
              </a:rPr>
              <a:t>name</a:t>
            </a:r>
            <a:r>
              <a:rPr lang="de-DE" sz="1400" dirty="0">
                <a:solidFill>
                  <a:srgbClr val="ABB2BF"/>
                </a:solidFill>
                <a:latin typeface="Consolas" panose="020B0609020204030204" pitchFamily="49" charset="0"/>
                <a:cs typeface="Consolas" panose="020B0609020204030204" pitchFamily="49" charset="0"/>
              </a:rPr>
              <a:t> + </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is</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trying</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to</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contact</a:t>
            </a:r>
            <a:r>
              <a:rPr lang="de-DE" sz="1400" dirty="0">
                <a:solidFill>
                  <a:srgbClr val="98C379"/>
                </a:solidFill>
                <a:latin typeface="Consolas" panose="020B0609020204030204" pitchFamily="49" charset="0"/>
                <a:cs typeface="Consolas" panose="020B0609020204030204" pitchFamily="49" charset="0"/>
              </a:rPr>
              <a:t>!"</a:t>
            </a:r>
            <a:r>
              <a:rPr lang="de-DE" sz="1400" dirty="0">
                <a:solidFill>
                  <a:srgbClr val="ABB2BF"/>
                </a:solidFill>
                <a:latin typeface="Consolas" panose="020B0609020204030204" pitchFamily="49" charset="0"/>
                <a:cs typeface="Consolas" panose="020B0609020204030204" pitchFamily="49" charset="0"/>
              </a:rPr>
              <a:t>);</a:t>
            </a:r>
          </a:p>
          <a:p>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return</a:t>
            </a:r>
            <a:r>
              <a:rPr lang="de-DE" sz="1400" dirty="0">
                <a:solidFill>
                  <a:srgbClr val="ABB2BF"/>
                </a:solidFill>
                <a:latin typeface="Consolas" panose="020B0609020204030204" pitchFamily="49" charset="0"/>
                <a:cs typeface="Consolas" panose="020B0609020204030204" pitchFamily="49" charset="0"/>
              </a:rPr>
              <a:t> </a:t>
            </a:r>
            <a:r>
              <a:rPr lang="de-DE" sz="1400" dirty="0">
                <a:solidFill>
                  <a:srgbClr val="98C379"/>
                </a:solidFill>
                <a:latin typeface="Consolas" panose="020B0609020204030204" pitchFamily="49" charset="0"/>
                <a:cs typeface="Consolas" panose="020B0609020204030204" pitchFamily="49" charset="0"/>
              </a:rPr>
              <a:t>"Server </a:t>
            </a:r>
            <a:r>
              <a:rPr lang="de-DE" sz="1400" dirty="0" err="1">
                <a:solidFill>
                  <a:srgbClr val="98C379"/>
                </a:solidFill>
                <a:latin typeface="Consolas" panose="020B0609020204030204" pitchFamily="49" charset="0"/>
                <a:cs typeface="Consolas" panose="020B0609020204030204" pitchFamily="49" charset="0"/>
              </a:rPr>
              <a:t>says</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hello</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to</a:t>
            </a:r>
            <a:r>
              <a:rPr lang="de-DE" sz="1400" dirty="0">
                <a:solidFill>
                  <a:srgbClr val="98C379"/>
                </a:solidFill>
                <a:latin typeface="Consolas" panose="020B0609020204030204" pitchFamily="49" charset="0"/>
                <a:cs typeface="Consolas" panose="020B0609020204030204" pitchFamily="49" charset="0"/>
              </a:rPr>
              <a:t> "</a:t>
            </a:r>
            <a:r>
              <a:rPr lang="de-DE" sz="1400" dirty="0">
                <a:solidFill>
                  <a:srgbClr val="ABB2BF"/>
                </a:solidFill>
                <a:latin typeface="Consolas" panose="020B0609020204030204" pitchFamily="49" charset="0"/>
                <a:cs typeface="Consolas" panose="020B0609020204030204" pitchFamily="49" charset="0"/>
              </a:rPr>
              <a:t> + </a:t>
            </a:r>
            <a:r>
              <a:rPr lang="de-DE" sz="1400" dirty="0" err="1">
                <a:solidFill>
                  <a:srgbClr val="ABB2BF"/>
                </a:solidFill>
                <a:latin typeface="Consolas" panose="020B0609020204030204" pitchFamily="49" charset="0"/>
                <a:cs typeface="Consolas" panose="020B0609020204030204" pitchFamily="49" charset="0"/>
              </a:rPr>
              <a:t>name</a:t>
            </a:r>
            <a:r>
              <a:rPr lang="de-DE" sz="1400" dirty="0">
                <a:solidFill>
                  <a:srgbClr val="ABB2BF"/>
                </a:solidFill>
                <a:latin typeface="Consolas" panose="020B0609020204030204" pitchFamily="49" charset="0"/>
                <a:cs typeface="Consolas" panose="020B0609020204030204" pitchFamily="49" charset="0"/>
              </a:rPr>
              <a:t>;</a:t>
            </a:r>
          </a:p>
          <a:p>
            <a:r>
              <a:rPr lang="de-DE" sz="1400" dirty="0">
                <a:solidFill>
                  <a:srgbClr val="ABB2BF"/>
                </a:solidFill>
                <a:latin typeface="Consolas" panose="020B0609020204030204" pitchFamily="49" charset="0"/>
                <a:cs typeface="Consolas" panose="020B0609020204030204" pitchFamily="49" charset="0"/>
              </a:rPr>
              <a:t>  }</a:t>
            </a:r>
          </a:p>
          <a:p>
            <a:endParaRPr lang="de-DE" sz="1400" dirty="0">
              <a:solidFill>
                <a:srgbClr val="ABB2BF"/>
              </a:solidFill>
              <a:latin typeface="Consolas" panose="020B0609020204030204" pitchFamily="49" charset="0"/>
              <a:cs typeface="Consolas" panose="020B0609020204030204" pitchFamily="49" charset="0"/>
            </a:endParaRPr>
          </a:p>
          <a:p>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public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static</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void</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61AEEE"/>
                </a:solidFill>
                <a:latin typeface="Consolas" panose="020B0609020204030204" pitchFamily="49" charset="0"/>
                <a:cs typeface="Consolas" panose="020B0609020204030204" pitchFamily="49" charset="0"/>
              </a:rPr>
              <a:t>main</a:t>
            </a:r>
            <a:r>
              <a:rPr lang="de-DE" sz="1400" dirty="0">
                <a:solidFill>
                  <a:srgbClr val="ABB2BF"/>
                </a:solidFill>
                <a:latin typeface="Consolas" panose="020B0609020204030204" pitchFamily="49" charset="0"/>
                <a:cs typeface="Consolas" panose="020B0609020204030204" pitchFamily="49" charset="0"/>
              </a:rPr>
              <a:t>(String[] </a:t>
            </a:r>
            <a:r>
              <a:rPr lang="de-DE" sz="1400" dirty="0" err="1">
                <a:solidFill>
                  <a:srgbClr val="ABB2BF"/>
                </a:solidFill>
                <a:latin typeface="Consolas" panose="020B0609020204030204" pitchFamily="49" charset="0"/>
                <a:cs typeface="Consolas" panose="020B0609020204030204" pitchFamily="49" charset="0"/>
              </a:rPr>
              <a:t>args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throws</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Exception</a:t>
            </a:r>
            <a:r>
              <a:rPr lang="de-DE" sz="1400" dirty="0">
                <a:solidFill>
                  <a:srgbClr val="ABB2BF"/>
                </a:solidFill>
                <a:latin typeface="Consolas" panose="020B0609020204030204" pitchFamily="49" charset="0"/>
                <a:cs typeface="Consolas" panose="020B0609020204030204" pitchFamily="49" charset="0"/>
              </a:rPr>
              <a:t> { </a:t>
            </a:r>
          </a:p>
          <a:p>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Naming.rebind</a:t>
            </a:r>
            <a:r>
              <a:rPr lang="de-DE" sz="1400" dirty="0">
                <a:solidFill>
                  <a:srgbClr val="ABB2BF"/>
                </a:solidFill>
                <a:latin typeface="Consolas" panose="020B0609020204030204" pitchFamily="49" charset="0"/>
                <a:cs typeface="Consolas" panose="020B0609020204030204" pitchFamily="49" charset="0"/>
              </a:rPr>
              <a:t>(</a:t>
            </a:r>
            <a:r>
              <a:rPr lang="de-DE" sz="1400" dirty="0">
                <a:solidFill>
                  <a:srgbClr val="98C379"/>
                </a:solidFill>
                <a:latin typeface="Consolas" panose="020B0609020204030204" pitchFamily="49" charset="0"/>
                <a:cs typeface="Consolas" panose="020B0609020204030204" pitchFamily="49" charset="0"/>
              </a:rPr>
              <a:t>"//</a:t>
            </a:r>
            <a:r>
              <a:rPr lang="de-DE" sz="1400" dirty="0" err="1">
                <a:solidFill>
                  <a:srgbClr val="98C379"/>
                </a:solidFill>
                <a:latin typeface="Consolas" panose="020B0609020204030204" pitchFamily="49" charset="0"/>
                <a:cs typeface="Consolas" panose="020B0609020204030204" pitchFamily="49" charset="0"/>
              </a:rPr>
              <a:t>localhost</a:t>
            </a:r>
            <a:r>
              <a:rPr lang="de-DE" sz="1400" dirty="0">
                <a:solidFill>
                  <a:srgbClr val="98C379"/>
                </a:solidFill>
                <a:latin typeface="Consolas" panose="020B0609020204030204" pitchFamily="49" charset="0"/>
                <a:cs typeface="Consolas" panose="020B0609020204030204" pitchFamily="49" charset="0"/>
              </a:rPr>
              <a:t>/</a:t>
            </a:r>
            <a:r>
              <a:rPr lang="de-DE" sz="1400" dirty="0" err="1">
                <a:solidFill>
                  <a:srgbClr val="98C379"/>
                </a:solidFill>
                <a:latin typeface="Consolas" panose="020B0609020204030204" pitchFamily="49" charset="0"/>
                <a:cs typeface="Consolas" panose="020B0609020204030204" pitchFamily="49" charset="0"/>
              </a:rPr>
              <a:t>hello-svc</a:t>
            </a:r>
            <a:r>
              <a:rPr lang="de-DE" sz="1400" dirty="0">
                <a:solidFill>
                  <a:srgbClr val="98C379"/>
                </a:solidFill>
                <a:latin typeface="Consolas" panose="020B0609020204030204" pitchFamily="49" charset="0"/>
                <a:cs typeface="Consolas" panose="020B0609020204030204" pitchFamily="49" charset="0"/>
              </a:rPr>
              <a:t>"</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C678DD"/>
                </a:solidFill>
                <a:latin typeface="Consolas" panose="020B0609020204030204" pitchFamily="49" charset="0"/>
                <a:cs typeface="Consolas" panose="020B0609020204030204" pitchFamily="49" charset="0"/>
              </a:rPr>
              <a:t>new</a:t>
            </a:r>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ServerOperation</a:t>
            </a:r>
            <a:r>
              <a:rPr lang="de-DE" sz="1400" dirty="0">
                <a:solidFill>
                  <a:srgbClr val="ABB2BF"/>
                </a:solidFill>
                <a:latin typeface="Consolas" panose="020B0609020204030204" pitchFamily="49" charset="0"/>
                <a:cs typeface="Consolas" panose="020B0609020204030204" pitchFamily="49" charset="0"/>
              </a:rPr>
              <a:t>()); </a:t>
            </a:r>
          </a:p>
          <a:p>
            <a:r>
              <a:rPr lang="de-DE" sz="1400" dirty="0">
                <a:solidFill>
                  <a:srgbClr val="ABB2BF"/>
                </a:solidFill>
                <a:latin typeface="Consolas" panose="020B0609020204030204" pitchFamily="49" charset="0"/>
                <a:cs typeface="Consolas" panose="020B0609020204030204" pitchFamily="49" charset="0"/>
              </a:rPr>
              <a:t>    </a:t>
            </a:r>
            <a:r>
              <a:rPr lang="de-DE" sz="1400" dirty="0" err="1">
                <a:solidFill>
                  <a:srgbClr val="ABB2BF"/>
                </a:solidFill>
                <a:latin typeface="Consolas" panose="020B0609020204030204" pitchFamily="49" charset="0"/>
                <a:cs typeface="Consolas" panose="020B0609020204030204" pitchFamily="49" charset="0"/>
              </a:rPr>
              <a:t>System.out.println</a:t>
            </a:r>
            <a:r>
              <a:rPr lang="de-DE" sz="1400" dirty="0">
                <a:solidFill>
                  <a:srgbClr val="ABB2BF"/>
                </a:solidFill>
                <a:latin typeface="Consolas" panose="020B0609020204030204" pitchFamily="49" charset="0"/>
                <a:cs typeface="Consolas" panose="020B0609020204030204" pitchFamily="49" charset="0"/>
              </a:rPr>
              <a:t>(</a:t>
            </a:r>
            <a:r>
              <a:rPr lang="de-DE" sz="1400" dirty="0">
                <a:solidFill>
                  <a:srgbClr val="98C379"/>
                </a:solidFill>
                <a:latin typeface="Consolas" panose="020B0609020204030204" pitchFamily="49" charset="0"/>
                <a:cs typeface="Consolas" panose="020B0609020204030204" pitchFamily="49" charset="0"/>
              </a:rPr>
              <a:t>“</a:t>
            </a:r>
            <a:r>
              <a:rPr lang="de-DE" sz="1400" dirty="0" err="1">
                <a:solidFill>
                  <a:srgbClr val="98C379"/>
                </a:solidFill>
                <a:latin typeface="Consolas" panose="020B0609020204030204" pitchFamily="49" charset="0"/>
                <a:cs typeface="Consolas" panose="020B0609020204030204" pitchFamily="49" charset="0"/>
              </a:rPr>
              <a:t>Hello</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service</a:t>
            </a:r>
            <a:r>
              <a:rPr lang="de-DE" sz="1400" dirty="0">
                <a:solidFill>
                  <a:srgbClr val="98C379"/>
                </a:solidFill>
                <a:latin typeface="Consolas" panose="020B0609020204030204" pitchFamily="49" charset="0"/>
                <a:cs typeface="Consolas" panose="020B0609020204030204" pitchFamily="49" charset="0"/>
              </a:rPr>
              <a:t> </a:t>
            </a:r>
            <a:r>
              <a:rPr lang="de-DE" sz="1400" dirty="0" err="1">
                <a:solidFill>
                  <a:srgbClr val="98C379"/>
                </a:solidFill>
                <a:latin typeface="Consolas" panose="020B0609020204030204" pitchFamily="49" charset="0"/>
                <a:cs typeface="Consolas" panose="020B0609020204030204" pitchFamily="49" charset="0"/>
              </a:rPr>
              <a:t>ready</a:t>
            </a:r>
            <a:r>
              <a:rPr lang="de-DE" sz="1400" dirty="0">
                <a:solidFill>
                  <a:srgbClr val="98C379"/>
                </a:solidFill>
                <a:latin typeface="Consolas" panose="020B0609020204030204" pitchFamily="49" charset="0"/>
                <a:cs typeface="Consolas" panose="020B0609020204030204" pitchFamily="49" charset="0"/>
              </a:rPr>
              <a:t>"</a:t>
            </a:r>
            <a:r>
              <a:rPr lang="de-DE" sz="1400" dirty="0">
                <a:solidFill>
                  <a:srgbClr val="ABB2BF"/>
                </a:solidFill>
                <a:latin typeface="Consolas" panose="020B0609020204030204" pitchFamily="49" charset="0"/>
                <a:cs typeface="Consolas" panose="020B0609020204030204" pitchFamily="49" charset="0"/>
              </a:rPr>
              <a:t>); </a:t>
            </a:r>
          </a:p>
          <a:p>
            <a:r>
              <a:rPr lang="de-DE" sz="1400" dirty="0">
                <a:solidFill>
                  <a:srgbClr val="ABB2BF"/>
                </a:solidFill>
                <a:latin typeface="Consolas" panose="020B0609020204030204" pitchFamily="49" charset="0"/>
                <a:cs typeface="Consolas" panose="020B0609020204030204" pitchFamily="49" charset="0"/>
              </a:rPr>
              <a:t>  } </a:t>
            </a:r>
          </a:p>
          <a:p>
            <a:r>
              <a:rPr lang="de-DE" sz="1400" dirty="0">
                <a:solidFill>
                  <a:srgbClr val="ABB2BF"/>
                </a:solidFill>
                <a:latin typeface="Consolas" panose="020B0609020204030204" pitchFamily="49" charset="0"/>
                <a:cs typeface="Consolas" panose="020B0609020204030204" pitchFamily="49" charset="0"/>
              </a:rPr>
              <a:t>}</a:t>
            </a:r>
            <a:endParaRPr lang="de-DE" sz="1400" dirty="0">
              <a:latin typeface="Consolas" panose="020B0609020204030204" pitchFamily="49" charset="0"/>
              <a:cs typeface="Consolas" panose="020B0609020204030204" pitchFamily="49" charset="0"/>
            </a:endParaRPr>
          </a:p>
        </p:txBody>
      </p:sp>
      <p:sp>
        <p:nvSpPr>
          <p:cNvPr id="7" name="Textfeld 6">
            <a:extLst>
              <a:ext uri="{FF2B5EF4-FFF2-40B4-BE49-F238E27FC236}">
                <a16:creationId xmlns:a16="http://schemas.microsoft.com/office/drawing/2014/main" id="{E1F3C3EE-D266-B440-B9B8-21E6B3F908B3}"/>
              </a:ext>
            </a:extLst>
          </p:cNvPr>
          <p:cNvSpPr txBox="1"/>
          <p:nvPr/>
        </p:nvSpPr>
        <p:spPr>
          <a:xfrm>
            <a:off x="349790" y="1549185"/>
            <a:ext cx="684803" cy="307777"/>
          </a:xfrm>
          <a:prstGeom prst="rect">
            <a:avLst/>
          </a:prstGeom>
          <a:noFill/>
        </p:spPr>
        <p:txBody>
          <a:bodyPr wrap="none" rtlCol="0">
            <a:spAutoFit/>
          </a:bodyPr>
          <a:lstStyle/>
          <a:p>
            <a:r>
              <a:rPr lang="de-DE" sz="1400" b="1" dirty="0"/>
              <a:t>Server</a:t>
            </a:r>
          </a:p>
        </p:txBody>
      </p:sp>
      <p:sp>
        <p:nvSpPr>
          <p:cNvPr id="8" name="Textfeld 7">
            <a:extLst>
              <a:ext uri="{FF2B5EF4-FFF2-40B4-BE49-F238E27FC236}">
                <a16:creationId xmlns:a16="http://schemas.microsoft.com/office/drawing/2014/main" id="{253C6B19-A249-9C4F-94B5-A66248046066}"/>
              </a:ext>
            </a:extLst>
          </p:cNvPr>
          <p:cNvSpPr txBox="1"/>
          <p:nvPr/>
        </p:nvSpPr>
        <p:spPr>
          <a:xfrm>
            <a:off x="10058399" y="1856962"/>
            <a:ext cx="2063470" cy="2462213"/>
          </a:xfrm>
          <a:prstGeom prst="rect">
            <a:avLst/>
          </a:prstGeom>
          <a:noFill/>
        </p:spPr>
        <p:txBody>
          <a:bodyPr wrap="square" rtlCol="0">
            <a:spAutoFit/>
          </a:bodyPr>
          <a:lstStyle/>
          <a:p>
            <a:r>
              <a:rPr lang="de-DE" sz="1400" dirty="0"/>
              <a:t>Ein Java RMI-Server erweitert immer das </a:t>
            </a:r>
            <a:r>
              <a:rPr lang="de-DE" sz="1400" dirty="0" err="1">
                <a:latin typeface="Consolas" panose="020B0609020204030204" pitchFamily="49" charset="0"/>
                <a:cs typeface="Consolas" panose="020B0609020204030204" pitchFamily="49" charset="0"/>
              </a:rPr>
              <a:t>UnicastRemoteObject</a:t>
            </a:r>
            <a:r>
              <a:rPr lang="de-DE" sz="1400" dirty="0"/>
              <a:t> und implementiert die zuvor </a:t>
            </a:r>
            <a:r>
              <a:rPr lang="de-DE" sz="1400" dirty="0" err="1"/>
              <a:t>erstellteRMI</a:t>
            </a:r>
            <a:r>
              <a:rPr lang="de-DE" sz="1400" dirty="0"/>
              <a:t>-Schnittstelle (IDL). </a:t>
            </a:r>
          </a:p>
          <a:p>
            <a:endParaRPr lang="de-DE" sz="1400" dirty="0"/>
          </a:p>
          <a:p>
            <a:r>
              <a:rPr lang="de-DE" sz="1400" dirty="0"/>
              <a:t>In der </a:t>
            </a:r>
            <a:r>
              <a:rPr lang="de-DE" sz="1400" dirty="0" err="1">
                <a:latin typeface="Consolas" panose="020B0609020204030204" pitchFamily="49" charset="0"/>
                <a:cs typeface="Consolas" panose="020B0609020204030204" pitchFamily="49" charset="0"/>
              </a:rPr>
              <a:t>main</a:t>
            </a:r>
            <a:r>
              <a:rPr lang="de-DE" sz="1400" dirty="0">
                <a:latin typeface="Consolas" panose="020B0609020204030204" pitchFamily="49" charset="0"/>
                <a:cs typeface="Consolas" panose="020B0609020204030204" pitchFamily="49" charset="0"/>
              </a:rPr>
              <a:t>()</a:t>
            </a:r>
            <a:r>
              <a:rPr lang="de-DE" sz="1400" dirty="0"/>
              <a:t>-Methode binden wir den Server auf </a:t>
            </a:r>
            <a:r>
              <a:rPr lang="de-DE" sz="1400" dirty="0" err="1"/>
              <a:t>localhost</a:t>
            </a:r>
            <a:r>
              <a:rPr lang="de-DE" sz="1400" dirty="0"/>
              <a:t> an den Namen “</a:t>
            </a:r>
            <a:r>
              <a:rPr lang="de-DE" sz="1400" dirty="0" err="1"/>
              <a:t>hello-svc</a:t>
            </a:r>
            <a:r>
              <a:rPr lang="de-DE" sz="1400" dirty="0"/>
              <a:t>".</a:t>
            </a:r>
          </a:p>
        </p:txBody>
      </p:sp>
    </p:spTree>
    <p:extLst>
      <p:ext uri="{BB962C8B-B14F-4D97-AF65-F5344CB8AC3E}">
        <p14:creationId xmlns:p14="http://schemas.microsoft.com/office/powerpoint/2010/main" val="2802735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(synchron)</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45</a:t>
            </a:fld>
            <a:endParaRPr lang="de-DE" noProof="0"/>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264763" y="382888"/>
            <a:ext cx="2912303" cy="10960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a:extLst>
              <a:ext uri="{FF2B5EF4-FFF2-40B4-BE49-F238E27FC236}">
                <a16:creationId xmlns:a16="http://schemas.microsoft.com/office/drawing/2014/main" id="{CFFDD151-EDA8-7749-9A69-A4E1EDE80D1E}"/>
              </a:ext>
            </a:extLst>
          </p:cNvPr>
          <p:cNvCxnSpPr/>
          <p:nvPr/>
        </p:nvCxnSpPr>
        <p:spPr>
          <a:xfrm>
            <a:off x="2167120" y="3325193"/>
            <a:ext cx="5696792"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BB412636-18DA-A64E-A879-13DDF1560D34}"/>
              </a:ext>
            </a:extLst>
          </p:cNvPr>
          <p:cNvSpPr txBox="1"/>
          <p:nvPr/>
        </p:nvSpPr>
        <p:spPr>
          <a:xfrm>
            <a:off x="985386" y="3003378"/>
            <a:ext cx="1181734" cy="646331"/>
          </a:xfrm>
          <a:prstGeom prst="rect">
            <a:avLst/>
          </a:prstGeom>
          <a:noFill/>
        </p:spPr>
        <p:txBody>
          <a:bodyPr wrap="none" rtlCol="0">
            <a:spAutoFit/>
          </a:bodyPr>
          <a:lstStyle/>
          <a:p>
            <a:pPr algn="r"/>
            <a:r>
              <a:rPr lang="de-DE" i="1" dirty="0">
                <a:solidFill>
                  <a:schemeClr val="tx1">
                    <a:lumMod val="50000"/>
                    <a:lumOff val="50000"/>
                  </a:schemeClr>
                </a:solidFill>
                <a:latin typeface="Bradley Hand" pitchFamily="2" charset="77"/>
              </a:rPr>
              <a:t>engere</a:t>
            </a:r>
          </a:p>
          <a:p>
            <a:pPr algn="r"/>
            <a:r>
              <a:rPr lang="de-DE" i="1" dirty="0">
                <a:solidFill>
                  <a:schemeClr val="tx1">
                    <a:lumMod val="50000"/>
                    <a:lumOff val="50000"/>
                  </a:schemeClr>
                </a:solidFill>
                <a:latin typeface="Bradley Hand" pitchFamily="2" charset="77"/>
              </a:rPr>
              <a:t>Kopplung</a:t>
            </a:r>
          </a:p>
        </p:txBody>
      </p:sp>
      <p:sp>
        <p:nvSpPr>
          <p:cNvPr id="13" name="Textfeld 12">
            <a:extLst>
              <a:ext uri="{FF2B5EF4-FFF2-40B4-BE49-F238E27FC236}">
                <a16:creationId xmlns:a16="http://schemas.microsoft.com/office/drawing/2014/main" id="{4E39DB58-D36C-9D47-9441-4547B29B150C}"/>
              </a:ext>
            </a:extLst>
          </p:cNvPr>
          <p:cNvSpPr txBox="1"/>
          <p:nvPr/>
        </p:nvSpPr>
        <p:spPr>
          <a:xfrm>
            <a:off x="7863912" y="3002027"/>
            <a:ext cx="1181734" cy="646331"/>
          </a:xfrm>
          <a:prstGeom prst="rect">
            <a:avLst/>
          </a:prstGeom>
          <a:noFill/>
        </p:spPr>
        <p:txBody>
          <a:bodyPr wrap="none" rtlCol="0">
            <a:spAutoFit/>
          </a:bodyPr>
          <a:lstStyle/>
          <a:p>
            <a:r>
              <a:rPr lang="de-DE" i="1" dirty="0">
                <a:solidFill>
                  <a:schemeClr val="tx1">
                    <a:lumMod val="50000"/>
                    <a:lumOff val="50000"/>
                  </a:schemeClr>
                </a:solidFill>
                <a:latin typeface="Bradley Hand" pitchFamily="2" charset="77"/>
              </a:rPr>
              <a:t>losere</a:t>
            </a:r>
          </a:p>
          <a:p>
            <a:r>
              <a:rPr lang="de-DE" i="1" dirty="0">
                <a:solidFill>
                  <a:schemeClr val="tx1">
                    <a:lumMod val="50000"/>
                    <a:lumOff val="50000"/>
                  </a:schemeClr>
                </a:solidFill>
                <a:latin typeface="Bradley Hand" pitchFamily="2" charset="77"/>
              </a:rPr>
              <a:t>Kopplung</a:t>
            </a:r>
          </a:p>
        </p:txBody>
      </p:sp>
      <p:sp>
        <p:nvSpPr>
          <p:cNvPr id="4" name="Oval 3">
            <a:extLst>
              <a:ext uri="{FF2B5EF4-FFF2-40B4-BE49-F238E27FC236}">
                <a16:creationId xmlns:a16="http://schemas.microsoft.com/office/drawing/2014/main" id="{F5280931-3EBE-3B44-A1C6-94EDDA311991}"/>
              </a:ext>
            </a:extLst>
          </p:cNvPr>
          <p:cNvSpPr/>
          <p:nvPr/>
        </p:nvSpPr>
        <p:spPr>
          <a:xfrm>
            <a:off x="2263011" y="3495761"/>
            <a:ext cx="914400" cy="9144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RPC</a:t>
            </a:r>
          </a:p>
        </p:txBody>
      </p:sp>
      <p:sp>
        <p:nvSpPr>
          <p:cNvPr id="8" name="Oval 7">
            <a:extLst>
              <a:ext uri="{FF2B5EF4-FFF2-40B4-BE49-F238E27FC236}">
                <a16:creationId xmlns:a16="http://schemas.microsoft.com/office/drawing/2014/main" id="{14EFECF4-3DB6-8F4D-9B4F-6166B58C2564}"/>
              </a:ext>
            </a:extLst>
          </p:cNvPr>
          <p:cNvSpPr/>
          <p:nvPr/>
        </p:nvSpPr>
        <p:spPr>
          <a:xfrm>
            <a:off x="4509856" y="3495761"/>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err="1"/>
              <a:t>gRPC</a:t>
            </a:r>
            <a:endParaRPr lang="de-DE" dirty="0"/>
          </a:p>
        </p:txBody>
      </p:sp>
      <p:sp>
        <p:nvSpPr>
          <p:cNvPr id="11" name="Oval 10">
            <a:extLst>
              <a:ext uri="{FF2B5EF4-FFF2-40B4-BE49-F238E27FC236}">
                <a16:creationId xmlns:a16="http://schemas.microsoft.com/office/drawing/2014/main" id="{D31CCCE7-2B75-924F-BEE5-E30D3FBD705B}"/>
              </a:ext>
            </a:extLst>
          </p:cNvPr>
          <p:cNvSpPr/>
          <p:nvPr/>
        </p:nvSpPr>
        <p:spPr>
          <a:xfrm>
            <a:off x="6756702" y="3495761"/>
            <a:ext cx="914400" cy="9144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REST</a:t>
            </a:r>
          </a:p>
        </p:txBody>
      </p:sp>
      <p:sp>
        <p:nvSpPr>
          <p:cNvPr id="12" name="Textfeld 11">
            <a:extLst>
              <a:ext uri="{FF2B5EF4-FFF2-40B4-BE49-F238E27FC236}">
                <a16:creationId xmlns:a16="http://schemas.microsoft.com/office/drawing/2014/main" id="{3BC11944-047A-D742-9C27-470BC934AD9D}"/>
              </a:ext>
            </a:extLst>
          </p:cNvPr>
          <p:cNvSpPr txBox="1"/>
          <p:nvPr/>
        </p:nvSpPr>
        <p:spPr>
          <a:xfrm>
            <a:off x="10066538" y="3475907"/>
            <a:ext cx="1930954" cy="954107"/>
          </a:xfrm>
          <a:prstGeom prst="rect">
            <a:avLst/>
          </a:prstGeom>
          <a:noFill/>
        </p:spPr>
        <p:txBody>
          <a:bodyPr wrap="square" rtlCol="0">
            <a:spAutoFit/>
          </a:bodyPr>
          <a:lstStyle/>
          <a:p>
            <a:r>
              <a:rPr lang="de-DE" sz="1400" i="1" dirty="0">
                <a:latin typeface="Bradley Hand" pitchFamily="2" charset="77"/>
              </a:rPr>
              <a:t>Häufig muss man also zwischen Performance und loser Kopplung abwägen.</a:t>
            </a:r>
          </a:p>
        </p:txBody>
      </p:sp>
      <p:cxnSp>
        <p:nvCxnSpPr>
          <p:cNvPr id="15" name="Gerade Verbindung mit Pfeil 14">
            <a:extLst>
              <a:ext uri="{FF2B5EF4-FFF2-40B4-BE49-F238E27FC236}">
                <a16:creationId xmlns:a16="http://schemas.microsoft.com/office/drawing/2014/main" id="{D2D01194-8579-CE4F-A9C4-7D97EC9F4108}"/>
              </a:ext>
            </a:extLst>
          </p:cNvPr>
          <p:cNvCxnSpPr>
            <a:cxnSpLocks/>
          </p:cNvCxnSpPr>
          <p:nvPr/>
        </p:nvCxnSpPr>
        <p:spPr>
          <a:xfrm flipH="1" flipV="1">
            <a:off x="2167120" y="4620554"/>
            <a:ext cx="5607873" cy="1"/>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9A35C5D9-AD28-A742-9973-DDD715816D8F}"/>
              </a:ext>
            </a:extLst>
          </p:cNvPr>
          <p:cNvSpPr txBox="1"/>
          <p:nvPr/>
        </p:nvSpPr>
        <p:spPr>
          <a:xfrm>
            <a:off x="725700" y="4297388"/>
            <a:ext cx="1441420" cy="646331"/>
          </a:xfrm>
          <a:prstGeom prst="rect">
            <a:avLst/>
          </a:prstGeom>
          <a:noFill/>
        </p:spPr>
        <p:txBody>
          <a:bodyPr wrap="none" rtlCol="0">
            <a:spAutoFit/>
          </a:bodyPr>
          <a:lstStyle/>
          <a:p>
            <a:pPr algn="r"/>
            <a:r>
              <a:rPr lang="de-DE" i="1" dirty="0">
                <a:solidFill>
                  <a:schemeClr val="tx1">
                    <a:lumMod val="50000"/>
                    <a:lumOff val="50000"/>
                  </a:schemeClr>
                </a:solidFill>
                <a:latin typeface="Bradley Hand" pitchFamily="2" charset="77"/>
              </a:rPr>
              <a:t>bessere</a:t>
            </a:r>
          </a:p>
          <a:p>
            <a:pPr algn="r"/>
            <a:r>
              <a:rPr lang="de-DE" i="1" dirty="0">
                <a:solidFill>
                  <a:schemeClr val="tx1">
                    <a:lumMod val="50000"/>
                    <a:lumOff val="50000"/>
                  </a:schemeClr>
                </a:solidFill>
                <a:latin typeface="Bradley Hand" pitchFamily="2" charset="77"/>
              </a:rPr>
              <a:t>Performance</a:t>
            </a:r>
          </a:p>
        </p:txBody>
      </p:sp>
      <p:sp>
        <p:nvSpPr>
          <p:cNvPr id="19" name="Textfeld 18">
            <a:extLst>
              <a:ext uri="{FF2B5EF4-FFF2-40B4-BE49-F238E27FC236}">
                <a16:creationId xmlns:a16="http://schemas.microsoft.com/office/drawing/2014/main" id="{DF1699FA-EC3F-4F40-B447-B24AC6AC195A}"/>
              </a:ext>
            </a:extLst>
          </p:cNvPr>
          <p:cNvSpPr txBox="1"/>
          <p:nvPr/>
        </p:nvSpPr>
        <p:spPr>
          <a:xfrm>
            <a:off x="7774993" y="4297388"/>
            <a:ext cx="1441420" cy="646331"/>
          </a:xfrm>
          <a:prstGeom prst="rect">
            <a:avLst/>
          </a:prstGeom>
          <a:noFill/>
        </p:spPr>
        <p:txBody>
          <a:bodyPr wrap="none" rtlCol="0">
            <a:spAutoFit/>
          </a:bodyPr>
          <a:lstStyle/>
          <a:p>
            <a:r>
              <a:rPr lang="de-DE" i="1" dirty="0">
                <a:solidFill>
                  <a:schemeClr val="tx1">
                    <a:lumMod val="50000"/>
                    <a:lumOff val="50000"/>
                  </a:schemeClr>
                </a:solidFill>
                <a:latin typeface="Bradley Hand" pitchFamily="2" charset="77"/>
              </a:rPr>
              <a:t>schlechtere</a:t>
            </a:r>
          </a:p>
          <a:p>
            <a:r>
              <a:rPr lang="de-DE" i="1" dirty="0">
                <a:solidFill>
                  <a:schemeClr val="tx1">
                    <a:lumMod val="50000"/>
                    <a:lumOff val="50000"/>
                  </a:schemeClr>
                </a:solidFill>
                <a:latin typeface="Bradley Hand" pitchFamily="2" charset="77"/>
              </a:rPr>
              <a:t>Performance</a:t>
            </a:r>
          </a:p>
        </p:txBody>
      </p:sp>
      <p:sp>
        <p:nvSpPr>
          <p:cNvPr id="17" name="Geschweifte Klammer rechts 16">
            <a:extLst>
              <a:ext uri="{FF2B5EF4-FFF2-40B4-BE49-F238E27FC236}">
                <a16:creationId xmlns:a16="http://schemas.microsoft.com/office/drawing/2014/main" id="{EDEB838F-0A5A-FB48-ABE3-00B490D4AEA0}"/>
              </a:ext>
            </a:extLst>
          </p:cNvPr>
          <p:cNvSpPr/>
          <p:nvPr/>
        </p:nvSpPr>
        <p:spPr>
          <a:xfrm rot="5400000">
            <a:off x="5973144" y="3584430"/>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1" name="Geschweifte Klammer rechts 20">
            <a:extLst>
              <a:ext uri="{FF2B5EF4-FFF2-40B4-BE49-F238E27FC236}">
                <a16:creationId xmlns:a16="http://schemas.microsoft.com/office/drawing/2014/main" id="{A78B3C33-884A-B343-ACFE-2A8C300910B6}"/>
              </a:ext>
            </a:extLst>
          </p:cNvPr>
          <p:cNvSpPr/>
          <p:nvPr/>
        </p:nvSpPr>
        <p:spPr>
          <a:xfrm rot="5400000">
            <a:off x="2602876" y="4707851"/>
            <a:ext cx="234669" cy="914400"/>
          </a:xfrm>
          <a:prstGeom prst="rightBrace">
            <a:avLst>
              <a:gd name="adj1" fmla="val 66952"/>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feld 19">
            <a:extLst>
              <a:ext uri="{FF2B5EF4-FFF2-40B4-BE49-F238E27FC236}">
                <a16:creationId xmlns:a16="http://schemas.microsoft.com/office/drawing/2014/main" id="{F88E721A-3AD1-0847-90E9-AAF10FCA0109}"/>
              </a:ext>
            </a:extLst>
          </p:cNvPr>
          <p:cNvSpPr txBox="1"/>
          <p:nvPr/>
        </p:nvSpPr>
        <p:spPr>
          <a:xfrm>
            <a:off x="2452348" y="5362821"/>
            <a:ext cx="53572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UDP</a:t>
            </a:r>
          </a:p>
        </p:txBody>
      </p:sp>
      <p:sp>
        <p:nvSpPr>
          <p:cNvPr id="23" name="Textfeld 22">
            <a:extLst>
              <a:ext uri="{FF2B5EF4-FFF2-40B4-BE49-F238E27FC236}">
                <a16:creationId xmlns:a16="http://schemas.microsoft.com/office/drawing/2014/main" id="{F55C8A8C-228C-1140-AC21-89DF7DC1007E}"/>
              </a:ext>
            </a:extLst>
          </p:cNvPr>
          <p:cNvSpPr txBox="1"/>
          <p:nvPr/>
        </p:nvSpPr>
        <p:spPr>
          <a:xfrm>
            <a:off x="5425888" y="5362821"/>
            <a:ext cx="133081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TCP/HTTP(S)</a:t>
            </a:r>
          </a:p>
        </p:txBody>
      </p:sp>
      <p:sp>
        <p:nvSpPr>
          <p:cNvPr id="24" name="Geschweifte Klammer rechts 23">
            <a:extLst>
              <a:ext uri="{FF2B5EF4-FFF2-40B4-BE49-F238E27FC236}">
                <a16:creationId xmlns:a16="http://schemas.microsoft.com/office/drawing/2014/main" id="{9410665B-D735-9F40-AC11-83B963446645}"/>
              </a:ext>
            </a:extLst>
          </p:cNvPr>
          <p:cNvSpPr/>
          <p:nvPr/>
        </p:nvSpPr>
        <p:spPr>
          <a:xfrm rot="16200000">
            <a:off x="3726299" y="1196555"/>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Geschweifte Klammer rechts 24">
            <a:extLst>
              <a:ext uri="{FF2B5EF4-FFF2-40B4-BE49-F238E27FC236}">
                <a16:creationId xmlns:a16="http://schemas.microsoft.com/office/drawing/2014/main" id="{ABA33B5F-C16C-1040-A512-D39F039A9609}"/>
              </a:ext>
            </a:extLst>
          </p:cNvPr>
          <p:cNvSpPr/>
          <p:nvPr/>
        </p:nvSpPr>
        <p:spPr>
          <a:xfrm rot="16200000">
            <a:off x="7096568" y="2326017"/>
            <a:ext cx="234669" cy="914400"/>
          </a:xfrm>
          <a:prstGeom prst="rightBrace">
            <a:avLst>
              <a:gd name="adj1" fmla="val 70400"/>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A061C0C3-D837-2944-8C62-0746A1894BD7}"/>
              </a:ext>
            </a:extLst>
          </p:cNvPr>
          <p:cNvSpPr txBox="1"/>
          <p:nvPr/>
        </p:nvSpPr>
        <p:spPr>
          <a:xfrm>
            <a:off x="2382475" y="2181499"/>
            <a:ext cx="2924198"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IDL + generierte </a:t>
            </a:r>
            <a:r>
              <a:rPr lang="de-DE" sz="1400" i="1" dirty="0" err="1">
                <a:solidFill>
                  <a:schemeClr val="tx1">
                    <a:lumMod val="50000"/>
                    <a:lumOff val="50000"/>
                  </a:schemeClr>
                </a:solidFill>
                <a:latin typeface="Bradley Hand" pitchFamily="2" charset="77"/>
              </a:rPr>
              <a:t>Stubs</a:t>
            </a:r>
            <a:r>
              <a:rPr lang="de-DE" sz="1400" i="1" dirty="0">
                <a:solidFill>
                  <a:schemeClr val="tx1">
                    <a:lumMod val="50000"/>
                    <a:lumOff val="50000"/>
                  </a:schemeClr>
                </a:solidFill>
                <a:latin typeface="Bradley Hand" pitchFamily="2" charset="77"/>
              </a:rPr>
              <a:t> erforderlich</a:t>
            </a:r>
          </a:p>
        </p:txBody>
      </p:sp>
      <p:sp>
        <p:nvSpPr>
          <p:cNvPr id="27" name="Textfeld 26">
            <a:extLst>
              <a:ext uri="{FF2B5EF4-FFF2-40B4-BE49-F238E27FC236}">
                <a16:creationId xmlns:a16="http://schemas.microsoft.com/office/drawing/2014/main" id="{14A270AF-458B-1E4A-A104-8497A30A59C6}"/>
              </a:ext>
            </a:extLst>
          </p:cNvPr>
          <p:cNvSpPr txBox="1"/>
          <p:nvPr/>
        </p:nvSpPr>
        <p:spPr>
          <a:xfrm>
            <a:off x="6264763" y="2073777"/>
            <a:ext cx="1898277" cy="523220"/>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Keine IDL erforderlich</a:t>
            </a:r>
          </a:p>
          <a:p>
            <a:pPr algn="ctr"/>
            <a:r>
              <a:rPr lang="de-DE" sz="1400" i="1" dirty="0">
                <a:solidFill>
                  <a:schemeClr val="tx1">
                    <a:lumMod val="50000"/>
                    <a:lumOff val="50000"/>
                  </a:schemeClr>
                </a:solidFill>
                <a:latin typeface="Bradley Hand" pitchFamily="2" charset="77"/>
              </a:rPr>
              <a:t>(HATEOS)</a:t>
            </a:r>
          </a:p>
        </p:txBody>
      </p:sp>
      <p:sp>
        <p:nvSpPr>
          <p:cNvPr id="28" name="Textfeld 27">
            <a:extLst>
              <a:ext uri="{FF2B5EF4-FFF2-40B4-BE49-F238E27FC236}">
                <a16:creationId xmlns:a16="http://schemas.microsoft.com/office/drawing/2014/main" id="{2E38AAF5-4E48-0C41-BA72-7E8DC624ECAA}"/>
              </a:ext>
            </a:extLst>
          </p:cNvPr>
          <p:cNvSpPr txBox="1"/>
          <p:nvPr/>
        </p:nvSpPr>
        <p:spPr>
          <a:xfrm>
            <a:off x="10066652" y="2073777"/>
            <a:ext cx="1930954" cy="523220"/>
          </a:xfrm>
          <a:prstGeom prst="rect">
            <a:avLst/>
          </a:prstGeom>
          <a:noFill/>
        </p:spPr>
        <p:txBody>
          <a:bodyPr wrap="square" rtlCol="0">
            <a:spAutoFit/>
          </a:bodyPr>
          <a:lstStyle/>
          <a:p>
            <a:r>
              <a:rPr lang="de-DE" sz="1400" i="1" dirty="0">
                <a:latin typeface="Bradley Hand" pitchFamily="2" charset="77"/>
              </a:rPr>
              <a:t>IDL: Interface </a:t>
            </a:r>
            <a:r>
              <a:rPr lang="de-DE" sz="1400" i="1" dirty="0" err="1">
                <a:latin typeface="Bradley Hand" pitchFamily="2" charset="77"/>
              </a:rPr>
              <a:t>definition</a:t>
            </a:r>
            <a:r>
              <a:rPr lang="de-DE" sz="1400" i="1" dirty="0">
                <a:latin typeface="Bradley Hand" pitchFamily="2" charset="77"/>
              </a:rPr>
              <a:t> </a:t>
            </a:r>
            <a:r>
              <a:rPr lang="de-DE" sz="1400" i="1" dirty="0" err="1">
                <a:latin typeface="Bradley Hand" pitchFamily="2" charset="77"/>
              </a:rPr>
              <a:t>language</a:t>
            </a:r>
            <a:endParaRPr lang="de-DE" sz="1400" i="1" dirty="0">
              <a:latin typeface="Bradley Hand" pitchFamily="2" charset="77"/>
            </a:endParaRPr>
          </a:p>
        </p:txBody>
      </p:sp>
      <p:sp>
        <p:nvSpPr>
          <p:cNvPr id="29" name="Textfeld 28">
            <a:extLst>
              <a:ext uri="{FF2B5EF4-FFF2-40B4-BE49-F238E27FC236}">
                <a16:creationId xmlns:a16="http://schemas.microsoft.com/office/drawing/2014/main" id="{CE086943-AB98-5244-9CFA-5280B3C210A3}"/>
              </a:ext>
            </a:extLst>
          </p:cNvPr>
          <p:cNvSpPr txBox="1"/>
          <p:nvPr/>
        </p:nvSpPr>
        <p:spPr>
          <a:xfrm>
            <a:off x="10075191" y="4938828"/>
            <a:ext cx="2006218" cy="1277273"/>
          </a:xfrm>
          <a:prstGeom prst="rect">
            <a:avLst/>
          </a:prstGeom>
          <a:noFill/>
        </p:spPr>
        <p:txBody>
          <a:bodyPr wrap="square" rtlCol="0">
            <a:spAutoFit/>
          </a:bodyPr>
          <a:lstStyle/>
          <a:p>
            <a:r>
              <a:rPr lang="de-DE" sz="1100" b="1" i="1" dirty="0">
                <a:latin typeface="Bradley Hand" pitchFamily="2" charset="77"/>
              </a:rPr>
              <a:t>Achtung:</a:t>
            </a:r>
          </a:p>
          <a:p>
            <a:r>
              <a:rPr lang="de-DE" sz="1100" i="1" dirty="0">
                <a:latin typeface="Bradley Hand" pitchFamily="2" charset="77"/>
              </a:rPr>
              <a:t>Es gilt auch die „ewige“ Empfehlung erst Performanceprobleme anzugehen, wenn es einen aus dem Betrieb ersichtlichen Grund dazu gibt!</a:t>
            </a:r>
          </a:p>
        </p:txBody>
      </p:sp>
    </p:spTree>
    <p:extLst>
      <p:ext uri="{BB962C8B-B14F-4D97-AF65-F5344CB8AC3E}">
        <p14:creationId xmlns:p14="http://schemas.microsoft.com/office/powerpoint/2010/main" val="3782198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a:t>
            </a:r>
            <a:r>
              <a:rPr lang="de-DE" dirty="0" err="1">
                <a:solidFill>
                  <a:srgbClr val="303633"/>
                </a:solidFill>
              </a:rPr>
              <a:t>gRPC</a:t>
            </a:r>
            <a:r>
              <a:rPr lang="de-DE" dirty="0">
                <a:solidFill>
                  <a:srgbClr val="303633"/>
                </a:solidFill>
              </a:rPr>
              <a:t> Remote </a:t>
            </a:r>
            <a:r>
              <a:rPr lang="de-DE" dirty="0" err="1">
                <a:solidFill>
                  <a:srgbClr val="303633"/>
                </a:solidFill>
              </a:rPr>
              <a:t>Procedure</a:t>
            </a:r>
            <a:r>
              <a:rPr lang="de-DE" dirty="0">
                <a:solidFill>
                  <a:srgbClr val="303633"/>
                </a:solidFill>
              </a:rPr>
              <a:t> Calls</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46</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431800" y="1620174"/>
            <a:ext cx="3776058" cy="4278094"/>
          </a:xfrm>
          <a:prstGeom prst="rect">
            <a:avLst/>
          </a:prstGeom>
        </p:spPr>
        <p:txBody>
          <a:bodyPr wrap="square">
            <a:spAutoFit/>
          </a:bodyPr>
          <a:lstStyle/>
          <a:p>
            <a:r>
              <a:rPr lang="de-DE" sz="1600" dirty="0" err="1"/>
              <a:t>gRPC</a:t>
            </a:r>
            <a:r>
              <a:rPr lang="de-DE" sz="1600" dirty="0"/>
              <a:t> (</a:t>
            </a:r>
            <a:r>
              <a:rPr lang="de-DE" sz="1600" dirty="0" err="1"/>
              <a:t>gRPC</a:t>
            </a:r>
            <a:r>
              <a:rPr lang="de-DE" sz="1600" dirty="0"/>
              <a:t> Remote </a:t>
            </a:r>
            <a:r>
              <a:rPr lang="de-DE" sz="1600" dirty="0" err="1"/>
              <a:t>Procedure</a:t>
            </a:r>
            <a:r>
              <a:rPr lang="de-DE" sz="1600" dirty="0"/>
              <a:t> Calls) ist ein universelles RPC Protokoll zum Aufruf von Remote </a:t>
            </a:r>
            <a:r>
              <a:rPr lang="de-DE" sz="1600" dirty="0" err="1"/>
              <a:t>Procedures</a:t>
            </a:r>
            <a:r>
              <a:rPr lang="de-DE" sz="1600" dirty="0"/>
              <a:t> in verteilten Systemen. Es basiert auf HTTP/2 und Protocol </a:t>
            </a:r>
            <a:r>
              <a:rPr lang="de-DE" sz="1600" dirty="0" err="1"/>
              <a:t>Buffers</a:t>
            </a:r>
            <a:r>
              <a:rPr lang="de-DE" sz="1600" dirty="0"/>
              <a:t> und ist ein Projekt der Cloud Native Computing </a:t>
            </a:r>
            <a:r>
              <a:rPr lang="de-DE" sz="1600" dirty="0" err="1"/>
              <a:t>Foundation</a:t>
            </a:r>
            <a:r>
              <a:rPr lang="de-DE" sz="1600" dirty="0"/>
              <a:t>.</a:t>
            </a:r>
          </a:p>
          <a:p>
            <a:endParaRPr lang="de-DE" sz="1600" dirty="0"/>
          </a:p>
          <a:p>
            <a:r>
              <a:rPr lang="de-DE" sz="1600" dirty="0"/>
              <a:t>Mittels einer IDL wird die Schnittstelle unabhängig von einer konkreten Programmiersprache spezifiziert.</a:t>
            </a:r>
          </a:p>
          <a:p>
            <a:endParaRPr lang="de-DE" sz="1600" dirty="0"/>
          </a:p>
          <a:p>
            <a:r>
              <a:rPr lang="de-DE" sz="1600" dirty="0"/>
              <a:t>Mittels des Protocol-</a:t>
            </a:r>
            <a:r>
              <a:rPr lang="de-DE" sz="1600" dirty="0" err="1"/>
              <a:t>Buffer</a:t>
            </a:r>
            <a:r>
              <a:rPr lang="de-DE" sz="1600" dirty="0"/>
              <a:t>-Compilers '</a:t>
            </a:r>
            <a:r>
              <a:rPr lang="de-DE" sz="1600" dirty="0" err="1"/>
              <a:t>protoc</a:t>
            </a:r>
            <a:r>
              <a:rPr lang="de-DE" sz="1600" dirty="0"/>
              <a:t>' (und eines </a:t>
            </a:r>
            <a:r>
              <a:rPr lang="de-DE" sz="1600" dirty="0" err="1"/>
              <a:t>Plugins</a:t>
            </a:r>
            <a:r>
              <a:rPr lang="de-DE" sz="1600" dirty="0"/>
              <a:t> für </a:t>
            </a:r>
            <a:r>
              <a:rPr lang="de-DE" sz="1600" dirty="0" err="1"/>
              <a:t>gRPC</a:t>
            </a:r>
            <a:r>
              <a:rPr lang="de-DE" sz="1600" dirty="0"/>
              <a:t>) kann aus dieser Beschreibung Server- und Client-Code, sogenannte </a:t>
            </a:r>
            <a:r>
              <a:rPr lang="de-DE" sz="1600" dirty="0" err="1"/>
              <a:t>Stubs</a:t>
            </a:r>
            <a:r>
              <a:rPr lang="de-DE" sz="1600" dirty="0"/>
              <a:t>, generiert werden.</a:t>
            </a:r>
          </a:p>
        </p:txBody>
      </p:sp>
      <p:sp>
        <p:nvSpPr>
          <p:cNvPr id="5" name="Textfeld 4">
            <a:extLst>
              <a:ext uri="{FF2B5EF4-FFF2-40B4-BE49-F238E27FC236}">
                <a16:creationId xmlns:a16="http://schemas.microsoft.com/office/drawing/2014/main" id="{130044B2-214C-074F-AF23-5CC99F01DE19}"/>
              </a:ext>
            </a:extLst>
          </p:cNvPr>
          <p:cNvSpPr txBox="1"/>
          <p:nvPr/>
        </p:nvSpPr>
        <p:spPr>
          <a:xfrm>
            <a:off x="10058400" y="1620174"/>
            <a:ext cx="2047285" cy="4185761"/>
          </a:xfrm>
          <a:prstGeom prst="rect">
            <a:avLst/>
          </a:prstGeom>
          <a:noFill/>
        </p:spPr>
        <p:txBody>
          <a:bodyPr wrap="square" rtlCol="0">
            <a:spAutoFit/>
          </a:bodyPr>
          <a:lstStyle/>
          <a:p>
            <a:r>
              <a:rPr lang="de-DE" sz="1400" i="1" dirty="0">
                <a:latin typeface="Bradley Hand" pitchFamily="2" charset="77"/>
              </a:rPr>
              <a:t>Dadurch das </a:t>
            </a:r>
            <a:r>
              <a:rPr lang="de-DE" sz="1400" i="1" dirty="0" err="1">
                <a:latin typeface="Bradley Hand" pitchFamily="2" charset="77"/>
              </a:rPr>
              <a:t>gRPC</a:t>
            </a:r>
            <a:r>
              <a:rPr lang="de-DE" sz="1400" i="1" dirty="0">
                <a:latin typeface="Bradley Hand" pitchFamily="2" charset="77"/>
              </a:rPr>
              <a:t> auf HTTP (und somit auf Anwendungsebene definiert ist) und nicht UDP (wie RPC) beruht, ist es einfacher zu handhaben (bspw. mittels </a:t>
            </a:r>
            <a:r>
              <a:rPr lang="de-DE" sz="1400" i="1" dirty="0" err="1">
                <a:latin typeface="Bradley Hand" pitchFamily="2" charset="77"/>
              </a:rPr>
              <a:t>Kubernetes</a:t>
            </a:r>
            <a:r>
              <a:rPr lang="de-DE" sz="1400" i="1" dirty="0">
                <a:latin typeface="Bradley Hand" pitchFamily="2" charset="77"/>
              </a:rPr>
              <a:t> Ingress Rules).</a:t>
            </a:r>
          </a:p>
          <a:p>
            <a:endParaRPr lang="de-DE" sz="1400" i="1" dirty="0">
              <a:latin typeface="Bradley Hand" pitchFamily="2" charset="77"/>
            </a:endParaRPr>
          </a:p>
          <a:p>
            <a:r>
              <a:rPr lang="de-DE" sz="1400" i="1" dirty="0">
                <a:latin typeface="Bradley Hand" pitchFamily="2" charset="77"/>
              </a:rPr>
              <a:t>Die Kopplung zwischen Services ist im Vergleich zu RPC geringer (</a:t>
            </a:r>
            <a:r>
              <a:rPr lang="de-DE" sz="1400" i="1" dirty="0" err="1">
                <a:latin typeface="Bradley Hand" pitchFamily="2" charset="77"/>
              </a:rPr>
              <a:t>Requestor</a:t>
            </a:r>
            <a:r>
              <a:rPr lang="de-DE" sz="1400" i="1" dirty="0">
                <a:latin typeface="Bradley Hand" pitchFamily="2" charset="77"/>
              </a:rPr>
              <a:t> und Service müssen bspw. nicht in derselben Sprache geschrieben sein, wie bspw. bei Java RMI).</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3054" y="251029"/>
            <a:ext cx="2346746" cy="10254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le 7">
            <a:extLst>
              <a:ext uri="{FF2B5EF4-FFF2-40B4-BE49-F238E27FC236}">
                <a16:creationId xmlns:a16="http://schemas.microsoft.com/office/drawing/2014/main" id="{161EFB64-A02F-004D-AB0D-608189B7FA95}"/>
              </a:ext>
            </a:extLst>
          </p:cNvPr>
          <p:cNvGraphicFramePr>
            <a:graphicFrameLocks noGrp="1"/>
          </p:cNvGraphicFramePr>
          <p:nvPr>
            <p:extLst>
              <p:ext uri="{D42A27DB-BD31-4B8C-83A1-F6EECF244321}">
                <p14:modId xmlns:p14="http://schemas.microsoft.com/office/powerpoint/2010/main" val="813888395"/>
              </p:ext>
            </p:extLst>
          </p:nvPr>
        </p:nvGraphicFramePr>
        <p:xfrm>
          <a:off x="4386162" y="1620174"/>
          <a:ext cx="5243638" cy="4781576"/>
        </p:xfrm>
        <a:graphic>
          <a:graphicData uri="http://schemas.openxmlformats.org/drawingml/2006/table">
            <a:tbl>
              <a:tblPr>
                <a:effectLst>
                  <a:outerShdw blurRad="50800" dist="38100" dir="2700000" algn="tl" rotWithShape="0">
                    <a:prstClr val="black">
                      <a:alpha val="40000"/>
                    </a:prstClr>
                  </a:outerShdw>
                </a:effectLst>
                <a:tableStyleId>{125E5076-3810-47DD-B79F-674D7AD40C01}</a:tableStyleId>
              </a:tblPr>
              <a:tblGrid>
                <a:gridCol w="1181053">
                  <a:extLst>
                    <a:ext uri="{9D8B030D-6E8A-4147-A177-3AD203B41FA5}">
                      <a16:colId xmlns:a16="http://schemas.microsoft.com/office/drawing/2014/main" val="1093215540"/>
                    </a:ext>
                  </a:extLst>
                </a:gridCol>
                <a:gridCol w="2104313">
                  <a:extLst>
                    <a:ext uri="{9D8B030D-6E8A-4147-A177-3AD203B41FA5}">
                      <a16:colId xmlns:a16="http://schemas.microsoft.com/office/drawing/2014/main" val="4274788220"/>
                    </a:ext>
                  </a:extLst>
                </a:gridCol>
                <a:gridCol w="1958272">
                  <a:extLst>
                    <a:ext uri="{9D8B030D-6E8A-4147-A177-3AD203B41FA5}">
                      <a16:colId xmlns:a16="http://schemas.microsoft.com/office/drawing/2014/main" val="4186885432"/>
                    </a:ext>
                  </a:extLst>
                </a:gridCol>
              </a:tblGrid>
              <a:tr h="341041">
                <a:tc>
                  <a:txBody>
                    <a:bodyPr/>
                    <a:lstStyle/>
                    <a:p>
                      <a:pPr algn="l" fontAlgn="b"/>
                      <a:r>
                        <a:rPr lang="de-DE" sz="1600" b="1" dirty="0">
                          <a:effectLst/>
                        </a:rPr>
                        <a:t>Language</a:t>
                      </a:r>
                    </a:p>
                  </a:txBody>
                  <a:tcPr marL="85260" marR="85260" marT="42630" marB="42630" anchor="b">
                    <a:solidFill>
                      <a:schemeClr val="accent5">
                        <a:lumMod val="75000"/>
                      </a:schemeClr>
                    </a:solidFill>
                  </a:tcPr>
                </a:tc>
                <a:tc>
                  <a:txBody>
                    <a:bodyPr/>
                    <a:lstStyle/>
                    <a:p>
                      <a:pPr algn="l" fontAlgn="b"/>
                      <a:r>
                        <a:rPr lang="de-DE" sz="1600" b="1" dirty="0">
                          <a:effectLst/>
                        </a:rPr>
                        <a:t>OS</a:t>
                      </a:r>
                    </a:p>
                  </a:txBody>
                  <a:tcPr marL="85260" marR="85260" marT="42630" marB="42630" anchor="b">
                    <a:solidFill>
                      <a:schemeClr val="accent5">
                        <a:lumMod val="75000"/>
                      </a:schemeClr>
                    </a:solidFill>
                  </a:tcPr>
                </a:tc>
                <a:tc>
                  <a:txBody>
                    <a:bodyPr/>
                    <a:lstStyle/>
                    <a:p>
                      <a:pPr algn="l" fontAlgn="b"/>
                      <a:r>
                        <a:rPr lang="de-DE" sz="1600" b="1" dirty="0">
                          <a:effectLst/>
                        </a:rPr>
                        <a:t>Compilers / SDK</a:t>
                      </a:r>
                    </a:p>
                  </a:txBody>
                  <a:tcPr marL="85260" marR="85260" marT="42630" marB="42630" anchor="b">
                    <a:solidFill>
                      <a:schemeClr val="accent5">
                        <a:lumMod val="75000"/>
                      </a:schemeClr>
                    </a:solidFill>
                  </a:tcPr>
                </a:tc>
                <a:extLst>
                  <a:ext uri="{0D108BD9-81ED-4DB2-BD59-A6C34878D82A}">
                    <a16:rowId xmlns:a16="http://schemas.microsoft.com/office/drawing/2014/main" val="3627545806"/>
                  </a:ext>
                </a:extLst>
              </a:tr>
              <a:tr h="341041">
                <a:tc>
                  <a:txBody>
                    <a:bodyPr/>
                    <a:lstStyle/>
                    <a:p>
                      <a:pPr fontAlgn="t"/>
                      <a:r>
                        <a:rPr lang="de-DE" sz="1400" b="0" dirty="0">
                          <a:effectLst/>
                        </a:rPr>
                        <a:t>C/C++</a:t>
                      </a:r>
                    </a:p>
                  </a:txBody>
                  <a:tcPr marL="85260" marR="85260" marT="42630" marB="42630">
                    <a:solidFill>
                      <a:schemeClr val="accent5">
                        <a:lumMod val="60000"/>
                        <a:lumOff val="40000"/>
                      </a:schemeClr>
                    </a:solidFill>
                  </a:tcPr>
                </a:tc>
                <a:tc>
                  <a:txBody>
                    <a:bodyPr/>
                    <a:lstStyle/>
                    <a:p>
                      <a:pPr fontAlgn="t"/>
                      <a:r>
                        <a:rPr lang="de-DE" sz="1400" b="0">
                          <a:effectLst/>
                        </a:rPr>
                        <a:t>Linux, Mac</a:t>
                      </a:r>
                    </a:p>
                  </a:txBody>
                  <a:tcPr marL="85260" marR="85260" marT="42630" marB="42630">
                    <a:solidFill>
                      <a:schemeClr val="accent5">
                        <a:lumMod val="60000"/>
                        <a:lumOff val="40000"/>
                      </a:schemeClr>
                    </a:solidFill>
                  </a:tcPr>
                </a:tc>
                <a:tc>
                  <a:txBody>
                    <a:bodyPr/>
                    <a:lstStyle/>
                    <a:p>
                      <a:pPr fontAlgn="t"/>
                      <a:r>
                        <a:rPr lang="de-DE" sz="1400" b="0">
                          <a:effectLst/>
                        </a:rPr>
                        <a:t>GCC 4.9+, Clang 3.4+</a:t>
                      </a:r>
                    </a:p>
                  </a:txBody>
                  <a:tcPr marL="85260" marR="85260" marT="42630" marB="42630">
                    <a:solidFill>
                      <a:schemeClr val="accent5">
                        <a:lumMod val="60000"/>
                        <a:lumOff val="40000"/>
                      </a:schemeClr>
                    </a:solidFill>
                  </a:tcPr>
                </a:tc>
                <a:extLst>
                  <a:ext uri="{0D108BD9-81ED-4DB2-BD59-A6C34878D82A}">
                    <a16:rowId xmlns:a16="http://schemas.microsoft.com/office/drawing/2014/main" val="1580181642"/>
                  </a:ext>
                </a:extLst>
              </a:tr>
              <a:tr h="341041">
                <a:tc>
                  <a:txBody>
                    <a:bodyPr/>
                    <a:lstStyle/>
                    <a:p>
                      <a:pPr fontAlgn="t"/>
                      <a:r>
                        <a:rPr lang="de-DE" sz="1400" b="0">
                          <a:effectLst/>
                        </a:rPr>
                        <a:t>C/C++</a:t>
                      </a:r>
                    </a:p>
                  </a:txBody>
                  <a:tcPr marL="85260" marR="85260" marT="42630" marB="42630">
                    <a:solidFill>
                      <a:schemeClr val="accent5">
                        <a:lumMod val="60000"/>
                        <a:lumOff val="40000"/>
                      </a:schemeClr>
                    </a:solidFill>
                  </a:tcPr>
                </a:tc>
                <a:tc>
                  <a:txBody>
                    <a:bodyPr/>
                    <a:lstStyle/>
                    <a:p>
                      <a:pPr fontAlgn="t"/>
                      <a:r>
                        <a:rPr lang="de-DE" sz="1400" b="0">
                          <a:effectLst/>
                        </a:rPr>
                        <a:t>Windows 7+</a:t>
                      </a:r>
                    </a:p>
                  </a:txBody>
                  <a:tcPr marL="85260" marR="85260" marT="42630" marB="42630">
                    <a:solidFill>
                      <a:schemeClr val="accent5">
                        <a:lumMod val="60000"/>
                        <a:lumOff val="40000"/>
                      </a:schemeClr>
                    </a:solidFill>
                  </a:tcPr>
                </a:tc>
                <a:tc>
                  <a:txBody>
                    <a:bodyPr/>
                    <a:lstStyle/>
                    <a:p>
                      <a:pPr fontAlgn="t"/>
                      <a:r>
                        <a:rPr lang="de-DE" sz="1400" b="0">
                          <a:effectLst/>
                        </a:rPr>
                        <a:t>Visual Studio 2015+</a:t>
                      </a:r>
                    </a:p>
                  </a:txBody>
                  <a:tcPr marL="85260" marR="85260" marT="42630" marB="42630">
                    <a:solidFill>
                      <a:schemeClr val="accent5">
                        <a:lumMod val="60000"/>
                        <a:lumOff val="40000"/>
                      </a:schemeClr>
                    </a:solidFill>
                  </a:tcPr>
                </a:tc>
                <a:extLst>
                  <a:ext uri="{0D108BD9-81ED-4DB2-BD59-A6C34878D82A}">
                    <a16:rowId xmlns:a16="http://schemas.microsoft.com/office/drawing/2014/main" val="1981425022"/>
                  </a:ext>
                </a:extLst>
              </a:tr>
              <a:tr h="341041">
                <a:tc>
                  <a:txBody>
                    <a:bodyPr/>
                    <a:lstStyle/>
                    <a:p>
                      <a:pPr fontAlgn="t"/>
                      <a:r>
                        <a:rPr lang="de-DE" sz="1400" b="0">
                          <a:effectLst/>
                        </a:rPr>
                        <a:t>C#</a:t>
                      </a:r>
                    </a:p>
                  </a:txBody>
                  <a:tcPr marL="85260" marR="85260" marT="42630" marB="42630">
                    <a:solidFill>
                      <a:schemeClr val="accent5">
                        <a:lumMod val="60000"/>
                        <a:lumOff val="40000"/>
                      </a:schemeClr>
                    </a:solidFill>
                  </a:tcPr>
                </a:tc>
                <a:tc>
                  <a:txBody>
                    <a:bodyPr/>
                    <a:lstStyle/>
                    <a:p>
                      <a:pPr fontAlgn="t"/>
                      <a:r>
                        <a:rPr lang="de-DE" sz="1400" b="0">
                          <a:effectLst/>
                        </a:rPr>
                        <a:t>Linux, Mac</a:t>
                      </a:r>
                    </a:p>
                  </a:txBody>
                  <a:tcPr marL="85260" marR="85260" marT="42630" marB="42630">
                    <a:solidFill>
                      <a:schemeClr val="accent5">
                        <a:lumMod val="60000"/>
                        <a:lumOff val="40000"/>
                      </a:schemeClr>
                    </a:solidFill>
                  </a:tcPr>
                </a:tc>
                <a:tc>
                  <a:txBody>
                    <a:bodyPr/>
                    <a:lstStyle/>
                    <a:p>
                      <a:pPr fontAlgn="t"/>
                      <a:r>
                        <a:rPr lang="de-DE" sz="1400" b="0">
                          <a:effectLst/>
                        </a:rPr>
                        <a:t>.NET Core, Mono 4+</a:t>
                      </a:r>
                    </a:p>
                  </a:txBody>
                  <a:tcPr marL="85260" marR="85260" marT="42630" marB="42630">
                    <a:solidFill>
                      <a:schemeClr val="accent5">
                        <a:lumMod val="60000"/>
                        <a:lumOff val="40000"/>
                      </a:schemeClr>
                    </a:solidFill>
                  </a:tcPr>
                </a:tc>
                <a:extLst>
                  <a:ext uri="{0D108BD9-81ED-4DB2-BD59-A6C34878D82A}">
                    <a16:rowId xmlns:a16="http://schemas.microsoft.com/office/drawing/2014/main" val="543803271"/>
                  </a:ext>
                </a:extLst>
              </a:tr>
              <a:tr h="341041">
                <a:tc>
                  <a:txBody>
                    <a:bodyPr/>
                    <a:lstStyle/>
                    <a:p>
                      <a:pPr fontAlgn="t"/>
                      <a:r>
                        <a:rPr lang="de-DE" sz="1400" b="0">
                          <a:effectLst/>
                        </a:rPr>
                        <a:t>C#</a:t>
                      </a:r>
                    </a:p>
                  </a:txBody>
                  <a:tcPr marL="85260" marR="85260" marT="42630" marB="42630">
                    <a:solidFill>
                      <a:schemeClr val="accent5">
                        <a:lumMod val="60000"/>
                        <a:lumOff val="40000"/>
                      </a:schemeClr>
                    </a:solidFill>
                  </a:tcPr>
                </a:tc>
                <a:tc>
                  <a:txBody>
                    <a:bodyPr/>
                    <a:lstStyle/>
                    <a:p>
                      <a:pPr fontAlgn="t"/>
                      <a:r>
                        <a:rPr lang="de-DE" sz="1400" b="0" dirty="0">
                          <a:effectLst/>
                        </a:rPr>
                        <a:t>Windows 7+</a:t>
                      </a:r>
                    </a:p>
                  </a:txBody>
                  <a:tcPr marL="85260" marR="85260" marT="42630" marB="42630">
                    <a:solidFill>
                      <a:schemeClr val="accent5">
                        <a:lumMod val="60000"/>
                        <a:lumOff val="40000"/>
                      </a:schemeClr>
                    </a:solidFill>
                  </a:tcPr>
                </a:tc>
                <a:tc>
                  <a:txBody>
                    <a:bodyPr/>
                    <a:lstStyle/>
                    <a:p>
                      <a:pPr fontAlgn="t"/>
                      <a:r>
                        <a:rPr lang="de-DE" sz="1400" b="0" dirty="0">
                          <a:effectLst/>
                        </a:rPr>
                        <a:t>.NET Core, NET 4.5+</a:t>
                      </a:r>
                    </a:p>
                  </a:txBody>
                  <a:tcPr marL="85260" marR="85260" marT="42630" marB="42630">
                    <a:solidFill>
                      <a:schemeClr val="accent5">
                        <a:lumMod val="60000"/>
                        <a:lumOff val="40000"/>
                      </a:schemeClr>
                    </a:solidFill>
                  </a:tcPr>
                </a:tc>
                <a:extLst>
                  <a:ext uri="{0D108BD9-81ED-4DB2-BD59-A6C34878D82A}">
                    <a16:rowId xmlns:a16="http://schemas.microsoft.com/office/drawing/2014/main" val="1268273075"/>
                  </a:ext>
                </a:extLst>
              </a:tr>
              <a:tr h="341041">
                <a:tc>
                  <a:txBody>
                    <a:bodyPr/>
                    <a:lstStyle/>
                    <a:p>
                      <a:pPr fontAlgn="t"/>
                      <a:r>
                        <a:rPr lang="de-DE" sz="1400" b="0">
                          <a:effectLst/>
                        </a:rPr>
                        <a:t>Dart</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Dart 2.2+</a:t>
                      </a:r>
                    </a:p>
                  </a:txBody>
                  <a:tcPr marL="85260" marR="85260" marT="42630" marB="42630">
                    <a:solidFill>
                      <a:schemeClr val="accent5">
                        <a:lumMod val="60000"/>
                        <a:lumOff val="40000"/>
                      </a:schemeClr>
                    </a:solidFill>
                  </a:tcPr>
                </a:tc>
                <a:extLst>
                  <a:ext uri="{0D108BD9-81ED-4DB2-BD59-A6C34878D82A}">
                    <a16:rowId xmlns:a16="http://schemas.microsoft.com/office/drawing/2014/main" val="3783317264"/>
                  </a:ext>
                </a:extLst>
              </a:tr>
              <a:tr h="341041">
                <a:tc>
                  <a:txBody>
                    <a:bodyPr/>
                    <a:lstStyle/>
                    <a:p>
                      <a:pPr fontAlgn="t"/>
                      <a:r>
                        <a:rPr lang="de-DE" sz="1400" b="0">
                          <a:effectLst/>
                        </a:rPr>
                        <a:t>Go</a:t>
                      </a:r>
                    </a:p>
                  </a:txBody>
                  <a:tcPr marL="85260" marR="85260" marT="42630" marB="42630">
                    <a:solidFill>
                      <a:schemeClr val="accent5">
                        <a:lumMod val="60000"/>
                        <a:lumOff val="40000"/>
                      </a:schemeClr>
                    </a:solidFill>
                  </a:tcPr>
                </a:tc>
                <a:tc>
                  <a:txBody>
                    <a:bodyPr/>
                    <a:lstStyle/>
                    <a:p>
                      <a:pPr fontAlgn="t"/>
                      <a:r>
                        <a:rPr lang="de-DE" sz="1400" b="0" dirty="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Go 1.13+</a:t>
                      </a:r>
                    </a:p>
                  </a:txBody>
                  <a:tcPr marL="85260" marR="85260" marT="42630" marB="42630">
                    <a:solidFill>
                      <a:schemeClr val="accent5">
                        <a:lumMod val="60000"/>
                        <a:lumOff val="40000"/>
                      </a:schemeClr>
                    </a:solidFill>
                  </a:tcPr>
                </a:tc>
                <a:extLst>
                  <a:ext uri="{0D108BD9-81ED-4DB2-BD59-A6C34878D82A}">
                    <a16:rowId xmlns:a16="http://schemas.microsoft.com/office/drawing/2014/main" val="4092555684"/>
                  </a:ext>
                </a:extLst>
              </a:tr>
              <a:tr h="348043">
                <a:tc>
                  <a:txBody>
                    <a:bodyPr/>
                    <a:lstStyle/>
                    <a:p>
                      <a:pPr fontAlgn="t"/>
                      <a:r>
                        <a:rPr lang="de-DE" sz="1400" b="0">
                          <a:effectLst/>
                        </a:rPr>
                        <a:t>Java</a:t>
                      </a:r>
                    </a:p>
                  </a:txBody>
                  <a:tcPr marL="85260" marR="85260" marT="42630" marB="42630">
                    <a:solidFill>
                      <a:schemeClr val="accent5">
                        <a:lumMod val="60000"/>
                        <a:lumOff val="40000"/>
                      </a:schemeClr>
                    </a:solidFill>
                  </a:tcPr>
                </a:tc>
                <a:tc>
                  <a:txBody>
                    <a:bodyPr/>
                    <a:lstStyle/>
                    <a:p>
                      <a:pPr fontAlgn="t"/>
                      <a:r>
                        <a:rPr lang="de-DE" sz="1400" b="0" dirty="0">
                          <a:effectLst/>
                        </a:rPr>
                        <a:t>Windows, Linux, Mac</a:t>
                      </a:r>
                    </a:p>
                  </a:txBody>
                  <a:tcPr marL="85260" marR="85260" marT="42630" marB="42630">
                    <a:solidFill>
                      <a:schemeClr val="accent5">
                        <a:lumMod val="60000"/>
                        <a:lumOff val="40000"/>
                      </a:schemeClr>
                    </a:solidFill>
                  </a:tcPr>
                </a:tc>
                <a:tc>
                  <a:txBody>
                    <a:bodyPr/>
                    <a:lstStyle/>
                    <a:p>
                      <a:pPr fontAlgn="t"/>
                      <a:r>
                        <a:rPr lang="de-DE" sz="1400" b="0" dirty="0">
                          <a:effectLst/>
                        </a:rPr>
                        <a:t>JDK 8 </a:t>
                      </a:r>
                      <a:r>
                        <a:rPr lang="de-DE" sz="1400" b="0" dirty="0" err="1">
                          <a:effectLst/>
                        </a:rPr>
                        <a:t>recommended</a:t>
                      </a:r>
                      <a:endParaRPr lang="de-DE" sz="1400" b="0" dirty="0">
                        <a:effectLst/>
                      </a:endParaRPr>
                    </a:p>
                  </a:txBody>
                  <a:tcPr marL="85260" marR="85260" marT="42630" marB="42630">
                    <a:solidFill>
                      <a:schemeClr val="accent5">
                        <a:lumMod val="60000"/>
                        <a:lumOff val="40000"/>
                      </a:schemeClr>
                    </a:solidFill>
                  </a:tcPr>
                </a:tc>
                <a:extLst>
                  <a:ext uri="{0D108BD9-81ED-4DB2-BD59-A6C34878D82A}">
                    <a16:rowId xmlns:a16="http://schemas.microsoft.com/office/drawing/2014/main" val="2655796638"/>
                  </a:ext>
                </a:extLst>
              </a:tr>
              <a:tr h="341041">
                <a:tc>
                  <a:txBody>
                    <a:bodyPr/>
                    <a:lstStyle/>
                    <a:p>
                      <a:pPr fontAlgn="t"/>
                      <a:r>
                        <a:rPr lang="de-DE" sz="1400" b="0">
                          <a:effectLst/>
                        </a:rPr>
                        <a:t>Kotlin/JVM</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Kotlin 1.3+</a:t>
                      </a:r>
                    </a:p>
                  </a:txBody>
                  <a:tcPr marL="85260" marR="85260" marT="42630" marB="42630">
                    <a:solidFill>
                      <a:schemeClr val="accent5">
                        <a:lumMod val="60000"/>
                        <a:lumOff val="40000"/>
                      </a:schemeClr>
                    </a:solidFill>
                  </a:tcPr>
                </a:tc>
                <a:extLst>
                  <a:ext uri="{0D108BD9-81ED-4DB2-BD59-A6C34878D82A}">
                    <a16:rowId xmlns:a16="http://schemas.microsoft.com/office/drawing/2014/main" val="2582478921"/>
                  </a:ext>
                </a:extLst>
              </a:tr>
              <a:tr h="341041">
                <a:tc>
                  <a:txBody>
                    <a:bodyPr/>
                    <a:lstStyle/>
                    <a:p>
                      <a:pPr fontAlgn="t"/>
                      <a:r>
                        <a:rPr lang="de-DE" sz="1400" b="0">
                          <a:effectLst/>
                        </a:rPr>
                        <a:t>Node.js</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a:effectLst/>
                        </a:rPr>
                        <a:t>Node v8+</a:t>
                      </a:r>
                    </a:p>
                  </a:txBody>
                  <a:tcPr marL="85260" marR="85260" marT="42630" marB="42630">
                    <a:solidFill>
                      <a:schemeClr val="accent5">
                        <a:lumMod val="60000"/>
                        <a:lumOff val="40000"/>
                      </a:schemeClr>
                    </a:solidFill>
                  </a:tcPr>
                </a:tc>
                <a:extLst>
                  <a:ext uri="{0D108BD9-81ED-4DB2-BD59-A6C34878D82A}">
                    <a16:rowId xmlns:a16="http://schemas.microsoft.com/office/drawing/2014/main" val="2420981542"/>
                  </a:ext>
                </a:extLst>
              </a:tr>
              <a:tr h="341041">
                <a:tc>
                  <a:txBody>
                    <a:bodyPr/>
                    <a:lstStyle/>
                    <a:p>
                      <a:pPr fontAlgn="t"/>
                      <a:r>
                        <a:rPr lang="de-DE" sz="1400" b="0">
                          <a:effectLst/>
                        </a:rPr>
                        <a:t>Objective-C</a:t>
                      </a:r>
                    </a:p>
                  </a:txBody>
                  <a:tcPr marL="85260" marR="85260" marT="42630" marB="42630">
                    <a:solidFill>
                      <a:schemeClr val="accent5">
                        <a:lumMod val="60000"/>
                        <a:lumOff val="40000"/>
                      </a:schemeClr>
                    </a:solidFill>
                  </a:tcPr>
                </a:tc>
                <a:tc>
                  <a:txBody>
                    <a:bodyPr/>
                    <a:lstStyle/>
                    <a:p>
                      <a:pPr fontAlgn="t"/>
                      <a:r>
                        <a:rPr lang="de-DE" sz="1400" b="0">
                          <a:effectLst/>
                        </a:rPr>
                        <a:t>macOS 10.10+, iOS 9.0+</a:t>
                      </a:r>
                    </a:p>
                  </a:txBody>
                  <a:tcPr marL="85260" marR="85260" marT="42630" marB="42630">
                    <a:solidFill>
                      <a:schemeClr val="accent5">
                        <a:lumMod val="60000"/>
                        <a:lumOff val="40000"/>
                      </a:schemeClr>
                    </a:solidFill>
                  </a:tcPr>
                </a:tc>
                <a:tc>
                  <a:txBody>
                    <a:bodyPr/>
                    <a:lstStyle/>
                    <a:p>
                      <a:pPr fontAlgn="t"/>
                      <a:r>
                        <a:rPr lang="de-DE" sz="1400" b="0" dirty="0" err="1">
                          <a:effectLst/>
                        </a:rPr>
                        <a:t>Xcode</a:t>
                      </a:r>
                      <a:r>
                        <a:rPr lang="de-DE" sz="1400" b="0" dirty="0">
                          <a:effectLst/>
                        </a:rPr>
                        <a:t> 7.2+</a:t>
                      </a:r>
                    </a:p>
                  </a:txBody>
                  <a:tcPr marL="85260" marR="85260" marT="42630" marB="42630">
                    <a:solidFill>
                      <a:schemeClr val="accent5">
                        <a:lumMod val="60000"/>
                        <a:lumOff val="40000"/>
                      </a:schemeClr>
                    </a:solidFill>
                  </a:tcPr>
                </a:tc>
                <a:extLst>
                  <a:ext uri="{0D108BD9-81ED-4DB2-BD59-A6C34878D82A}">
                    <a16:rowId xmlns:a16="http://schemas.microsoft.com/office/drawing/2014/main" val="240011243"/>
                  </a:ext>
                </a:extLst>
              </a:tr>
              <a:tr h="341041">
                <a:tc>
                  <a:txBody>
                    <a:bodyPr/>
                    <a:lstStyle/>
                    <a:p>
                      <a:pPr fontAlgn="t"/>
                      <a:r>
                        <a:rPr lang="de-DE" sz="1400" b="0">
                          <a:effectLst/>
                        </a:rPr>
                        <a:t>PHP</a:t>
                      </a:r>
                    </a:p>
                  </a:txBody>
                  <a:tcPr marL="85260" marR="85260" marT="42630" marB="42630">
                    <a:solidFill>
                      <a:schemeClr val="accent5">
                        <a:lumMod val="60000"/>
                        <a:lumOff val="40000"/>
                      </a:schemeClr>
                    </a:solidFill>
                  </a:tcPr>
                </a:tc>
                <a:tc>
                  <a:txBody>
                    <a:bodyPr/>
                    <a:lstStyle/>
                    <a:p>
                      <a:pPr fontAlgn="t"/>
                      <a:r>
                        <a:rPr lang="de-DE" sz="1400" b="0">
                          <a:effectLst/>
                        </a:rPr>
                        <a:t>Linux, Mac</a:t>
                      </a:r>
                    </a:p>
                  </a:txBody>
                  <a:tcPr marL="85260" marR="85260" marT="42630" marB="42630">
                    <a:solidFill>
                      <a:schemeClr val="accent5">
                        <a:lumMod val="60000"/>
                        <a:lumOff val="40000"/>
                      </a:schemeClr>
                    </a:solidFill>
                  </a:tcPr>
                </a:tc>
                <a:tc>
                  <a:txBody>
                    <a:bodyPr/>
                    <a:lstStyle/>
                    <a:p>
                      <a:pPr fontAlgn="t"/>
                      <a:r>
                        <a:rPr lang="de-DE" sz="1400" b="0" dirty="0">
                          <a:effectLst/>
                        </a:rPr>
                        <a:t>PHP 7.0+</a:t>
                      </a:r>
                    </a:p>
                  </a:txBody>
                  <a:tcPr marL="85260" marR="85260" marT="42630" marB="42630">
                    <a:solidFill>
                      <a:schemeClr val="accent5">
                        <a:lumMod val="60000"/>
                        <a:lumOff val="40000"/>
                      </a:schemeClr>
                    </a:solidFill>
                  </a:tcPr>
                </a:tc>
                <a:extLst>
                  <a:ext uri="{0D108BD9-81ED-4DB2-BD59-A6C34878D82A}">
                    <a16:rowId xmlns:a16="http://schemas.microsoft.com/office/drawing/2014/main" val="869516785"/>
                  </a:ext>
                </a:extLst>
              </a:tr>
              <a:tr h="341041">
                <a:tc>
                  <a:txBody>
                    <a:bodyPr/>
                    <a:lstStyle/>
                    <a:p>
                      <a:pPr fontAlgn="t"/>
                      <a:r>
                        <a:rPr lang="de-DE" sz="1400" b="0">
                          <a:effectLst/>
                        </a:rPr>
                        <a:t>Python</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dirty="0">
                          <a:effectLst/>
                        </a:rPr>
                        <a:t>Python 3.5+</a:t>
                      </a:r>
                    </a:p>
                  </a:txBody>
                  <a:tcPr marL="85260" marR="85260" marT="42630" marB="42630">
                    <a:solidFill>
                      <a:schemeClr val="accent5">
                        <a:lumMod val="60000"/>
                        <a:lumOff val="40000"/>
                      </a:schemeClr>
                    </a:solidFill>
                  </a:tcPr>
                </a:tc>
                <a:extLst>
                  <a:ext uri="{0D108BD9-81ED-4DB2-BD59-A6C34878D82A}">
                    <a16:rowId xmlns:a16="http://schemas.microsoft.com/office/drawing/2014/main" val="3218514099"/>
                  </a:ext>
                </a:extLst>
              </a:tr>
              <a:tr h="341041">
                <a:tc>
                  <a:txBody>
                    <a:bodyPr/>
                    <a:lstStyle/>
                    <a:p>
                      <a:pPr fontAlgn="t"/>
                      <a:r>
                        <a:rPr lang="de-DE" sz="1400" b="0">
                          <a:effectLst/>
                        </a:rPr>
                        <a:t>Ruby</a:t>
                      </a:r>
                    </a:p>
                  </a:txBody>
                  <a:tcPr marL="85260" marR="85260" marT="42630" marB="42630">
                    <a:solidFill>
                      <a:schemeClr val="accent5">
                        <a:lumMod val="60000"/>
                        <a:lumOff val="40000"/>
                      </a:schemeClr>
                    </a:solidFill>
                  </a:tcPr>
                </a:tc>
                <a:tc>
                  <a:txBody>
                    <a:bodyPr/>
                    <a:lstStyle/>
                    <a:p>
                      <a:pPr fontAlgn="t"/>
                      <a:r>
                        <a:rPr lang="de-DE" sz="1400" b="0">
                          <a:effectLst/>
                        </a:rPr>
                        <a:t>Windows, Linux, Mac</a:t>
                      </a:r>
                    </a:p>
                  </a:txBody>
                  <a:tcPr marL="85260" marR="85260" marT="42630" marB="42630">
                    <a:solidFill>
                      <a:schemeClr val="accent5">
                        <a:lumMod val="60000"/>
                        <a:lumOff val="40000"/>
                      </a:schemeClr>
                    </a:solidFill>
                  </a:tcPr>
                </a:tc>
                <a:tc>
                  <a:txBody>
                    <a:bodyPr/>
                    <a:lstStyle/>
                    <a:p>
                      <a:pPr fontAlgn="t"/>
                      <a:r>
                        <a:rPr lang="de-DE" sz="1400" b="0" dirty="0">
                          <a:effectLst/>
                        </a:rPr>
                        <a:t>Ruby 2.3+</a:t>
                      </a:r>
                    </a:p>
                  </a:txBody>
                  <a:tcPr marL="85260" marR="85260" marT="42630" marB="42630">
                    <a:solidFill>
                      <a:schemeClr val="accent5">
                        <a:lumMod val="60000"/>
                        <a:lumOff val="40000"/>
                      </a:schemeClr>
                    </a:solidFill>
                  </a:tcPr>
                </a:tc>
                <a:extLst>
                  <a:ext uri="{0D108BD9-81ED-4DB2-BD59-A6C34878D82A}">
                    <a16:rowId xmlns:a16="http://schemas.microsoft.com/office/drawing/2014/main" val="2807270442"/>
                  </a:ext>
                </a:extLst>
              </a:tr>
            </a:tbl>
          </a:graphicData>
        </a:graphic>
      </p:graphicFrame>
      <p:sp>
        <p:nvSpPr>
          <p:cNvPr id="12" name="Textfeld 11">
            <a:extLst>
              <a:ext uri="{FF2B5EF4-FFF2-40B4-BE49-F238E27FC236}">
                <a16:creationId xmlns:a16="http://schemas.microsoft.com/office/drawing/2014/main" id="{6301B444-5F73-AD42-B21D-DAA527AA0074}"/>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68604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a:t>
            </a:r>
            <a:r>
              <a:rPr lang="de-DE" dirty="0" err="1">
                <a:solidFill>
                  <a:srgbClr val="303633"/>
                </a:solidFill>
              </a:rPr>
              <a:t>gRPC</a:t>
            </a:r>
            <a:r>
              <a:rPr lang="de-DE" dirty="0">
                <a:solidFill>
                  <a:srgbClr val="303633"/>
                </a:solidFill>
              </a:rPr>
              <a:t> Remote </a:t>
            </a:r>
            <a:r>
              <a:rPr lang="de-DE" dirty="0" err="1">
                <a:solidFill>
                  <a:srgbClr val="303633"/>
                </a:solidFill>
              </a:rPr>
              <a:t>Procedure</a:t>
            </a:r>
            <a:r>
              <a:rPr lang="de-DE" dirty="0">
                <a:solidFill>
                  <a:srgbClr val="303633"/>
                </a:solidFill>
              </a:rPr>
              <a:t> Calls</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47</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431800" y="1620174"/>
            <a:ext cx="3776058" cy="4524315"/>
          </a:xfrm>
          <a:prstGeom prst="rect">
            <a:avLst/>
          </a:prstGeom>
        </p:spPr>
        <p:txBody>
          <a:bodyPr wrap="square">
            <a:spAutoFit/>
          </a:bodyPr>
          <a:lstStyle/>
          <a:p>
            <a:r>
              <a:rPr lang="de-DE" sz="1600" dirty="0"/>
              <a:t>Wie in vielen RPC-Systemen basiert </a:t>
            </a:r>
            <a:r>
              <a:rPr lang="de-DE" sz="1600" dirty="0" err="1"/>
              <a:t>gRPC</a:t>
            </a:r>
            <a:r>
              <a:rPr lang="de-DE" sz="1600" dirty="0"/>
              <a:t> auf der Idee, einen Service zu definieren und die Methoden anzugeben, die mit ihren Parametern und Rückgabetypen remote aufgerufen werden können.</a:t>
            </a:r>
          </a:p>
          <a:p>
            <a:endParaRPr lang="de-DE" sz="1600" dirty="0"/>
          </a:p>
          <a:p>
            <a:r>
              <a:rPr lang="de-DE" sz="1600" dirty="0"/>
              <a:t>Auf der Serverseite implementiert ein Service diese Schnittstelle und führt einen </a:t>
            </a:r>
            <a:r>
              <a:rPr lang="de-DE" sz="1600" dirty="0" err="1"/>
              <a:t>gRPC</a:t>
            </a:r>
            <a:r>
              <a:rPr lang="de-DE" sz="1600" dirty="0"/>
              <a:t>-Server Prozess aus, um Client-</a:t>
            </a:r>
            <a:r>
              <a:rPr lang="de-DE" sz="1600" dirty="0" err="1"/>
              <a:t>Requests</a:t>
            </a:r>
            <a:r>
              <a:rPr lang="de-DE" sz="1600" dirty="0"/>
              <a:t> zu verarbeiten. Auf der Clientseite verfügt der Client über einen </a:t>
            </a:r>
            <a:r>
              <a:rPr lang="de-DE" sz="1600" dirty="0" err="1"/>
              <a:t>Stub</a:t>
            </a:r>
            <a:r>
              <a:rPr lang="de-DE" sz="1600" dirty="0"/>
              <a:t>, der dieselben Methoden wie der Server Prozess bereitstellt.</a:t>
            </a:r>
          </a:p>
          <a:p>
            <a:endParaRPr lang="de-DE" sz="1600" dirty="0"/>
          </a:p>
          <a:p>
            <a:r>
              <a:rPr lang="de-DE" sz="1600" dirty="0" err="1"/>
              <a:t>gRPC</a:t>
            </a:r>
            <a:r>
              <a:rPr lang="de-DE" sz="1600" dirty="0"/>
              <a:t>-Clients und -Server können in einer Vielzahl von Laufzeit-Umgebungen ausgeführt werden und miteinander kommunizieren.</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3054" y="251029"/>
            <a:ext cx="2346746" cy="1025479"/>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0068103C-B33B-E94A-94DD-257C10847093}"/>
              </a:ext>
            </a:extLst>
          </p:cNvPr>
          <p:cNvPicPr>
            <a:picLocks noChangeAspect="1"/>
          </p:cNvPicPr>
          <p:nvPr/>
        </p:nvPicPr>
        <p:blipFill>
          <a:blip r:embed="rId4">
            <a:duotone>
              <a:prstClr val="black"/>
              <a:schemeClr val="tx2">
                <a:tint val="45000"/>
                <a:satMod val="400000"/>
              </a:schemeClr>
            </a:duotone>
          </a:blip>
          <a:stretch>
            <a:fillRect/>
          </a:stretch>
        </p:blipFill>
        <p:spPr>
          <a:xfrm>
            <a:off x="4953675" y="1757151"/>
            <a:ext cx="4514007" cy="2674058"/>
          </a:xfrm>
          <a:prstGeom prst="rect">
            <a:avLst/>
          </a:prstGeom>
        </p:spPr>
      </p:pic>
      <p:sp>
        <p:nvSpPr>
          <p:cNvPr id="9" name="Textfeld 8">
            <a:extLst>
              <a:ext uri="{FF2B5EF4-FFF2-40B4-BE49-F238E27FC236}">
                <a16:creationId xmlns:a16="http://schemas.microsoft.com/office/drawing/2014/main" id="{B3E981EF-D3FB-6645-A622-99A21D812785}"/>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021263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a:t>
            </a:r>
            <a:r>
              <a:rPr lang="de-DE" dirty="0" err="1">
                <a:solidFill>
                  <a:srgbClr val="303633"/>
                </a:solidFill>
              </a:rPr>
              <a:t>gRPC</a:t>
            </a:r>
            <a:r>
              <a:rPr lang="de-DE" dirty="0">
                <a:solidFill>
                  <a:srgbClr val="303633"/>
                </a:solidFill>
              </a:rPr>
              <a:t> Protocol </a:t>
            </a:r>
            <a:r>
              <a:rPr lang="de-DE" dirty="0" err="1">
                <a:solidFill>
                  <a:srgbClr val="303633"/>
                </a:solidFill>
              </a:rPr>
              <a:t>Buffers</a:t>
            </a:r>
            <a:endParaRPr lang="de-DE" dirty="0">
              <a:solidFill>
                <a:srgbClr val="303633"/>
              </a:solidFill>
            </a:endParaRP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48</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431800" y="1620174"/>
            <a:ext cx="3776058" cy="4401205"/>
          </a:xfrm>
          <a:prstGeom prst="rect">
            <a:avLst/>
          </a:prstGeom>
        </p:spPr>
        <p:txBody>
          <a:bodyPr wrap="square">
            <a:spAutoFit/>
          </a:bodyPr>
          <a:lstStyle/>
          <a:p>
            <a:r>
              <a:rPr lang="de-DE" sz="1400" dirty="0"/>
              <a:t>Standardmäßig verwendet </a:t>
            </a:r>
            <a:r>
              <a:rPr lang="de-DE" sz="1400" dirty="0" err="1"/>
              <a:t>gRPC</a:t>
            </a:r>
            <a:r>
              <a:rPr lang="de-DE" sz="1400" dirty="0"/>
              <a:t> Protocol </a:t>
            </a:r>
            <a:r>
              <a:rPr lang="de-DE" sz="1400" dirty="0" err="1"/>
              <a:t>Buffers</a:t>
            </a:r>
            <a:r>
              <a:rPr lang="de-DE" sz="1400" dirty="0"/>
              <a:t> zum </a:t>
            </a:r>
            <a:r>
              <a:rPr lang="de-DE" sz="1400" dirty="0" err="1"/>
              <a:t>Serialisieren</a:t>
            </a:r>
            <a:r>
              <a:rPr lang="de-DE" sz="1400" dirty="0"/>
              <a:t> strukturierter Daten (obwohl es mit anderen Datenformaten wie bspw. JSON verwendet werden kann).</a:t>
            </a:r>
          </a:p>
          <a:p>
            <a:endParaRPr lang="de-DE" sz="1400" dirty="0"/>
          </a:p>
          <a:p>
            <a:r>
              <a:rPr lang="de-DE" sz="1400" dirty="0"/>
              <a:t>Hierzu müssen die zu </a:t>
            </a:r>
            <a:r>
              <a:rPr lang="de-DE" sz="1400" dirty="0" err="1"/>
              <a:t>serialisierenden</a:t>
            </a:r>
            <a:r>
              <a:rPr lang="de-DE" sz="1400" dirty="0"/>
              <a:t> Daten definiert werden. Protocol </a:t>
            </a:r>
            <a:r>
              <a:rPr lang="de-DE" sz="1400" dirty="0" err="1"/>
              <a:t>Buffer</a:t>
            </a:r>
            <a:r>
              <a:rPr lang="de-DE" sz="1400" dirty="0"/>
              <a:t> Daten sind als Nachrichten strukturiert, wobei jede Nachricht aus einer Liste von Feldern (Key-Value Paare) besteht, die den Namen und den Datentyp und die </a:t>
            </a:r>
            <a:r>
              <a:rPr lang="de-DE" sz="1400" dirty="0" err="1"/>
              <a:t>Serialisierungsposition</a:t>
            </a:r>
            <a:r>
              <a:rPr lang="de-DE" sz="1400" dirty="0"/>
              <a:t> innerhalb der Nachricht angeben.</a:t>
            </a:r>
          </a:p>
          <a:p>
            <a:endParaRPr lang="de-DE" sz="1400" dirty="0"/>
          </a:p>
          <a:p>
            <a:r>
              <a:rPr lang="de-DE" sz="1400" dirty="0"/>
              <a:t>Mittels des Protocol </a:t>
            </a:r>
            <a:r>
              <a:rPr lang="de-DE" sz="1400" dirty="0" err="1"/>
              <a:t>Buffer</a:t>
            </a:r>
            <a:r>
              <a:rPr lang="de-DE" sz="1400" dirty="0"/>
              <a:t> Compiler </a:t>
            </a:r>
            <a:r>
              <a:rPr lang="de-DE" sz="1400" dirty="0" err="1">
                <a:latin typeface="Consolas" panose="020B0609020204030204" pitchFamily="49" charset="0"/>
                <a:cs typeface="Consolas" panose="020B0609020204030204" pitchFamily="49" charset="0"/>
              </a:rPr>
              <a:t>protoc</a:t>
            </a:r>
            <a:r>
              <a:rPr lang="de-DE" sz="1400" dirty="0"/>
              <a:t> lassen sich Protokolldefinitionen in Datenzugriffsklassen unterstützter Programmiersprachen generieren. Diese bieten einfache Zugriffsmethoden für jedes Feld wie </a:t>
            </a:r>
            <a:r>
              <a:rPr lang="de-DE" sz="1400" dirty="0" err="1">
                <a:latin typeface="Consolas" panose="020B0609020204030204" pitchFamily="49" charset="0"/>
                <a:cs typeface="Consolas" panose="020B0609020204030204" pitchFamily="49" charset="0"/>
              </a:rPr>
              <a:t>name</a:t>
            </a:r>
            <a:r>
              <a:rPr lang="de-DE" sz="1400" dirty="0">
                <a:latin typeface="Consolas" panose="020B0609020204030204" pitchFamily="49" charset="0"/>
                <a:cs typeface="Consolas" panose="020B0609020204030204" pitchFamily="49" charset="0"/>
              </a:rPr>
              <a:t>()</a:t>
            </a:r>
            <a:r>
              <a:rPr lang="de-DE" sz="1400" dirty="0"/>
              <a:t> und </a:t>
            </a:r>
            <a:r>
              <a:rPr lang="de-DE" sz="1400" dirty="0" err="1">
                <a:latin typeface="Consolas" panose="020B0609020204030204" pitchFamily="49" charset="0"/>
                <a:cs typeface="Consolas" panose="020B0609020204030204" pitchFamily="49" charset="0"/>
              </a:rPr>
              <a:t>set_name</a:t>
            </a:r>
            <a:r>
              <a:rPr lang="de-DE" sz="1400" dirty="0">
                <a:latin typeface="Consolas" panose="020B0609020204030204" pitchFamily="49" charset="0"/>
                <a:cs typeface="Consolas" panose="020B0609020204030204" pitchFamily="49" charset="0"/>
              </a:rPr>
              <a:t>()</a:t>
            </a:r>
            <a:r>
              <a:rPr lang="de-DE" sz="1400" dirty="0"/>
              <a:t> sowie Methoden zum </a:t>
            </a:r>
            <a:r>
              <a:rPr lang="de-DE" sz="1400" dirty="0" err="1"/>
              <a:t>Serialisieren</a:t>
            </a:r>
            <a:r>
              <a:rPr lang="de-DE" sz="1400" dirty="0"/>
              <a:t> / Parsen der gesamten Struktur.</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3054" y="251029"/>
            <a:ext cx="2346746" cy="102547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3E981EF-D3FB-6645-A622-99A21D812785}"/>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6C4405AC-5D09-7843-B169-A6CC4BE43B45}"/>
              </a:ext>
            </a:extLst>
          </p:cNvPr>
          <p:cNvSpPr/>
          <p:nvPr/>
        </p:nvSpPr>
        <p:spPr>
          <a:xfrm>
            <a:off x="4329239" y="1620174"/>
            <a:ext cx="5300561" cy="1440734"/>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400" dirty="0" err="1">
                <a:solidFill>
                  <a:schemeClr val="bg1"/>
                </a:solidFill>
                <a:latin typeface="Consolas" panose="020B0609020204030204" pitchFamily="49" charset="0"/>
                <a:cs typeface="Consolas" panose="020B0609020204030204" pitchFamily="49" charset="0"/>
              </a:rPr>
              <a:t>message</a:t>
            </a:r>
            <a:r>
              <a:rPr lang="de-DE" sz="1400" dirty="0">
                <a:solidFill>
                  <a:schemeClr val="bg1"/>
                </a:solidFill>
                <a:latin typeface="Consolas" panose="020B0609020204030204" pitchFamily="49" charset="0"/>
                <a:cs typeface="Consolas" panose="020B0609020204030204" pitchFamily="49" charset="0"/>
              </a:rPr>
              <a:t> Person {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string</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 1; </a:t>
            </a:r>
          </a:p>
          <a:p>
            <a:r>
              <a:rPr lang="de-DE" sz="1400" dirty="0">
                <a:solidFill>
                  <a:schemeClr val="bg1"/>
                </a:solidFill>
                <a:latin typeface="Consolas" panose="020B0609020204030204" pitchFamily="49" charset="0"/>
                <a:cs typeface="Consolas" panose="020B0609020204030204" pitchFamily="49" charset="0"/>
              </a:rPr>
              <a:t>  int32 </a:t>
            </a:r>
            <a:r>
              <a:rPr lang="de-DE" sz="1400" dirty="0" err="1">
                <a:solidFill>
                  <a:schemeClr val="bg1"/>
                </a:solidFill>
                <a:latin typeface="Consolas" panose="020B0609020204030204" pitchFamily="49" charset="0"/>
                <a:cs typeface="Consolas" panose="020B0609020204030204" pitchFamily="49" charset="0"/>
              </a:rPr>
              <a:t>id</a:t>
            </a:r>
            <a:r>
              <a:rPr lang="de-DE" sz="1400" dirty="0">
                <a:solidFill>
                  <a:schemeClr val="bg1"/>
                </a:solidFill>
                <a:latin typeface="Consolas" panose="020B0609020204030204" pitchFamily="49" charset="0"/>
                <a:cs typeface="Consolas" panose="020B0609020204030204" pitchFamily="49" charset="0"/>
              </a:rPr>
              <a:t> = 2;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bool</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has_ponycopter</a:t>
            </a:r>
            <a:r>
              <a:rPr lang="de-DE" sz="1400" dirty="0">
                <a:solidFill>
                  <a:schemeClr val="bg1"/>
                </a:solidFill>
                <a:latin typeface="Consolas" panose="020B0609020204030204" pitchFamily="49" charset="0"/>
                <a:cs typeface="Consolas" panose="020B0609020204030204" pitchFamily="49" charset="0"/>
              </a:rPr>
              <a:t> = 3; </a:t>
            </a:r>
          </a:p>
          <a:p>
            <a:r>
              <a:rPr lang="de-DE" sz="1400" dirty="0">
                <a:solidFill>
                  <a:schemeClr val="bg1"/>
                </a:solidFill>
                <a:latin typeface="Consolas" panose="020B0609020204030204" pitchFamily="49" charset="0"/>
                <a:cs typeface="Consolas" panose="020B0609020204030204" pitchFamily="49" charset="0"/>
              </a:rPr>
              <a:t>}</a:t>
            </a:r>
            <a:endParaRPr lang="de-DE" sz="1200" dirty="0">
              <a:solidFill>
                <a:schemeClr val="bg1"/>
              </a:solidFill>
            </a:endParaRPr>
          </a:p>
        </p:txBody>
      </p:sp>
      <p:sp>
        <p:nvSpPr>
          <p:cNvPr id="12" name="Rechteck 11">
            <a:extLst>
              <a:ext uri="{FF2B5EF4-FFF2-40B4-BE49-F238E27FC236}">
                <a16:creationId xmlns:a16="http://schemas.microsoft.com/office/drawing/2014/main" id="{ECB47608-3B24-B148-BD0E-02AD4829E1B0}"/>
              </a:ext>
            </a:extLst>
          </p:cNvPr>
          <p:cNvSpPr/>
          <p:nvPr/>
        </p:nvSpPr>
        <p:spPr>
          <a:xfrm>
            <a:off x="4329239" y="3245324"/>
            <a:ext cx="5300562" cy="3318171"/>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a:solidFill>
                  <a:schemeClr val="bg1"/>
                </a:solidFill>
                <a:latin typeface="Consolas" panose="020B0609020204030204" pitchFamily="49" charset="0"/>
                <a:cs typeface="Consolas" panose="020B0609020204030204" pitchFamily="49" charset="0"/>
              </a:rPr>
              <a:t>// The </a:t>
            </a:r>
            <a:r>
              <a:rPr lang="de-DE" sz="1200" dirty="0" err="1">
                <a:solidFill>
                  <a:schemeClr val="bg1"/>
                </a:solidFill>
                <a:latin typeface="Consolas" panose="020B0609020204030204" pitchFamily="49" charset="0"/>
                <a:cs typeface="Consolas" panose="020B0609020204030204" pitchFamily="49" charset="0"/>
              </a:rPr>
              <a:t>greeter</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service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definition</a:t>
            </a:r>
            <a:r>
              <a:rPr lang="de-DE" sz="1200" dirty="0">
                <a:solidFill>
                  <a:schemeClr val="bg1"/>
                </a:solidFill>
                <a:latin typeface="Consolas" panose="020B0609020204030204" pitchFamily="49" charset="0"/>
                <a:cs typeface="Consolas" panose="020B0609020204030204" pitchFamily="49" charset="0"/>
              </a:rPr>
              <a:t>.</a:t>
            </a:r>
          </a:p>
          <a:p>
            <a:endParaRPr lang="de-DE" sz="1200" dirty="0">
              <a:solidFill>
                <a:schemeClr val="bg1"/>
              </a:solidFill>
              <a:latin typeface="Consolas" panose="020B0609020204030204" pitchFamily="49" charset="0"/>
              <a:cs typeface="Consolas" panose="020B0609020204030204" pitchFamily="49" charset="0"/>
            </a:endParaRPr>
          </a:p>
          <a:p>
            <a:r>
              <a:rPr lang="de-DE" sz="1200" dirty="0" err="1">
                <a:solidFill>
                  <a:schemeClr val="bg1"/>
                </a:solidFill>
                <a:latin typeface="Consolas" panose="020B0609020204030204" pitchFamily="49" charset="0"/>
                <a:cs typeface="Consolas" panose="020B0609020204030204" pitchFamily="49" charset="0"/>
              </a:rPr>
              <a:t>service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Greeter</a:t>
            </a:r>
            <a:r>
              <a:rPr lang="de-DE" sz="1200" dirty="0">
                <a:solidFill>
                  <a:schemeClr val="bg1"/>
                </a:solidFill>
                <a:latin typeface="Consolas" panose="020B0609020204030204" pitchFamily="49" charset="0"/>
                <a:cs typeface="Consolas" panose="020B0609020204030204" pitchFamily="49" charset="0"/>
              </a:rPr>
              <a:t> {</a:t>
            </a:r>
          </a:p>
          <a:p>
            <a:r>
              <a:rPr lang="de-DE" sz="1200" dirty="0">
                <a:solidFill>
                  <a:schemeClr val="bg1"/>
                </a:solidFill>
                <a:latin typeface="Consolas" panose="020B0609020204030204" pitchFamily="49" charset="0"/>
                <a:cs typeface="Consolas" panose="020B0609020204030204" pitchFamily="49" charset="0"/>
              </a:rPr>
              <a:t>  // Sends a </a:t>
            </a:r>
            <a:r>
              <a:rPr lang="de-DE" sz="1200" dirty="0" err="1">
                <a:solidFill>
                  <a:schemeClr val="bg1"/>
                </a:solidFill>
                <a:latin typeface="Consolas" panose="020B0609020204030204" pitchFamily="49" charset="0"/>
                <a:cs typeface="Consolas" panose="020B0609020204030204" pitchFamily="49" charset="0"/>
              </a:rPr>
              <a:t>greeting</a:t>
            </a:r>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SayHello</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HelloReply</a:t>
            </a:r>
            <a:r>
              <a:rPr lang="de-DE" sz="1200" dirty="0">
                <a:solidFill>
                  <a:schemeClr val="bg1"/>
                </a:solidFill>
                <a:latin typeface="Consolas" panose="020B0609020204030204" pitchFamily="49" charset="0"/>
                <a:cs typeface="Consolas" panose="020B0609020204030204" pitchFamily="49" charset="0"/>
              </a:rPr>
              <a:t>) {} </a:t>
            </a:r>
          </a:p>
          <a:p>
            <a:r>
              <a:rPr lang="de-DE" sz="1200" dirty="0">
                <a:solidFill>
                  <a:schemeClr val="bg1"/>
                </a:solidFill>
                <a:latin typeface="Consolas" panose="020B0609020204030204" pitchFamily="49" charset="0"/>
                <a:cs typeface="Consolas" panose="020B0609020204030204" pitchFamily="49" charset="0"/>
              </a:rPr>
              <a:t>} </a:t>
            </a:r>
          </a:p>
          <a:p>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The </a:t>
            </a:r>
            <a:r>
              <a:rPr lang="de-DE" sz="1200" dirty="0" err="1">
                <a:solidFill>
                  <a:schemeClr val="bg1"/>
                </a:solidFill>
                <a:latin typeface="Consolas" panose="020B0609020204030204" pitchFamily="49" charset="0"/>
                <a:cs typeface="Consolas" panose="020B0609020204030204" pitchFamily="49" charset="0"/>
              </a:rPr>
              <a:t>request</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containing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the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user's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name</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 </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string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name</a:t>
            </a:r>
            <a:r>
              <a:rPr lang="de-DE" sz="1200" dirty="0">
                <a:solidFill>
                  <a:schemeClr val="bg1"/>
                </a:solidFill>
                <a:latin typeface="Consolas" panose="020B0609020204030204" pitchFamily="49" charset="0"/>
                <a:cs typeface="Consolas" panose="020B0609020204030204" pitchFamily="49" charset="0"/>
              </a:rPr>
              <a:t> = 1;</a:t>
            </a:r>
          </a:p>
          <a:p>
            <a:r>
              <a:rPr lang="de-DE" sz="1200" dirty="0">
                <a:solidFill>
                  <a:schemeClr val="bg1"/>
                </a:solidFill>
                <a:latin typeface="Consolas" panose="020B0609020204030204" pitchFamily="49" charset="0"/>
                <a:cs typeface="Consolas" panose="020B0609020204030204" pitchFamily="49" charset="0"/>
              </a:rPr>
              <a:t>}</a:t>
            </a:r>
          </a:p>
          <a:p>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The </a:t>
            </a:r>
            <a:r>
              <a:rPr lang="de-DE" sz="1200" dirty="0" err="1">
                <a:solidFill>
                  <a:schemeClr val="bg1"/>
                </a:solidFill>
                <a:latin typeface="Consolas" panose="020B0609020204030204" pitchFamily="49" charset="0"/>
                <a:cs typeface="Consolas" panose="020B0609020204030204" pitchFamily="49" charset="0"/>
              </a:rPr>
              <a:t>response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containing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the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greetings</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HelloReply</a:t>
            </a:r>
            <a:r>
              <a:rPr lang="de-DE" sz="1200" dirty="0">
                <a:solidFill>
                  <a:schemeClr val="bg1"/>
                </a:solidFill>
                <a:latin typeface="Consolas" panose="020B0609020204030204" pitchFamily="49" charset="0"/>
                <a:cs typeface="Consolas" panose="020B0609020204030204" pitchFamily="49" charset="0"/>
              </a:rPr>
              <a:t> { </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string</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message</a:t>
            </a:r>
            <a:r>
              <a:rPr lang="de-DE" sz="1200" dirty="0">
                <a:solidFill>
                  <a:schemeClr val="bg1"/>
                </a:solidFill>
                <a:latin typeface="Consolas" panose="020B0609020204030204" pitchFamily="49" charset="0"/>
                <a:cs typeface="Consolas" panose="020B0609020204030204" pitchFamily="49" charset="0"/>
              </a:rPr>
              <a:t> = 1;</a:t>
            </a:r>
          </a:p>
          <a:p>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5" name="Textfeld 4">
            <a:extLst>
              <a:ext uri="{FF2B5EF4-FFF2-40B4-BE49-F238E27FC236}">
                <a16:creationId xmlns:a16="http://schemas.microsoft.com/office/drawing/2014/main" id="{118D3B76-2403-BF41-AD19-DCB0CBA1D553}"/>
              </a:ext>
            </a:extLst>
          </p:cNvPr>
          <p:cNvSpPr txBox="1"/>
          <p:nvPr/>
        </p:nvSpPr>
        <p:spPr>
          <a:xfrm>
            <a:off x="10098861" y="1620174"/>
            <a:ext cx="1175322" cy="369332"/>
          </a:xfrm>
          <a:prstGeom prst="rect">
            <a:avLst/>
          </a:prstGeom>
          <a:noFill/>
        </p:spPr>
        <p:txBody>
          <a:bodyPr wrap="none" rtlCol="0">
            <a:spAutoFit/>
          </a:bodyPr>
          <a:lstStyle/>
          <a:p>
            <a:r>
              <a:rPr lang="de-DE" i="1" dirty="0">
                <a:latin typeface="Bradley Hand" pitchFamily="2" charset="77"/>
              </a:rPr>
              <a:t>Nachricht</a:t>
            </a:r>
          </a:p>
        </p:txBody>
      </p:sp>
      <p:sp>
        <p:nvSpPr>
          <p:cNvPr id="13" name="Textfeld 12">
            <a:extLst>
              <a:ext uri="{FF2B5EF4-FFF2-40B4-BE49-F238E27FC236}">
                <a16:creationId xmlns:a16="http://schemas.microsoft.com/office/drawing/2014/main" id="{D927C3E0-3F42-B04F-9565-9141FA91A564}"/>
              </a:ext>
            </a:extLst>
          </p:cNvPr>
          <p:cNvSpPr txBox="1"/>
          <p:nvPr/>
        </p:nvSpPr>
        <p:spPr>
          <a:xfrm>
            <a:off x="10098861" y="3245324"/>
            <a:ext cx="1836891" cy="923330"/>
          </a:xfrm>
          <a:prstGeom prst="rect">
            <a:avLst/>
          </a:prstGeom>
          <a:noFill/>
        </p:spPr>
        <p:txBody>
          <a:bodyPr wrap="square" rtlCol="0">
            <a:spAutoFit/>
          </a:bodyPr>
          <a:lstStyle/>
          <a:p>
            <a:r>
              <a:rPr lang="de-DE" i="1" dirty="0">
                <a:latin typeface="Bradley Hand" pitchFamily="2" charset="77"/>
              </a:rPr>
              <a:t>Service Definition + Nachrichten</a:t>
            </a:r>
          </a:p>
        </p:txBody>
      </p:sp>
    </p:spTree>
    <p:extLst>
      <p:ext uri="{BB962C8B-B14F-4D97-AF65-F5344CB8AC3E}">
        <p14:creationId xmlns:p14="http://schemas.microsoft.com/office/powerpoint/2010/main" val="1577928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a:t>
            </a:r>
            <a:r>
              <a:rPr lang="de-DE" dirty="0" err="1">
                <a:solidFill>
                  <a:srgbClr val="303633"/>
                </a:solidFill>
              </a:rPr>
              <a:t>gRPC</a:t>
            </a:r>
            <a:r>
              <a:rPr lang="de-DE" dirty="0">
                <a:solidFill>
                  <a:srgbClr val="303633"/>
                </a:solidFill>
              </a:rPr>
              <a:t> Service </a:t>
            </a:r>
            <a:r>
              <a:rPr lang="de-DE" dirty="0" err="1">
                <a:solidFill>
                  <a:srgbClr val="303633"/>
                </a:solidFill>
              </a:rPr>
              <a:t>Methods</a:t>
            </a:r>
            <a:endParaRPr lang="de-DE" dirty="0">
              <a:solidFill>
                <a:srgbClr val="303633"/>
              </a:solidFill>
            </a:endParaRP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49</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825388" y="1620174"/>
            <a:ext cx="3924637" cy="954107"/>
          </a:xfrm>
          <a:prstGeom prst="rect">
            <a:avLst/>
          </a:prstGeom>
        </p:spPr>
        <p:txBody>
          <a:bodyPr wrap="square">
            <a:spAutoFit/>
          </a:bodyPr>
          <a:lstStyle/>
          <a:p>
            <a:r>
              <a:rPr lang="de-DE" sz="1400" b="1" dirty="0" err="1">
                <a:solidFill>
                  <a:schemeClr val="accent5"/>
                </a:solidFill>
              </a:rPr>
              <a:t>Unary</a:t>
            </a:r>
            <a:r>
              <a:rPr lang="de-DE" sz="1400" b="1" dirty="0">
                <a:solidFill>
                  <a:schemeClr val="accent5"/>
                </a:solidFill>
              </a:rPr>
              <a:t> RPCs</a:t>
            </a:r>
            <a:r>
              <a:rPr lang="de-DE" sz="1400" dirty="0"/>
              <a:t>, bei denen der Client einen einzelnen Request an einen Service sendet und eine einzelne Response zurückerhält, genau wie bei einem normalen synchronen Funktionsaufruf.</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3054" y="251029"/>
            <a:ext cx="2346746" cy="102547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3E981EF-D3FB-6645-A622-99A21D812785}"/>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6C4405AC-5D09-7843-B169-A6CC4BE43B45}"/>
              </a:ext>
            </a:extLst>
          </p:cNvPr>
          <p:cNvSpPr/>
          <p:nvPr/>
        </p:nvSpPr>
        <p:spPr>
          <a:xfrm>
            <a:off x="808798" y="2999428"/>
            <a:ext cx="4196672"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SayHello</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13" name="Textfeld 12">
            <a:extLst>
              <a:ext uri="{FF2B5EF4-FFF2-40B4-BE49-F238E27FC236}">
                <a16:creationId xmlns:a16="http://schemas.microsoft.com/office/drawing/2014/main" id="{D927C3E0-3F42-B04F-9565-9141FA91A564}"/>
              </a:ext>
            </a:extLst>
          </p:cNvPr>
          <p:cNvSpPr txBox="1"/>
          <p:nvPr/>
        </p:nvSpPr>
        <p:spPr>
          <a:xfrm>
            <a:off x="10058401" y="1620174"/>
            <a:ext cx="1836891" cy="954107"/>
          </a:xfrm>
          <a:prstGeom prst="rect">
            <a:avLst/>
          </a:prstGeom>
          <a:noFill/>
        </p:spPr>
        <p:txBody>
          <a:bodyPr wrap="square" rtlCol="0">
            <a:spAutoFit/>
          </a:bodyPr>
          <a:lstStyle/>
          <a:p>
            <a:r>
              <a:rPr lang="de-DE" sz="1400" i="1" dirty="0">
                <a:latin typeface="Bradley Hand" pitchFamily="2" charset="77"/>
              </a:rPr>
              <a:t>Mit </a:t>
            </a:r>
            <a:r>
              <a:rPr lang="de-DE" sz="1400" i="1" dirty="0" err="1">
                <a:latin typeface="Bradley Hand" pitchFamily="2" charset="77"/>
              </a:rPr>
              <a:t>gRPC</a:t>
            </a:r>
            <a:r>
              <a:rPr lang="de-DE" sz="1400" i="1" dirty="0">
                <a:latin typeface="Bradley Hand" pitchFamily="2" charset="77"/>
              </a:rPr>
              <a:t> lassen sich vier Arten von Servicemethoden definieren.</a:t>
            </a:r>
          </a:p>
        </p:txBody>
      </p:sp>
      <p:sp>
        <p:nvSpPr>
          <p:cNvPr id="14" name="Oval 13">
            <a:extLst>
              <a:ext uri="{FF2B5EF4-FFF2-40B4-BE49-F238E27FC236}">
                <a16:creationId xmlns:a16="http://schemas.microsoft.com/office/drawing/2014/main" id="{983027A0-1BC9-5E4F-BF4B-794AD56364EB}"/>
              </a:ext>
            </a:extLst>
          </p:cNvPr>
          <p:cNvSpPr/>
          <p:nvPr/>
        </p:nvSpPr>
        <p:spPr>
          <a:xfrm>
            <a:off x="296707" y="168734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1</a:t>
            </a:r>
            <a:endParaRPr lang="de-DE" dirty="0">
              <a:latin typeface="Bradley Hand" pitchFamily="2" charset="77"/>
            </a:endParaRPr>
          </a:p>
        </p:txBody>
      </p:sp>
      <p:sp>
        <p:nvSpPr>
          <p:cNvPr id="15" name="Rechteck 14">
            <a:extLst>
              <a:ext uri="{FF2B5EF4-FFF2-40B4-BE49-F238E27FC236}">
                <a16:creationId xmlns:a16="http://schemas.microsoft.com/office/drawing/2014/main" id="{1B3981E1-3EEC-F443-9256-454755093C77}"/>
              </a:ext>
            </a:extLst>
          </p:cNvPr>
          <p:cNvSpPr/>
          <p:nvPr/>
        </p:nvSpPr>
        <p:spPr>
          <a:xfrm>
            <a:off x="825387" y="4022680"/>
            <a:ext cx="4196673" cy="1384995"/>
          </a:xfrm>
          <a:prstGeom prst="rect">
            <a:avLst/>
          </a:prstGeom>
        </p:spPr>
        <p:txBody>
          <a:bodyPr wrap="square">
            <a:spAutoFit/>
          </a:bodyPr>
          <a:lstStyle/>
          <a:p>
            <a:r>
              <a:rPr lang="de-DE" sz="1400" dirty="0"/>
              <a:t>Bei </a:t>
            </a:r>
            <a:r>
              <a:rPr lang="de-DE" sz="1400" b="1" dirty="0">
                <a:solidFill>
                  <a:schemeClr val="accent5"/>
                </a:solidFill>
              </a:rPr>
              <a:t>Server-Streaming-RPCs</a:t>
            </a:r>
            <a:r>
              <a:rPr lang="de-DE" sz="1400" dirty="0"/>
              <a:t> sendet der Client einen Request an einen Service und erhält </a:t>
            </a:r>
            <a:r>
              <a:rPr lang="de-DE" sz="1400"/>
              <a:t>als Antwort </a:t>
            </a:r>
            <a:r>
              <a:rPr lang="de-DE" sz="1400" dirty="0"/>
              <a:t>einen Stream von Nachrichten. Der Client liest aus dem Rückgabe-Stream, bis keine Nachrichten mehr vorhanden sind. </a:t>
            </a:r>
            <a:r>
              <a:rPr lang="de-DE" sz="1400" dirty="0" err="1"/>
              <a:t>gRPC</a:t>
            </a:r>
            <a:r>
              <a:rPr lang="de-DE" sz="1400" dirty="0"/>
              <a:t> garantiert die Reihenfolge der Nachrichten innerhalb eines einzelnen RPC-</a:t>
            </a:r>
            <a:r>
              <a:rPr lang="de-DE" sz="1400" dirty="0" err="1"/>
              <a:t>Requests</a:t>
            </a:r>
            <a:r>
              <a:rPr lang="de-DE" sz="1400" dirty="0"/>
              <a:t>.</a:t>
            </a:r>
          </a:p>
        </p:txBody>
      </p:sp>
      <p:sp>
        <p:nvSpPr>
          <p:cNvPr id="16" name="Rechteck 15">
            <a:extLst>
              <a:ext uri="{FF2B5EF4-FFF2-40B4-BE49-F238E27FC236}">
                <a16:creationId xmlns:a16="http://schemas.microsoft.com/office/drawing/2014/main" id="{790A7861-8851-E74C-A888-13EB2B137FBB}"/>
              </a:ext>
            </a:extLst>
          </p:cNvPr>
          <p:cNvSpPr/>
          <p:nvPr/>
        </p:nvSpPr>
        <p:spPr>
          <a:xfrm>
            <a:off x="808798" y="5423006"/>
            <a:ext cx="4196672"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LotsOfReplies</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b="1" dirty="0" err="1">
                <a:solidFill>
                  <a:srgbClr val="FFC000"/>
                </a:solidFill>
                <a:latin typeface="Consolas" panose="020B0609020204030204" pitchFamily="49" charset="0"/>
                <a:cs typeface="Consolas" panose="020B0609020204030204" pitchFamily="49" charset="0"/>
              </a:rPr>
              <a:t>stream</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17" name="Oval 16">
            <a:extLst>
              <a:ext uri="{FF2B5EF4-FFF2-40B4-BE49-F238E27FC236}">
                <a16:creationId xmlns:a16="http://schemas.microsoft.com/office/drawing/2014/main" id="{713585D5-241C-D046-8358-6C0515C68EAD}"/>
              </a:ext>
            </a:extLst>
          </p:cNvPr>
          <p:cNvSpPr/>
          <p:nvPr/>
        </p:nvSpPr>
        <p:spPr>
          <a:xfrm>
            <a:off x="296707" y="409754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2</a:t>
            </a:r>
            <a:endParaRPr lang="de-DE" dirty="0">
              <a:latin typeface="Bradley Hand" pitchFamily="2" charset="77"/>
            </a:endParaRPr>
          </a:p>
        </p:txBody>
      </p:sp>
      <p:sp>
        <p:nvSpPr>
          <p:cNvPr id="18" name="Rechteck 17">
            <a:extLst>
              <a:ext uri="{FF2B5EF4-FFF2-40B4-BE49-F238E27FC236}">
                <a16:creationId xmlns:a16="http://schemas.microsoft.com/office/drawing/2014/main" id="{2B8A8F58-3C8E-0C49-9680-C34F7819A7C7}"/>
              </a:ext>
            </a:extLst>
          </p:cNvPr>
          <p:cNvSpPr/>
          <p:nvPr/>
        </p:nvSpPr>
        <p:spPr>
          <a:xfrm>
            <a:off x="5681553" y="1620174"/>
            <a:ext cx="4196672" cy="1384995"/>
          </a:xfrm>
          <a:prstGeom prst="rect">
            <a:avLst/>
          </a:prstGeom>
        </p:spPr>
        <p:txBody>
          <a:bodyPr wrap="square">
            <a:spAutoFit/>
          </a:bodyPr>
          <a:lstStyle/>
          <a:p>
            <a:r>
              <a:rPr lang="de-DE" sz="1400" dirty="0"/>
              <a:t>Bei </a:t>
            </a:r>
            <a:r>
              <a:rPr lang="de-DE" sz="1400" b="1" dirty="0">
                <a:solidFill>
                  <a:schemeClr val="accent5"/>
                </a:solidFill>
              </a:rPr>
              <a:t>Client-Streaming-RPCs</a:t>
            </a:r>
            <a:r>
              <a:rPr lang="de-DE" sz="1400" dirty="0"/>
              <a:t> sendet der Client einen Stream von Nachrichten an den Service. Sobald der Client die Nachrichten fertig geschrieben hat, wartet er darauf, dass der Server sie liest und seine Response zurückgibt. </a:t>
            </a:r>
            <a:r>
              <a:rPr lang="de-DE" sz="1400" dirty="0" err="1"/>
              <a:t>gRPC</a:t>
            </a:r>
            <a:r>
              <a:rPr lang="de-DE" sz="1400" dirty="0"/>
              <a:t> garantiert die Reihenfolge der Nachrichten innerhalb eines einzelnen RPC-</a:t>
            </a:r>
            <a:r>
              <a:rPr lang="de-DE" sz="1400" dirty="0" err="1"/>
              <a:t>Requests</a:t>
            </a:r>
            <a:r>
              <a:rPr lang="de-DE" sz="1400" dirty="0"/>
              <a:t>.</a:t>
            </a:r>
          </a:p>
        </p:txBody>
      </p:sp>
      <p:sp>
        <p:nvSpPr>
          <p:cNvPr id="19" name="Rechteck 18">
            <a:extLst>
              <a:ext uri="{FF2B5EF4-FFF2-40B4-BE49-F238E27FC236}">
                <a16:creationId xmlns:a16="http://schemas.microsoft.com/office/drawing/2014/main" id="{978E7146-E188-0A41-97E4-EC0EC94E0A79}"/>
              </a:ext>
            </a:extLst>
          </p:cNvPr>
          <p:cNvSpPr/>
          <p:nvPr/>
        </p:nvSpPr>
        <p:spPr>
          <a:xfrm>
            <a:off x="5657555" y="3005169"/>
            <a:ext cx="4052887"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LotsOfGreetings</a:t>
            </a:r>
            <a:r>
              <a:rPr lang="de-DE" sz="1200" dirty="0">
                <a:solidFill>
                  <a:schemeClr val="bg1"/>
                </a:solidFill>
                <a:latin typeface="Consolas" panose="020B0609020204030204" pitchFamily="49" charset="0"/>
                <a:cs typeface="Consolas" panose="020B0609020204030204" pitchFamily="49" charset="0"/>
              </a:rPr>
              <a:t>(</a:t>
            </a:r>
            <a:r>
              <a:rPr lang="de-DE" sz="1200" b="1" dirty="0" err="1">
                <a:solidFill>
                  <a:srgbClr val="FFC000"/>
                </a:solidFill>
                <a:latin typeface="Consolas" panose="020B0609020204030204" pitchFamily="49" charset="0"/>
                <a:cs typeface="Consolas" panose="020B0609020204030204" pitchFamily="49" charset="0"/>
              </a:rPr>
              <a:t>stream</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20" name="Oval 19">
            <a:extLst>
              <a:ext uri="{FF2B5EF4-FFF2-40B4-BE49-F238E27FC236}">
                <a16:creationId xmlns:a16="http://schemas.microsoft.com/office/drawing/2014/main" id="{95E827B0-A039-6641-9F30-7C249919F926}"/>
              </a:ext>
            </a:extLst>
          </p:cNvPr>
          <p:cNvSpPr/>
          <p:nvPr/>
        </p:nvSpPr>
        <p:spPr>
          <a:xfrm>
            <a:off x="5152872" y="168734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3</a:t>
            </a:r>
            <a:endParaRPr lang="de-DE" dirty="0">
              <a:latin typeface="Bradley Hand" pitchFamily="2" charset="77"/>
            </a:endParaRPr>
          </a:p>
        </p:txBody>
      </p:sp>
      <p:sp>
        <p:nvSpPr>
          <p:cNvPr id="21" name="Rechteck 20">
            <a:extLst>
              <a:ext uri="{FF2B5EF4-FFF2-40B4-BE49-F238E27FC236}">
                <a16:creationId xmlns:a16="http://schemas.microsoft.com/office/drawing/2014/main" id="{EBFFDDD3-716C-5C4D-BED6-B34003CC85E8}"/>
              </a:ext>
            </a:extLst>
          </p:cNvPr>
          <p:cNvSpPr/>
          <p:nvPr/>
        </p:nvSpPr>
        <p:spPr>
          <a:xfrm>
            <a:off x="5657555" y="4038011"/>
            <a:ext cx="4052887" cy="1384995"/>
          </a:xfrm>
          <a:prstGeom prst="rect">
            <a:avLst/>
          </a:prstGeom>
        </p:spPr>
        <p:txBody>
          <a:bodyPr wrap="square">
            <a:spAutoFit/>
          </a:bodyPr>
          <a:lstStyle/>
          <a:p>
            <a:r>
              <a:rPr lang="de-DE" sz="1400" dirty="0"/>
              <a:t>Bei </a:t>
            </a:r>
            <a:r>
              <a:rPr lang="de-DE" sz="1400" b="1" dirty="0" err="1">
                <a:solidFill>
                  <a:schemeClr val="accent5"/>
                </a:solidFill>
              </a:rPr>
              <a:t>Bidirectional</a:t>
            </a:r>
            <a:r>
              <a:rPr lang="de-DE" sz="1400" b="1" dirty="0">
                <a:solidFill>
                  <a:schemeClr val="accent5"/>
                </a:solidFill>
              </a:rPr>
              <a:t> Streaming-RPCs</a:t>
            </a:r>
            <a:r>
              <a:rPr lang="de-DE" sz="1400" dirty="0"/>
              <a:t> senden beide Seiten Streams von Nachrichten. Die beiden Streams arbeiten unabhängig voneinander, sodass Clients und Server in beliebiger Reihenfolge lesen und schreiben können. Die Reihenfolge der Nachrichten in jedem Stream bleibt erhalten.</a:t>
            </a:r>
          </a:p>
        </p:txBody>
      </p:sp>
      <p:sp>
        <p:nvSpPr>
          <p:cNvPr id="22" name="Rechteck 21">
            <a:extLst>
              <a:ext uri="{FF2B5EF4-FFF2-40B4-BE49-F238E27FC236}">
                <a16:creationId xmlns:a16="http://schemas.microsoft.com/office/drawing/2014/main" id="{25897524-F56A-FE45-B39D-3EE1317ED8DF}"/>
              </a:ext>
            </a:extLst>
          </p:cNvPr>
          <p:cNvSpPr/>
          <p:nvPr/>
        </p:nvSpPr>
        <p:spPr>
          <a:xfrm>
            <a:off x="5633557" y="5423006"/>
            <a:ext cx="4052887" cy="732848"/>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200" dirty="0" err="1">
                <a:solidFill>
                  <a:schemeClr val="bg1"/>
                </a:solidFill>
                <a:latin typeface="Consolas" panose="020B0609020204030204" pitchFamily="49" charset="0"/>
                <a:cs typeface="Consolas" panose="020B0609020204030204" pitchFamily="49" charset="0"/>
              </a:rPr>
              <a:t>rpc</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BidiHello</a:t>
            </a:r>
            <a:r>
              <a:rPr lang="de-DE" sz="1200" dirty="0">
                <a:solidFill>
                  <a:schemeClr val="bg1"/>
                </a:solidFill>
                <a:latin typeface="Consolas" panose="020B0609020204030204" pitchFamily="49" charset="0"/>
                <a:cs typeface="Consolas" panose="020B0609020204030204" pitchFamily="49" charset="0"/>
              </a:rPr>
              <a:t> (</a:t>
            </a:r>
            <a:r>
              <a:rPr lang="de-DE" sz="1200" b="1" dirty="0" err="1">
                <a:solidFill>
                  <a:srgbClr val="FFC000"/>
                </a:solidFill>
                <a:latin typeface="Consolas" panose="020B0609020204030204" pitchFamily="49" charset="0"/>
                <a:cs typeface="Consolas" panose="020B0609020204030204" pitchFamily="49" charset="0"/>
              </a:rPr>
              <a:t>stream</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HelloRequest</a:t>
            </a:r>
            <a:r>
              <a:rPr lang="de-DE" sz="1200" dirty="0">
                <a:solidFill>
                  <a:schemeClr val="bg1"/>
                </a:solidFill>
                <a:latin typeface="Consolas" panose="020B0609020204030204" pitchFamily="49" charset="0"/>
                <a:cs typeface="Consolas" panose="020B0609020204030204" pitchFamily="49" charset="0"/>
              </a:rPr>
              <a:t>) </a:t>
            </a:r>
          </a:p>
          <a:p>
            <a:r>
              <a:rPr lang="de-DE" sz="1200" dirty="0" err="1">
                <a:solidFill>
                  <a:schemeClr val="bg1"/>
                </a:solidFill>
                <a:latin typeface="Consolas" panose="020B0609020204030204" pitchFamily="49" charset="0"/>
                <a:cs typeface="Consolas" panose="020B0609020204030204" pitchFamily="49" charset="0"/>
              </a:rPr>
              <a:t>returns</a:t>
            </a:r>
            <a:r>
              <a:rPr lang="de-DE" sz="1200" dirty="0">
                <a:solidFill>
                  <a:schemeClr val="bg1"/>
                </a:solidFill>
                <a:latin typeface="Consolas" panose="020B0609020204030204" pitchFamily="49" charset="0"/>
                <a:cs typeface="Consolas" panose="020B0609020204030204" pitchFamily="49" charset="0"/>
              </a:rPr>
              <a:t> (</a:t>
            </a:r>
            <a:r>
              <a:rPr lang="de-DE" sz="1200" b="1" dirty="0" err="1">
                <a:solidFill>
                  <a:srgbClr val="FFC000"/>
                </a:solidFill>
                <a:latin typeface="Consolas" panose="020B0609020204030204" pitchFamily="49" charset="0"/>
                <a:cs typeface="Consolas" panose="020B0609020204030204" pitchFamily="49" charset="0"/>
              </a:rPr>
              <a:t>stream</a:t>
            </a:r>
            <a:r>
              <a:rPr lang="de-DE" sz="1200" b="1" dirty="0">
                <a:solidFill>
                  <a:srgbClr val="FFC000"/>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HelloResponse</a:t>
            </a:r>
            <a:r>
              <a:rPr lang="de-DE" sz="1200" dirty="0">
                <a:solidFill>
                  <a:schemeClr val="bg1"/>
                </a:solidFill>
                <a:latin typeface="Consolas" panose="020B0609020204030204" pitchFamily="49" charset="0"/>
                <a:cs typeface="Consolas" panose="020B0609020204030204" pitchFamily="49" charset="0"/>
              </a:rPr>
              <a:t>);</a:t>
            </a:r>
            <a:endParaRPr lang="de-DE" sz="1100" dirty="0">
              <a:solidFill>
                <a:schemeClr val="bg1"/>
              </a:solidFill>
            </a:endParaRPr>
          </a:p>
        </p:txBody>
      </p:sp>
      <p:sp>
        <p:nvSpPr>
          <p:cNvPr id="23" name="Oval 22">
            <a:extLst>
              <a:ext uri="{FF2B5EF4-FFF2-40B4-BE49-F238E27FC236}">
                <a16:creationId xmlns:a16="http://schemas.microsoft.com/office/drawing/2014/main" id="{A6BF9D7D-6658-9C4E-B876-2D44B8D5F58A}"/>
              </a:ext>
            </a:extLst>
          </p:cNvPr>
          <p:cNvSpPr/>
          <p:nvPr/>
        </p:nvSpPr>
        <p:spPr>
          <a:xfrm>
            <a:off x="5128874" y="4105177"/>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4</a:t>
            </a:r>
            <a:endParaRPr lang="de-DE" dirty="0">
              <a:latin typeface="Bradley Hand" pitchFamily="2" charset="77"/>
            </a:endParaRPr>
          </a:p>
        </p:txBody>
      </p:sp>
    </p:spTree>
    <p:extLst>
      <p:ext uri="{BB962C8B-B14F-4D97-AF65-F5344CB8AC3E}">
        <p14:creationId xmlns:p14="http://schemas.microsoft.com/office/powerpoint/2010/main" val="75760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883502C-7212-CC42-82AD-0C2C8B8C4E73}"/>
              </a:ext>
            </a:extLst>
          </p:cNvPr>
          <p:cNvSpPr>
            <a:spLocks noGrp="1"/>
          </p:cNvSpPr>
          <p:nvPr>
            <p:ph type="title"/>
          </p:nvPr>
        </p:nvSpPr>
        <p:spPr/>
        <p:txBody>
          <a:bodyPr/>
          <a:lstStyle/>
          <a:p>
            <a:r>
              <a:rPr lang="de-DE" dirty="0"/>
              <a:t>Bevor  wir  Beginnen</a:t>
            </a:r>
          </a:p>
        </p:txBody>
      </p:sp>
      <p:sp>
        <p:nvSpPr>
          <p:cNvPr id="7" name="Textplatzhalter 6">
            <a:extLst>
              <a:ext uri="{FF2B5EF4-FFF2-40B4-BE49-F238E27FC236}">
                <a16:creationId xmlns:a16="http://schemas.microsoft.com/office/drawing/2014/main" id="{27436E3F-23D8-D74E-A249-47A9C6506401}"/>
              </a:ext>
            </a:extLst>
          </p:cNvPr>
          <p:cNvSpPr>
            <a:spLocks noGrp="1"/>
          </p:cNvSpPr>
          <p:nvPr>
            <p:ph type="body" sz="quarter" idx="32"/>
          </p:nvPr>
        </p:nvSpPr>
        <p:spPr/>
        <p:txBody>
          <a:bodyPr/>
          <a:lstStyle/>
          <a:p>
            <a:r>
              <a:rPr lang="de-DE" dirty="0"/>
              <a:t>Klärung einer wesentlichen Begrifflichkeit</a:t>
            </a:r>
          </a:p>
        </p:txBody>
      </p:sp>
      <p:sp>
        <p:nvSpPr>
          <p:cNvPr id="3" name="Foliennummernplatzhalter 2">
            <a:extLst>
              <a:ext uri="{FF2B5EF4-FFF2-40B4-BE49-F238E27FC236}">
                <a16:creationId xmlns:a16="http://schemas.microsoft.com/office/drawing/2014/main" id="{0D1C6EF0-F8D9-2F49-AB35-7F533452CE9C}"/>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pic>
        <p:nvPicPr>
          <p:cNvPr id="1026" name="Picture 2" descr="Upstream and Downstream Distributed Services">
            <a:extLst>
              <a:ext uri="{FF2B5EF4-FFF2-40B4-BE49-F238E27FC236}">
                <a16:creationId xmlns:a16="http://schemas.microsoft.com/office/drawing/2014/main" id="{0907DA6F-B763-8249-BCD6-329F04F56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461" y="1456486"/>
            <a:ext cx="4627122" cy="3344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00FD26D-E704-9340-95D4-186787F9E030}"/>
              </a:ext>
            </a:extLst>
          </p:cNvPr>
          <p:cNvSpPr txBox="1"/>
          <p:nvPr/>
        </p:nvSpPr>
        <p:spPr>
          <a:xfrm>
            <a:off x="431801" y="1512000"/>
            <a:ext cx="4164475" cy="5047536"/>
          </a:xfrm>
          <a:prstGeom prst="rect">
            <a:avLst/>
          </a:prstGeom>
          <a:noFill/>
        </p:spPr>
        <p:txBody>
          <a:bodyPr wrap="square" rtlCol="0">
            <a:spAutoFit/>
          </a:bodyPr>
          <a:lstStyle/>
          <a:p>
            <a:r>
              <a:rPr lang="de-DE" sz="1400" dirty="0"/>
              <a:t>Cloud-native Systeme sind Service-</a:t>
            </a:r>
            <a:r>
              <a:rPr lang="de-DE" sz="1400" dirty="0" err="1"/>
              <a:t>of</a:t>
            </a:r>
            <a:r>
              <a:rPr lang="de-DE" sz="1400" dirty="0"/>
              <a:t>-Service Systeme und beruhen daher substantiell auf Service-Interaktionen. Bei der Bearbeitung eines Service </a:t>
            </a:r>
            <a:r>
              <a:rPr lang="de-DE" sz="1400" dirty="0" err="1"/>
              <a:t>Requests</a:t>
            </a:r>
            <a:r>
              <a:rPr lang="de-DE" sz="1400" dirty="0"/>
              <a:t> ist es daher nicht ungewöhnlich, dass ein Service weitere nachgelagerte Services abfragt. Service </a:t>
            </a:r>
            <a:r>
              <a:rPr lang="de-DE" sz="1400" dirty="0" err="1"/>
              <a:t>Requests</a:t>
            </a:r>
            <a:r>
              <a:rPr lang="de-DE" sz="1400" dirty="0"/>
              <a:t> wandern somit sinnbildlich erst einmal die interagierenden Services entlang „flussaufwärts“ und die Antworten (Responses) fließen dann wieder „flussabwärts“ zum </a:t>
            </a:r>
            <a:r>
              <a:rPr lang="de-DE" sz="1400" dirty="0" err="1"/>
              <a:t>Requestor</a:t>
            </a:r>
            <a:r>
              <a:rPr lang="de-DE" sz="1400" dirty="0"/>
              <a:t> (User). </a:t>
            </a:r>
          </a:p>
          <a:p>
            <a:endParaRPr lang="de-DE" sz="1400" dirty="0"/>
          </a:p>
          <a:p>
            <a:r>
              <a:rPr lang="de-DE" sz="1400" dirty="0"/>
              <a:t>Hierfür haben sich die Begrifflichkeiten </a:t>
            </a:r>
            <a:r>
              <a:rPr lang="de-DE" sz="1400" dirty="0" err="1"/>
              <a:t>Upstream</a:t>
            </a:r>
            <a:r>
              <a:rPr lang="de-DE" sz="1400" dirty="0"/>
              <a:t> und Downstream Services etabliert. Obwohl diese Terminologie oft genutzt wird, werden diese Begrifflichkeiten von </a:t>
            </a:r>
            <a:r>
              <a:rPr lang="de-DE" sz="1400" dirty="0" err="1"/>
              <a:t>Autor:in</a:t>
            </a:r>
            <a:r>
              <a:rPr lang="de-DE" sz="1400" dirty="0"/>
              <a:t> zu </a:t>
            </a:r>
            <a:r>
              <a:rPr lang="de-DE" sz="1400" dirty="0" err="1"/>
              <a:t>Autor:in</a:t>
            </a:r>
            <a:r>
              <a:rPr lang="de-DE" sz="1400" dirty="0"/>
              <a:t> unterschiedlich genutzt. Das hängt damit zusammen, was als Bezugspunkt gewählt wird. Der </a:t>
            </a:r>
            <a:r>
              <a:rPr lang="de-DE" sz="1400" dirty="0" err="1"/>
              <a:t>Requestor</a:t>
            </a:r>
            <a:r>
              <a:rPr lang="de-DE" sz="1400" dirty="0"/>
              <a:t> oder der einen Request beantwortende Service.  Oft (leider nicht immer) kann man sich den Bezugspunkt aus dem Kontext erschließen.</a:t>
            </a:r>
          </a:p>
          <a:p>
            <a:endParaRPr lang="de-DE" sz="1400" dirty="0"/>
          </a:p>
          <a:p>
            <a:r>
              <a:rPr lang="de-DE" sz="1400" dirty="0"/>
              <a:t>Wir betrachten diese Begrifflichkeiten aus dem Blickwinkel des </a:t>
            </a:r>
            <a:r>
              <a:rPr lang="de-DE" sz="1400" dirty="0" err="1"/>
              <a:t>Requestors</a:t>
            </a:r>
            <a:r>
              <a:rPr lang="de-DE" sz="1400" dirty="0"/>
              <a:t> (User). </a:t>
            </a:r>
          </a:p>
        </p:txBody>
      </p:sp>
      <p:sp>
        <p:nvSpPr>
          <p:cNvPr id="9" name="Textfeld 8">
            <a:extLst>
              <a:ext uri="{FF2B5EF4-FFF2-40B4-BE49-F238E27FC236}">
                <a16:creationId xmlns:a16="http://schemas.microsoft.com/office/drawing/2014/main" id="{1D1EB011-558A-2F49-9FA5-3DF4C1C6CAF3}"/>
              </a:ext>
            </a:extLst>
          </p:cNvPr>
          <p:cNvSpPr txBox="1"/>
          <p:nvPr/>
        </p:nvSpPr>
        <p:spPr>
          <a:xfrm>
            <a:off x="8411638" y="4628390"/>
            <a:ext cx="971741" cy="523220"/>
          </a:xfrm>
          <a:prstGeom prst="rect">
            <a:avLst/>
          </a:prstGeom>
          <a:noFill/>
        </p:spPr>
        <p:txBody>
          <a:bodyPr wrap="none" rtlCol="0">
            <a:spAutoFit/>
          </a:bodyPr>
          <a:lstStyle/>
          <a:p>
            <a:pPr algn="ctr"/>
            <a:r>
              <a:rPr lang="de-DE" sz="1400" i="1" dirty="0">
                <a:solidFill>
                  <a:srgbClr val="0070C0"/>
                </a:solidFill>
                <a:latin typeface="Bradley Hand" pitchFamily="2" charset="77"/>
              </a:rPr>
              <a:t>Providing</a:t>
            </a:r>
          </a:p>
          <a:p>
            <a:pPr algn="ctr"/>
            <a:r>
              <a:rPr lang="de-DE" sz="1400" i="1" dirty="0">
                <a:solidFill>
                  <a:srgbClr val="0070C0"/>
                </a:solidFill>
                <a:latin typeface="Bradley Hand" pitchFamily="2" charset="77"/>
              </a:rPr>
              <a:t>Service</a:t>
            </a:r>
          </a:p>
        </p:txBody>
      </p:sp>
      <p:sp>
        <p:nvSpPr>
          <p:cNvPr id="11" name="Textfeld 10">
            <a:extLst>
              <a:ext uri="{FF2B5EF4-FFF2-40B4-BE49-F238E27FC236}">
                <a16:creationId xmlns:a16="http://schemas.microsoft.com/office/drawing/2014/main" id="{AA76EFB5-EF5E-6447-A93B-F342283030D8}"/>
              </a:ext>
            </a:extLst>
          </p:cNvPr>
          <p:cNvSpPr txBox="1"/>
          <p:nvPr/>
        </p:nvSpPr>
        <p:spPr>
          <a:xfrm>
            <a:off x="6553200" y="4628110"/>
            <a:ext cx="1135247" cy="523220"/>
          </a:xfrm>
          <a:prstGeom prst="rect">
            <a:avLst/>
          </a:prstGeom>
          <a:noFill/>
        </p:spPr>
        <p:txBody>
          <a:bodyPr wrap="none" rtlCol="0">
            <a:spAutoFit/>
          </a:bodyPr>
          <a:lstStyle/>
          <a:p>
            <a:pPr algn="ctr"/>
            <a:r>
              <a:rPr lang="de-DE" sz="1400" i="1" dirty="0" err="1">
                <a:solidFill>
                  <a:srgbClr val="0070C0"/>
                </a:solidFill>
                <a:latin typeface="Bradley Hand" pitchFamily="2" charset="77"/>
              </a:rPr>
              <a:t>Consuming</a:t>
            </a:r>
            <a:endParaRPr lang="de-DE" sz="1400" i="1" dirty="0">
              <a:solidFill>
                <a:srgbClr val="0070C0"/>
              </a:solidFill>
              <a:latin typeface="Bradley Hand" pitchFamily="2" charset="77"/>
            </a:endParaRPr>
          </a:p>
          <a:p>
            <a:pPr algn="ctr"/>
            <a:r>
              <a:rPr lang="de-DE" sz="1400" i="1" dirty="0">
                <a:solidFill>
                  <a:srgbClr val="0070C0"/>
                </a:solidFill>
                <a:latin typeface="Bradley Hand" pitchFamily="2" charset="77"/>
              </a:rPr>
              <a:t>Service</a:t>
            </a:r>
          </a:p>
        </p:txBody>
      </p:sp>
      <p:sp>
        <p:nvSpPr>
          <p:cNvPr id="10" name="Textfeld 9">
            <a:extLst>
              <a:ext uri="{FF2B5EF4-FFF2-40B4-BE49-F238E27FC236}">
                <a16:creationId xmlns:a16="http://schemas.microsoft.com/office/drawing/2014/main" id="{DE558F80-EBF5-D941-82CB-245D8C5D1DA5}"/>
              </a:ext>
            </a:extLst>
          </p:cNvPr>
          <p:cNvSpPr txBox="1"/>
          <p:nvPr/>
        </p:nvSpPr>
        <p:spPr>
          <a:xfrm>
            <a:off x="5129461" y="5294956"/>
            <a:ext cx="4457288" cy="122341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1050" dirty="0"/>
              <a:t>Wir verwenden ferner die Rollen-Begrifflichkeiten </a:t>
            </a:r>
            <a:r>
              <a:rPr lang="de-DE" sz="1050" b="1" dirty="0" err="1">
                <a:solidFill>
                  <a:srgbClr val="0070C0"/>
                </a:solidFill>
              </a:rPr>
              <a:t>Consuming</a:t>
            </a:r>
            <a:r>
              <a:rPr lang="de-DE" sz="1050" b="1" dirty="0">
                <a:solidFill>
                  <a:srgbClr val="0070C0"/>
                </a:solidFill>
              </a:rPr>
              <a:t> Service</a:t>
            </a:r>
            <a:r>
              <a:rPr lang="de-DE" sz="1050" dirty="0"/>
              <a:t> und </a:t>
            </a:r>
            <a:r>
              <a:rPr lang="de-DE" sz="1050" b="1" dirty="0">
                <a:solidFill>
                  <a:srgbClr val="0070C0"/>
                </a:solidFill>
              </a:rPr>
              <a:t>Providing Service</a:t>
            </a:r>
            <a:r>
              <a:rPr lang="de-DE" sz="1050" dirty="0"/>
              <a:t>. </a:t>
            </a:r>
            <a:r>
              <a:rPr lang="de-DE" sz="1050" dirty="0" err="1"/>
              <a:t>Consuming</a:t>
            </a:r>
            <a:r>
              <a:rPr lang="de-DE" sz="1050" dirty="0"/>
              <a:t> Services fragen </a:t>
            </a:r>
            <a:r>
              <a:rPr lang="de-DE" sz="1050" dirty="0" err="1"/>
              <a:t>Upstream</a:t>
            </a:r>
            <a:r>
              <a:rPr lang="de-DE" sz="1050" dirty="0"/>
              <a:t>-Services ab, die dann eine Providing Service Rolle haben.</a:t>
            </a:r>
          </a:p>
          <a:p>
            <a:r>
              <a:rPr lang="de-DE" sz="1050" dirty="0"/>
              <a:t>Der Unterschied zwischen </a:t>
            </a:r>
            <a:r>
              <a:rPr lang="de-DE" sz="1050" dirty="0" err="1"/>
              <a:t>Consuming</a:t>
            </a:r>
            <a:r>
              <a:rPr lang="de-DE" sz="1050" dirty="0"/>
              <a:t> und Providing Service-Rolle bezieht sich jeweils nur auf zwei interagierende Services. Es kann durchaus sein, dass ein </a:t>
            </a:r>
            <a:r>
              <a:rPr lang="de-DE" sz="1050" dirty="0" err="1"/>
              <a:t>Consuming</a:t>
            </a:r>
            <a:r>
              <a:rPr lang="de-DE" sz="1050" dirty="0"/>
              <a:t> Service, für einen anderen Downstream Service die Rolle eines Providing Service einnimmt.</a:t>
            </a:r>
          </a:p>
        </p:txBody>
      </p:sp>
      <p:sp>
        <p:nvSpPr>
          <p:cNvPr id="12" name="Textfeld 11">
            <a:extLst>
              <a:ext uri="{FF2B5EF4-FFF2-40B4-BE49-F238E27FC236}">
                <a16:creationId xmlns:a16="http://schemas.microsoft.com/office/drawing/2014/main" id="{FAB9B350-3E2C-5A46-82C9-08D22821D1FC}"/>
              </a:ext>
            </a:extLst>
          </p:cNvPr>
          <p:cNvSpPr txBox="1"/>
          <p:nvPr/>
        </p:nvSpPr>
        <p:spPr>
          <a:xfrm>
            <a:off x="10075331" y="1959309"/>
            <a:ext cx="1765227" cy="1600438"/>
          </a:xfrm>
          <a:prstGeom prst="rect">
            <a:avLst/>
          </a:prstGeom>
          <a:noFill/>
        </p:spPr>
        <p:txBody>
          <a:bodyPr wrap="none" rtlCol="0">
            <a:spAutoFit/>
          </a:bodyPr>
          <a:lstStyle/>
          <a:p>
            <a:r>
              <a:rPr lang="de-DE" sz="1400" b="1" i="1" dirty="0">
                <a:latin typeface="Bradley Hand" pitchFamily="2" charset="77"/>
              </a:rPr>
              <a:t>Merken:</a:t>
            </a:r>
          </a:p>
          <a:p>
            <a:endParaRPr lang="de-DE" sz="1400" b="1" i="1" dirty="0">
              <a:latin typeface="Bradley Hand" pitchFamily="2" charset="77"/>
            </a:endParaRPr>
          </a:p>
          <a:p>
            <a:r>
              <a:rPr lang="de-DE" sz="1400" i="1" dirty="0" err="1">
                <a:latin typeface="Bradley Hand" pitchFamily="2" charset="77"/>
              </a:rPr>
              <a:t>Upstream</a:t>
            </a:r>
            <a:r>
              <a:rPr lang="de-DE" sz="1400" i="1" dirty="0">
                <a:latin typeface="Bradley Hand" pitchFamily="2" charset="77"/>
              </a:rPr>
              <a:t> Service</a:t>
            </a:r>
          </a:p>
          <a:p>
            <a:r>
              <a:rPr lang="de-DE" sz="1400" i="1" dirty="0">
                <a:latin typeface="Bradley Hand" pitchFamily="2" charset="77"/>
              </a:rPr>
              <a:t>Downstream Service</a:t>
            </a:r>
          </a:p>
          <a:p>
            <a:endParaRPr lang="de-DE" sz="1400" i="1" dirty="0">
              <a:latin typeface="Bradley Hand" pitchFamily="2" charset="77"/>
            </a:endParaRPr>
          </a:p>
          <a:p>
            <a:r>
              <a:rPr lang="de-DE" sz="1400" i="1" dirty="0" err="1">
                <a:latin typeface="Bradley Hand" pitchFamily="2" charset="77"/>
              </a:rPr>
              <a:t>Consuming</a:t>
            </a:r>
            <a:r>
              <a:rPr lang="de-DE" sz="1400" i="1" dirty="0">
                <a:latin typeface="Bradley Hand" pitchFamily="2" charset="77"/>
              </a:rPr>
              <a:t> Service</a:t>
            </a:r>
          </a:p>
          <a:p>
            <a:r>
              <a:rPr lang="de-DE" sz="1400" i="1" dirty="0">
                <a:latin typeface="Bradley Hand" pitchFamily="2" charset="77"/>
              </a:rPr>
              <a:t>Providing Service</a:t>
            </a:r>
          </a:p>
        </p:txBody>
      </p:sp>
      <p:sp>
        <p:nvSpPr>
          <p:cNvPr id="14" name="Textfeld 13">
            <a:extLst>
              <a:ext uri="{FF2B5EF4-FFF2-40B4-BE49-F238E27FC236}">
                <a16:creationId xmlns:a16="http://schemas.microsoft.com/office/drawing/2014/main" id="{C61601DA-A4E1-3848-A14A-6016E100893E}"/>
              </a:ext>
            </a:extLst>
          </p:cNvPr>
          <p:cNvSpPr txBox="1"/>
          <p:nvPr/>
        </p:nvSpPr>
        <p:spPr>
          <a:xfrm>
            <a:off x="5864612" y="3121223"/>
            <a:ext cx="819455" cy="307777"/>
          </a:xfrm>
          <a:prstGeom prst="rect">
            <a:avLst/>
          </a:prstGeom>
          <a:noFill/>
        </p:spPr>
        <p:txBody>
          <a:bodyPr wrap="none" rtlCol="0">
            <a:spAutoFit/>
          </a:bodyPr>
          <a:lstStyle/>
          <a:p>
            <a:pPr algn="ctr"/>
            <a:r>
              <a:rPr lang="de-DE" sz="1400" i="1" dirty="0">
                <a:solidFill>
                  <a:srgbClr val="0070C0"/>
                </a:solidFill>
                <a:latin typeface="Bradley Hand" pitchFamily="2" charset="77"/>
              </a:rPr>
              <a:t>Request</a:t>
            </a:r>
          </a:p>
        </p:txBody>
      </p:sp>
      <p:sp>
        <p:nvSpPr>
          <p:cNvPr id="15" name="Textfeld 14">
            <a:extLst>
              <a:ext uri="{FF2B5EF4-FFF2-40B4-BE49-F238E27FC236}">
                <a16:creationId xmlns:a16="http://schemas.microsoft.com/office/drawing/2014/main" id="{7B9E12D8-4F1E-5D48-BC07-6AA0C17FA01F}"/>
              </a:ext>
            </a:extLst>
          </p:cNvPr>
          <p:cNvSpPr txBox="1"/>
          <p:nvPr/>
        </p:nvSpPr>
        <p:spPr>
          <a:xfrm>
            <a:off x="7612161" y="3275111"/>
            <a:ext cx="819455" cy="307777"/>
          </a:xfrm>
          <a:prstGeom prst="rect">
            <a:avLst/>
          </a:prstGeom>
          <a:noFill/>
        </p:spPr>
        <p:txBody>
          <a:bodyPr wrap="none" rtlCol="0">
            <a:spAutoFit/>
          </a:bodyPr>
          <a:lstStyle/>
          <a:p>
            <a:pPr algn="ctr"/>
            <a:r>
              <a:rPr lang="de-DE" sz="1400" i="1" dirty="0">
                <a:solidFill>
                  <a:srgbClr val="0070C0"/>
                </a:solidFill>
                <a:latin typeface="Bradley Hand" pitchFamily="2" charset="77"/>
              </a:rPr>
              <a:t>Request</a:t>
            </a:r>
          </a:p>
        </p:txBody>
      </p:sp>
      <p:sp>
        <p:nvSpPr>
          <p:cNvPr id="16" name="Textfeld 15">
            <a:extLst>
              <a:ext uri="{FF2B5EF4-FFF2-40B4-BE49-F238E27FC236}">
                <a16:creationId xmlns:a16="http://schemas.microsoft.com/office/drawing/2014/main" id="{067489FB-D2C7-134D-8F61-79F1D49ED919}"/>
              </a:ext>
            </a:extLst>
          </p:cNvPr>
          <p:cNvSpPr txBox="1"/>
          <p:nvPr/>
        </p:nvSpPr>
        <p:spPr>
          <a:xfrm>
            <a:off x="7572088" y="3881735"/>
            <a:ext cx="899605" cy="307777"/>
          </a:xfrm>
          <a:prstGeom prst="rect">
            <a:avLst/>
          </a:prstGeom>
          <a:noFill/>
        </p:spPr>
        <p:txBody>
          <a:bodyPr wrap="none" rtlCol="0">
            <a:spAutoFit/>
          </a:bodyPr>
          <a:lstStyle/>
          <a:p>
            <a:pPr algn="ctr"/>
            <a:r>
              <a:rPr lang="de-DE" sz="1400" i="1" dirty="0">
                <a:solidFill>
                  <a:srgbClr val="0070C0"/>
                </a:solidFill>
                <a:latin typeface="Bradley Hand" pitchFamily="2" charset="77"/>
              </a:rPr>
              <a:t>Response</a:t>
            </a:r>
          </a:p>
        </p:txBody>
      </p:sp>
      <p:sp>
        <p:nvSpPr>
          <p:cNvPr id="17" name="Textfeld 16">
            <a:extLst>
              <a:ext uri="{FF2B5EF4-FFF2-40B4-BE49-F238E27FC236}">
                <a16:creationId xmlns:a16="http://schemas.microsoft.com/office/drawing/2014/main" id="{DB06B2B8-4383-9E4D-A500-938D4D836EF4}"/>
              </a:ext>
            </a:extLst>
          </p:cNvPr>
          <p:cNvSpPr txBox="1"/>
          <p:nvPr/>
        </p:nvSpPr>
        <p:spPr>
          <a:xfrm>
            <a:off x="5864612" y="4176707"/>
            <a:ext cx="899605" cy="307777"/>
          </a:xfrm>
          <a:prstGeom prst="rect">
            <a:avLst/>
          </a:prstGeom>
          <a:noFill/>
        </p:spPr>
        <p:txBody>
          <a:bodyPr wrap="none" rtlCol="0">
            <a:spAutoFit/>
          </a:bodyPr>
          <a:lstStyle/>
          <a:p>
            <a:pPr algn="ctr"/>
            <a:r>
              <a:rPr lang="de-DE" sz="1400" i="1" dirty="0">
                <a:solidFill>
                  <a:srgbClr val="0070C0"/>
                </a:solidFill>
                <a:latin typeface="Bradley Hand" pitchFamily="2" charset="77"/>
              </a:rPr>
              <a:t>Response</a:t>
            </a:r>
          </a:p>
        </p:txBody>
      </p:sp>
    </p:spTree>
    <p:extLst>
      <p:ext uri="{BB962C8B-B14F-4D97-AF65-F5344CB8AC3E}">
        <p14:creationId xmlns:p14="http://schemas.microsoft.com/office/powerpoint/2010/main" val="3657183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a:t>
            </a:r>
            <a:r>
              <a:rPr lang="de-DE" dirty="0" err="1">
                <a:solidFill>
                  <a:srgbClr val="303633"/>
                </a:solidFill>
              </a:rPr>
              <a:t>gRPC</a:t>
            </a:r>
            <a:r>
              <a:rPr lang="de-DE" dirty="0">
                <a:solidFill>
                  <a:srgbClr val="303633"/>
                </a:solidFill>
              </a:rPr>
              <a:t> Asynchron (Non-</a:t>
            </a:r>
            <a:r>
              <a:rPr lang="de-DE" dirty="0" err="1">
                <a:solidFill>
                  <a:srgbClr val="303633"/>
                </a:solidFill>
              </a:rPr>
              <a:t>Blocking</a:t>
            </a:r>
            <a:r>
              <a:rPr lang="de-DE" dirty="0">
                <a:solidFill>
                  <a:srgbClr val="303633"/>
                </a:solidFill>
              </a:rPr>
              <a:t>) oder Synchron (</a:t>
            </a:r>
            <a:r>
              <a:rPr lang="de-DE" dirty="0" err="1">
                <a:solidFill>
                  <a:srgbClr val="303633"/>
                </a:solidFill>
              </a:rPr>
              <a:t>Blocking</a:t>
            </a:r>
            <a:r>
              <a:rPr lang="de-DE" dirty="0">
                <a:solidFill>
                  <a:srgbClr val="303633"/>
                </a:solidFill>
              </a:rPr>
              <a:t>)</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50</a:t>
            </a:fld>
            <a:endParaRPr lang="de-DE" noProof="0"/>
          </a:p>
        </p:txBody>
      </p:sp>
      <p:sp>
        <p:nvSpPr>
          <p:cNvPr id="4" name="Rechteck 3">
            <a:extLst>
              <a:ext uri="{FF2B5EF4-FFF2-40B4-BE49-F238E27FC236}">
                <a16:creationId xmlns:a16="http://schemas.microsoft.com/office/drawing/2014/main" id="{0536B520-64CD-5346-AF93-D317FE05F822}"/>
              </a:ext>
            </a:extLst>
          </p:cNvPr>
          <p:cNvSpPr/>
          <p:nvPr/>
        </p:nvSpPr>
        <p:spPr>
          <a:xfrm>
            <a:off x="357510" y="1712343"/>
            <a:ext cx="4174030" cy="4031873"/>
          </a:xfrm>
          <a:prstGeom prst="rect">
            <a:avLst/>
          </a:prstGeom>
        </p:spPr>
        <p:txBody>
          <a:bodyPr wrap="square">
            <a:spAutoFit/>
          </a:bodyPr>
          <a:lstStyle/>
          <a:p>
            <a:r>
              <a:rPr lang="de-DE" sz="1600" dirty="0"/>
              <a:t>Synchrone – also blockierende – RPC-Aufrufe sind die engste Annäherung an die Abstraktion eines lokalen Prozeduraufrufs, den das RPC-Modell ja grundsätzlich anstrebt.</a:t>
            </a:r>
          </a:p>
          <a:p>
            <a:endParaRPr lang="de-DE" sz="1600" dirty="0"/>
          </a:p>
          <a:p>
            <a:r>
              <a:rPr lang="de-DE" sz="1600" dirty="0"/>
              <a:t>Andererseits sind Netzwerkzugriffe von Natur aus I/O-Prozesse und damit um Größenordnungen langsamer als lokale Prozeduraufrufe. Daher ist es in vielen Szenarien üblich, RPCs asynchron zu starten, ohne den aktuellen Thread zu blockieren.</a:t>
            </a:r>
          </a:p>
          <a:p>
            <a:endParaRPr lang="de-DE" sz="1600" dirty="0"/>
          </a:p>
          <a:p>
            <a:r>
              <a:rPr lang="de-DE" sz="1600" dirty="0"/>
              <a:t>Die </a:t>
            </a:r>
            <a:r>
              <a:rPr lang="de-DE" sz="1600" dirty="0" err="1"/>
              <a:t>gRPC</a:t>
            </a:r>
            <a:r>
              <a:rPr lang="de-DE" sz="1600" dirty="0"/>
              <a:t>-Programmier-API ist in den meisten Sprachen ist sowohl synchron als auch asynchron (d.h. mittels Futures und </a:t>
            </a:r>
            <a:r>
              <a:rPr lang="de-DE" sz="1600" dirty="0" err="1"/>
              <a:t>await</a:t>
            </a:r>
            <a:r>
              <a:rPr lang="de-DE" sz="1600" dirty="0"/>
              <a:t>/</a:t>
            </a:r>
            <a:r>
              <a:rPr lang="de-DE" sz="1600" dirty="0" err="1"/>
              <a:t>async</a:t>
            </a:r>
            <a:r>
              <a:rPr lang="de-DE" sz="1600" dirty="0"/>
              <a:t>) nutzbar.</a:t>
            </a:r>
          </a:p>
        </p:txBody>
      </p:sp>
      <p:pic>
        <p:nvPicPr>
          <p:cNvPr id="1026" name="Picture 2">
            <a:extLst>
              <a:ext uri="{FF2B5EF4-FFF2-40B4-BE49-F238E27FC236}">
                <a16:creationId xmlns:a16="http://schemas.microsoft.com/office/drawing/2014/main" id="{C3D58949-30D8-7B4D-B101-766022A342C1}"/>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342404" y="1712343"/>
            <a:ext cx="1383516" cy="604568"/>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3E981EF-D3FB-6645-A622-99A21D812785}"/>
              </a:ext>
            </a:extLst>
          </p:cNvPr>
          <p:cNvSpPr txBox="1"/>
          <p:nvPr/>
        </p:nvSpPr>
        <p:spPr>
          <a:xfrm>
            <a:off x="11184"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www.grpc.io</a:t>
            </a:r>
            <a:endParaRPr lang="de-DE" sz="1200" dirty="0">
              <a:solidFill>
                <a:schemeClr val="accent5"/>
              </a:solidFill>
              <a:latin typeface="Consolas" panose="020B0609020204030204" pitchFamily="49" charset="0"/>
              <a:cs typeface="Consolas" panose="020B0609020204030204" pitchFamily="49" charset="0"/>
            </a:endParaRPr>
          </a:p>
        </p:txBody>
      </p:sp>
      <p:pic>
        <p:nvPicPr>
          <p:cNvPr id="5" name="Grafik 4">
            <a:extLst>
              <a:ext uri="{FF2B5EF4-FFF2-40B4-BE49-F238E27FC236}">
                <a16:creationId xmlns:a16="http://schemas.microsoft.com/office/drawing/2014/main" id="{E57AE2AA-023B-0A48-9D34-E9F4B54DBBB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835366" y="1712343"/>
            <a:ext cx="4794434" cy="2736176"/>
          </a:xfrm>
          <a:prstGeom prst="rect">
            <a:avLst/>
          </a:prstGeom>
        </p:spPr>
      </p:pic>
      <p:pic>
        <p:nvPicPr>
          <p:cNvPr id="6146" name="Picture 2" descr="Bildergebnis für async vs sync">
            <a:extLst>
              <a:ext uri="{FF2B5EF4-FFF2-40B4-BE49-F238E27FC236}">
                <a16:creationId xmlns:a16="http://schemas.microsoft.com/office/drawing/2014/main" id="{CB8844E7-BD5F-3044-B966-963CC2B873A3}"/>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20040"/>
          <a:stretch/>
        </p:blipFill>
        <p:spPr bwMode="auto">
          <a:xfrm>
            <a:off x="4835366" y="4448519"/>
            <a:ext cx="4791808" cy="200184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44775439-3422-8A48-B0C4-2193486BF65A}"/>
              </a:ext>
            </a:extLst>
          </p:cNvPr>
          <p:cNvSpPr txBox="1"/>
          <p:nvPr/>
        </p:nvSpPr>
        <p:spPr>
          <a:xfrm>
            <a:off x="10098859" y="4448519"/>
            <a:ext cx="1990642" cy="1600438"/>
          </a:xfrm>
          <a:prstGeom prst="rect">
            <a:avLst/>
          </a:prstGeom>
          <a:noFill/>
        </p:spPr>
        <p:txBody>
          <a:bodyPr wrap="square" rtlCol="0">
            <a:spAutoFit/>
          </a:bodyPr>
          <a:lstStyle/>
          <a:p>
            <a:r>
              <a:rPr lang="de-DE" sz="1400" i="1" dirty="0">
                <a:latin typeface="Bradley Hand" pitchFamily="2" charset="77"/>
              </a:rPr>
              <a:t>Bei mehreren asynchron gestarteten Tasks braucht man so nicht die Summe aller Tasks, sondern nur die Dauer des längsten Tasks.</a:t>
            </a:r>
          </a:p>
        </p:txBody>
      </p:sp>
    </p:spTree>
    <p:extLst>
      <p:ext uri="{BB962C8B-B14F-4D97-AF65-F5344CB8AC3E}">
        <p14:creationId xmlns:p14="http://schemas.microsoft.com/office/powerpoint/2010/main" val="2080526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Request/Response-basierte Integration (synchron)</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51</a:t>
            </a:fld>
            <a:endParaRPr lang="de-DE" noProof="0"/>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264763" y="382888"/>
            <a:ext cx="2912303" cy="10960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a:extLst>
              <a:ext uri="{FF2B5EF4-FFF2-40B4-BE49-F238E27FC236}">
                <a16:creationId xmlns:a16="http://schemas.microsoft.com/office/drawing/2014/main" id="{CFFDD151-EDA8-7749-9A69-A4E1EDE80D1E}"/>
              </a:ext>
            </a:extLst>
          </p:cNvPr>
          <p:cNvCxnSpPr/>
          <p:nvPr/>
        </p:nvCxnSpPr>
        <p:spPr>
          <a:xfrm>
            <a:off x="2167120" y="3325193"/>
            <a:ext cx="5696792"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BB412636-18DA-A64E-A879-13DDF1560D34}"/>
              </a:ext>
            </a:extLst>
          </p:cNvPr>
          <p:cNvSpPr txBox="1"/>
          <p:nvPr/>
        </p:nvSpPr>
        <p:spPr>
          <a:xfrm>
            <a:off x="985386" y="3003378"/>
            <a:ext cx="1181734" cy="646331"/>
          </a:xfrm>
          <a:prstGeom prst="rect">
            <a:avLst/>
          </a:prstGeom>
          <a:noFill/>
        </p:spPr>
        <p:txBody>
          <a:bodyPr wrap="none" rtlCol="0">
            <a:spAutoFit/>
          </a:bodyPr>
          <a:lstStyle/>
          <a:p>
            <a:pPr algn="r"/>
            <a:r>
              <a:rPr lang="de-DE" i="1" dirty="0">
                <a:solidFill>
                  <a:schemeClr val="tx1">
                    <a:lumMod val="50000"/>
                    <a:lumOff val="50000"/>
                  </a:schemeClr>
                </a:solidFill>
                <a:latin typeface="Bradley Hand" pitchFamily="2" charset="77"/>
              </a:rPr>
              <a:t>engere</a:t>
            </a:r>
          </a:p>
          <a:p>
            <a:pPr algn="r"/>
            <a:r>
              <a:rPr lang="de-DE" i="1" dirty="0">
                <a:solidFill>
                  <a:schemeClr val="tx1">
                    <a:lumMod val="50000"/>
                    <a:lumOff val="50000"/>
                  </a:schemeClr>
                </a:solidFill>
                <a:latin typeface="Bradley Hand" pitchFamily="2" charset="77"/>
              </a:rPr>
              <a:t>Kopplung</a:t>
            </a:r>
          </a:p>
        </p:txBody>
      </p:sp>
      <p:sp>
        <p:nvSpPr>
          <p:cNvPr id="13" name="Textfeld 12">
            <a:extLst>
              <a:ext uri="{FF2B5EF4-FFF2-40B4-BE49-F238E27FC236}">
                <a16:creationId xmlns:a16="http://schemas.microsoft.com/office/drawing/2014/main" id="{4E39DB58-D36C-9D47-9441-4547B29B150C}"/>
              </a:ext>
            </a:extLst>
          </p:cNvPr>
          <p:cNvSpPr txBox="1"/>
          <p:nvPr/>
        </p:nvSpPr>
        <p:spPr>
          <a:xfrm>
            <a:off x="7863912" y="3002027"/>
            <a:ext cx="1181734" cy="646331"/>
          </a:xfrm>
          <a:prstGeom prst="rect">
            <a:avLst/>
          </a:prstGeom>
          <a:noFill/>
        </p:spPr>
        <p:txBody>
          <a:bodyPr wrap="none" rtlCol="0">
            <a:spAutoFit/>
          </a:bodyPr>
          <a:lstStyle/>
          <a:p>
            <a:r>
              <a:rPr lang="de-DE" i="1" dirty="0">
                <a:solidFill>
                  <a:schemeClr val="tx1">
                    <a:lumMod val="50000"/>
                    <a:lumOff val="50000"/>
                  </a:schemeClr>
                </a:solidFill>
                <a:latin typeface="Bradley Hand" pitchFamily="2" charset="77"/>
              </a:rPr>
              <a:t>losere</a:t>
            </a:r>
          </a:p>
          <a:p>
            <a:r>
              <a:rPr lang="de-DE" i="1" dirty="0">
                <a:solidFill>
                  <a:schemeClr val="tx1">
                    <a:lumMod val="50000"/>
                    <a:lumOff val="50000"/>
                  </a:schemeClr>
                </a:solidFill>
                <a:latin typeface="Bradley Hand" pitchFamily="2" charset="77"/>
              </a:rPr>
              <a:t>Kopplung</a:t>
            </a:r>
          </a:p>
        </p:txBody>
      </p:sp>
      <p:sp>
        <p:nvSpPr>
          <p:cNvPr id="4" name="Oval 3">
            <a:extLst>
              <a:ext uri="{FF2B5EF4-FFF2-40B4-BE49-F238E27FC236}">
                <a16:creationId xmlns:a16="http://schemas.microsoft.com/office/drawing/2014/main" id="{F5280931-3EBE-3B44-A1C6-94EDDA311991}"/>
              </a:ext>
            </a:extLst>
          </p:cNvPr>
          <p:cNvSpPr/>
          <p:nvPr/>
        </p:nvSpPr>
        <p:spPr>
          <a:xfrm>
            <a:off x="2263011" y="3495761"/>
            <a:ext cx="914400" cy="9144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RPC</a:t>
            </a:r>
          </a:p>
        </p:txBody>
      </p:sp>
      <p:sp>
        <p:nvSpPr>
          <p:cNvPr id="8" name="Oval 7">
            <a:extLst>
              <a:ext uri="{FF2B5EF4-FFF2-40B4-BE49-F238E27FC236}">
                <a16:creationId xmlns:a16="http://schemas.microsoft.com/office/drawing/2014/main" id="{14EFECF4-3DB6-8F4D-9B4F-6166B58C2564}"/>
              </a:ext>
            </a:extLst>
          </p:cNvPr>
          <p:cNvSpPr/>
          <p:nvPr/>
        </p:nvSpPr>
        <p:spPr>
          <a:xfrm>
            <a:off x="4509856" y="3495761"/>
            <a:ext cx="914400" cy="9144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err="1"/>
              <a:t>gRPC</a:t>
            </a:r>
            <a:endParaRPr lang="de-DE" dirty="0"/>
          </a:p>
        </p:txBody>
      </p:sp>
      <p:sp>
        <p:nvSpPr>
          <p:cNvPr id="11" name="Oval 10">
            <a:extLst>
              <a:ext uri="{FF2B5EF4-FFF2-40B4-BE49-F238E27FC236}">
                <a16:creationId xmlns:a16="http://schemas.microsoft.com/office/drawing/2014/main" id="{D31CCCE7-2B75-924F-BEE5-E30D3FBD705B}"/>
              </a:ext>
            </a:extLst>
          </p:cNvPr>
          <p:cNvSpPr/>
          <p:nvPr/>
        </p:nvSpPr>
        <p:spPr>
          <a:xfrm>
            <a:off x="6756702" y="3495761"/>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REST</a:t>
            </a:r>
          </a:p>
        </p:txBody>
      </p:sp>
      <p:sp>
        <p:nvSpPr>
          <p:cNvPr id="12" name="Textfeld 11">
            <a:extLst>
              <a:ext uri="{FF2B5EF4-FFF2-40B4-BE49-F238E27FC236}">
                <a16:creationId xmlns:a16="http://schemas.microsoft.com/office/drawing/2014/main" id="{3BC11944-047A-D742-9C27-470BC934AD9D}"/>
              </a:ext>
            </a:extLst>
          </p:cNvPr>
          <p:cNvSpPr txBox="1"/>
          <p:nvPr/>
        </p:nvSpPr>
        <p:spPr>
          <a:xfrm>
            <a:off x="10066538" y="3475907"/>
            <a:ext cx="1930954" cy="954107"/>
          </a:xfrm>
          <a:prstGeom prst="rect">
            <a:avLst/>
          </a:prstGeom>
          <a:noFill/>
        </p:spPr>
        <p:txBody>
          <a:bodyPr wrap="square" rtlCol="0">
            <a:spAutoFit/>
          </a:bodyPr>
          <a:lstStyle/>
          <a:p>
            <a:r>
              <a:rPr lang="de-DE" sz="1400" i="1" dirty="0">
                <a:latin typeface="Bradley Hand" pitchFamily="2" charset="77"/>
              </a:rPr>
              <a:t>Häufig muss man also zwischen Performance und loser Kopplung abwägen.</a:t>
            </a:r>
          </a:p>
        </p:txBody>
      </p:sp>
      <p:cxnSp>
        <p:nvCxnSpPr>
          <p:cNvPr id="15" name="Gerade Verbindung mit Pfeil 14">
            <a:extLst>
              <a:ext uri="{FF2B5EF4-FFF2-40B4-BE49-F238E27FC236}">
                <a16:creationId xmlns:a16="http://schemas.microsoft.com/office/drawing/2014/main" id="{D2D01194-8579-CE4F-A9C4-7D97EC9F4108}"/>
              </a:ext>
            </a:extLst>
          </p:cNvPr>
          <p:cNvCxnSpPr>
            <a:cxnSpLocks/>
          </p:cNvCxnSpPr>
          <p:nvPr/>
        </p:nvCxnSpPr>
        <p:spPr>
          <a:xfrm flipH="1" flipV="1">
            <a:off x="2167120" y="4620554"/>
            <a:ext cx="5607873" cy="1"/>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9A35C5D9-AD28-A742-9973-DDD715816D8F}"/>
              </a:ext>
            </a:extLst>
          </p:cNvPr>
          <p:cNvSpPr txBox="1"/>
          <p:nvPr/>
        </p:nvSpPr>
        <p:spPr>
          <a:xfrm>
            <a:off x="725700" y="4297388"/>
            <a:ext cx="1441420" cy="646331"/>
          </a:xfrm>
          <a:prstGeom prst="rect">
            <a:avLst/>
          </a:prstGeom>
          <a:noFill/>
        </p:spPr>
        <p:txBody>
          <a:bodyPr wrap="none" rtlCol="0">
            <a:spAutoFit/>
          </a:bodyPr>
          <a:lstStyle/>
          <a:p>
            <a:pPr algn="r"/>
            <a:r>
              <a:rPr lang="de-DE" i="1" dirty="0">
                <a:solidFill>
                  <a:schemeClr val="tx1">
                    <a:lumMod val="50000"/>
                    <a:lumOff val="50000"/>
                  </a:schemeClr>
                </a:solidFill>
                <a:latin typeface="Bradley Hand" pitchFamily="2" charset="77"/>
              </a:rPr>
              <a:t>bessere</a:t>
            </a:r>
          </a:p>
          <a:p>
            <a:pPr algn="r"/>
            <a:r>
              <a:rPr lang="de-DE" i="1" dirty="0">
                <a:solidFill>
                  <a:schemeClr val="tx1">
                    <a:lumMod val="50000"/>
                    <a:lumOff val="50000"/>
                  </a:schemeClr>
                </a:solidFill>
                <a:latin typeface="Bradley Hand" pitchFamily="2" charset="77"/>
              </a:rPr>
              <a:t>Performance</a:t>
            </a:r>
          </a:p>
        </p:txBody>
      </p:sp>
      <p:sp>
        <p:nvSpPr>
          <p:cNvPr id="19" name="Textfeld 18">
            <a:extLst>
              <a:ext uri="{FF2B5EF4-FFF2-40B4-BE49-F238E27FC236}">
                <a16:creationId xmlns:a16="http://schemas.microsoft.com/office/drawing/2014/main" id="{DF1699FA-EC3F-4F40-B447-B24AC6AC195A}"/>
              </a:ext>
            </a:extLst>
          </p:cNvPr>
          <p:cNvSpPr txBox="1"/>
          <p:nvPr/>
        </p:nvSpPr>
        <p:spPr>
          <a:xfrm>
            <a:off x="7774993" y="4297388"/>
            <a:ext cx="1441420" cy="646331"/>
          </a:xfrm>
          <a:prstGeom prst="rect">
            <a:avLst/>
          </a:prstGeom>
          <a:noFill/>
        </p:spPr>
        <p:txBody>
          <a:bodyPr wrap="none" rtlCol="0">
            <a:spAutoFit/>
          </a:bodyPr>
          <a:lstStyle/>
          <a:p>
            <a:r>
              <a:rPr lang="de-DE" i="1" dirty="0">
                <a:solidFill>
                  <a:schemeClr val="tx1">
                    <a:lumMod val="50000"/>
                    <a:lumOff val="50000"/>
                  </a:schemeClr>
                </a:solidFill>
                <a:latin typeface="Bradley Hand" pitchFamily="2" charset="77"/>
              </a:rPr>
              <a:t>schlechtere</a:t>
            </a:r>
          </a:p>
          <a:p>
            <a:r>
              <a:rPr lang="de-DE" i="1" dirty="0">
                <a:solidFill>
                  <a:schemeClr val="tx1">
                    <a:lumMod val="50000"/>
                    <a:lumOff val="50000"/>
                  </a:schemeClr>
                </a:solidFill>
                <a:latin typeface="Bradley Hand" pitchFamily="2" charset="77"/>
              </a:rPr>
              <a:t>Performance</a:t>
            </a:r>
          </a:p>
        </p:txBody>
      </p:sp>
      <p:sp>
        <p:nvSpPr>
          <p:cNvPr id="17" name="Geschweifte Klammer rechts 16">
            <a:extLst>
              <a:ext uri="{FF2B5EF4-FFF2-40B4-BE49-F238E27FC236}">
                <a16:creationId xmlns:a16="http://schemas.microsoft.com/office/drawing/2014/main" id="{EDEB838F-0A5A-FB48-ABE3-00B490D4AEA0}"/>
              </a:ext>
            </a:extLst>
          </p:cNvPr>
          <p:cNvSpPr/>
          <p:nvPr/>
        </p:nvSpPr>
        <p:spPr>
          <a:xfrm rot="5400000">
            <a:off x="5973144" y="3584430"/>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1" name="Geschweifte Klammer rechts 20">
            <a:extLst>
              <a:ext uri="{FF2B5EF4-FFF2-40B4-BE49-F238E27FC236}">
                <a16:creationId xmlns:a16="http://schemas.microsoft.com/office/drawing/2014/main" id="{A78B3C33-884A-B343-ACFE-2A8C300910B6}"/>
              </a:ext>
            </a:extLst>
          </p:cNvPr>
          <p:cNvSpPr/>
          <p:nvPr/>
        </p:nvSpPr>
        <p:spPr>
          <a:xfrm rot="5400000">
            <a:off x="2602876" y="4707851"/>
            <a:ext cx="234669" cy="914400"/>
          </a:xfrm>
          <a:prstGeom prst="rightBrace">
            <a:avLst>
              <a:gd name="adj1" fmla="val 66952"/>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feld 19">
            <a:extLst>
              <a:ext uri="{FF2B5EF4-FFF2-40B4-BE49-F238E27FC236}">
                <a16:creationId xmlns:a16="http://schemas.microsoft.com/office/drawing/2014/main" id="{F88E721A-3AD1-0847-90E9-AAF10FCA0109}"/>
              </a:ext>
            </a:extLst>
          </p:cNvPr>
          <p:cNvSpPr txBox="1"/>
          <p:nvPr/>
        </p:nvSpPr>
        <p:spPr>
          <a:xfrm>
            <a:off x="2452348" y="5362821"/>
            <a:ext cx="53572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UDP</a:t>
            </a:r>
          </a:p>
        </p:txBody>
      </p:sp>
      <p:sp>
        <p:nvSpPr>
          <p:cNvPr id="23" name="Textfeld 22">
            <a:extLst>
              <a:ext uri="{FF2B5EF4-FFF2-40B4-BE49-F238E27FC236}">
                <a16:creationId xmlns:a16="http://schemas.microsoft.com/office/drawing/2014/main" id="{F55C8A8C-228C-1140-AC21-89DF7DC1007E}"/>
              </a:ext>
            </a:extLst>
          </p:cNvPr>
          <p:cNvSpPr txBox="1"/>
          <p:nvPr/>
        </p:nvSpPr>
        <p:spPr>
          <a:xfrm>
            <a:off x="5425888" y="5362821"/>
            <a:ext cx="1330814"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TCP/HTTP(S)</a:t>
            </a:r>
          </a:p>
        </p:txBody>
      </p:sp>
      <p:sp>
        <p:nvSpPr>
          <p:cNvPr id="24" name="Geschweifte Klammer rechts 23">
            <a:extLst>
              <a:ext uri="{FF2B5EF4-FFF2-40B4-BE49-F238E27FC236}">
                <a16:creationId xmlns:a16="http://schemas.microsoft.com/office/drawing/2014/main" id="{9410665B-D735-9F40-AC11-83B963446645}"/>
              </a:ext>
            </a:extLst>
          </p:cNvPr>
          <p:cNvSpPr/>
          <p:nvPr/>
        </p:nvSpPr>
        <p:spPr>
          <a:xfrm rot="16200000">
            <a:off x="3726299" y="1196555"/>
            <a:ext cx="234669" cy="3161246"/>
          </a:xfrm>
          <a:prstGeom prst="rightBrace">
            <a:avLst>
              <a:gd name="adj1" fmla="val 7729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Geschweifte Klammer rechts 24">
            <a:extLst>
              <a:ext uri="{FF2B5EF4-FFF2-40B4-BE49-F238E27FC236}">
                <a16:creationId xmlns:a16="http://schemas.microsoft.com/office/drawing/2014/main" id="{ABA33B5F-C16C-1040-A512-D39F039A9609}"/>
              </a:ext>
            </a:extLst>
          </p:cNvPr>
          <p:cNvSpPr/>
          <p:nvPr/>
        </p:nvSpPr>
        <p:spPr>
          <a:xfrm rot="16200000">
            <a:off x="7096568" y="2326017"/>
            <a:ext cx="234669" cy="914400"/>
          </a:xfrm>
          <a:prstGeom prst="rightBrace">
            <a:avLst>
              <a:gd name="adj1" fmla="val 70400"/>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A061C0C3-D837-2944-8C62-0746A1894BD7}"/>
              </a:ext>
            </a:extLst>
          </p:cNvPr>
          <p:cNvSpPr txBox="1"/>
          <p:nvPr/>
        </p:nvSpPr>
        <p:spPr>
          <a:xfrm>
            <a:off x="2382475" y="2181499"/>
            <a:ext cx="2924198" cy="307777"/>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IDL + generierte </a:t>
            </a:r>
            <a:r>
              <a:rPr lang="de-DE" sz="1400" i="1" dirty="0" err="1">
                <a:solidFill>
                  <a:schemeClr val="tx1">
                    <a:lumMod val="50000"/>
                    <a:lumOff val="50000"/>
                  </a:schemeClr>
                </a:solidFill>
                <a:latin typeface="Bradley Hand" pitchFamily="2" charset="77"/>
              </a:rPr>
              <a:t>Stubs</a:t>
            </a:r>
            <a:r>
              <a:rPr lang="de-DE" sz="1400" i="1" dirty="0">
                <a:solidFill>
                  <a:schemeClr val="tx1">
                    <a:lumMod val="50000"/>
                    <a:lumOff val="50000"/>
                  </a:schemeClr>
                </a:solidFill>
                <a:latin typeface="Bradley Hand" pitchFamily="2" charset="77"/>
              </a:rPr>
              <a:t> erforderlich</a:t>
            </a:r>
          </a:p>
        </p:txBody>
      </p:sp>
      <p:sp>
        <p:nvSpPr>
          <p:cNvPr id="27" name="Textfeld 26">
            <a:extLst>
              <a:ext uri="{FF2B5EF4-FFF2-40B4-BE49-F238E27FC236}">
                <a16:creationId xmlns:a16="http://schemas.microsoft.com/office/drawing/2014/main" id="{14A270AF-458B-1E4A-A104-8497A30A59C6}"/>
              </a:ext>
            </a:extLst>
          </p:cNvPr>
          <p:cNvSpPr txBox="1"/>
          <p:nvPr/>
        </p:nvSpPr>
        <p:spPr>
          <a:xfrm>
            <a:off x="6264763" y="2073777"/>
            <a:ext cx="1898277" cy="523220"/>
          </a:xfrm>
          <a:prstGeom prst="rect">
            <a:avLst/>
          </a:prstGeom>
          <a:noFill/>
        </p:spPr>
        <p:txBody>
          <a:bodyPr wrap="none" rtlCol="0">
            <a:spAutoFit/>
          </a:bodyPr>
          <a:lstStyle/>
          <a:p>
            <a:r>
              <a:rPr lang="de-DE" sz="1400" i="1" dirty="0">
                <a:solidFill>
                  <a:schemeClr val="tx1">
                    <a:lumMod val="50000"/>
                    <a:lumOff val="50000"/>
                  </a:schemeClr>
                </a:solidFill>
                <a:latin typeface="Bradley Hand" pitchFamily="2" charset="77"/>
              </a:rPr>
              <a:t>Keine IDL erforderlich</a:t>
            </a:r>
          </a:p>
          <a:p>
            <a:pPr algn="ctr"/>
            <a:r>
              <a:rPr lang="de-DE" sz="1400" i="1" dirty="0">
                <a:solidFill>
                  <a:schemeClr val="tx1">
                    <a:lumMod val="50000"/>
                    <a:lumOff val="50000"/>
                  </a:schemeClr>
                </a:solidFill>
                <a:latin typeface="Bradley Hand" pitchFamily="2" charset="77"/>
              </a:rPr>
              <a:t>(HATEOS)</a:t>
            </a:r>
          </a:p>
        </p:txBody>
      </p:sp>
      <p:sp>
        <p:nvSpPr>
          <p:cNvPr id="28" name="Textfeld 27">
            <a:extLst>
              <a:ext uri="{FF2B5EF4-FFF2-40B4-BE49-F238E27FC236}">
                <a16:creationId xmlns:a16="http://schemas.microsoft.com/office/drawing/2014/main" id="{2E38AAF5-4E48-0C41-BA72-7E8DC624ECAA}"/>
              </a:ext>
            </a:extLst>
          </p:cNvPr>
          <p:cNvSpPr txBox="1"/>
          <p:nvPr/>
        </p:nvSpPr>
        <p:spPr>
          <a:xfrm>
            <a:off x="10066652" y="2073777"/>
            <a:ext cx="1930954" cy="523220"/>
          </a:xfrm>
          <a:prstGeom prst="rect">
            <a:avLst/>
          </a:prstGeom>
          <a:noFill/>
        </p:spPr>
        <p:txBody>
          <a:bodyPr wrap="square" rtlCol="0">
            <a:spAutoFit/>
          </a:bodyPr>
          <a:lstStyle/>
          <a:p>
            <a:r>
              <a:rPr lang="de-DE" sz="1400" i="1" dirty="0">
                <a:latin typeface="Bradley Hand" pitchFamily="2" charset="77"/>
              </a:rPr>
              <a:t>IDL: Interface </a:t>
            </a:r>
            <a:r>
              <a:rPr lang="de-DE" sz="1400" i="1" dirty="0" err="1">
                <a:latin typeface="Bradley Hand" pitchFamily="2" charset="77"/>
              </a:rPr>
              <a:t>definition</a:t>
            </a:r>
            <a:r>
              <a:rPr lang="de-DE" sz="1400" i="1" dirty="0">
                <a:latin typeface="Bradley Hand" pitchFamily="2" charset="77"/>
              </a:rPr>
              <a:t> </a:t>
            </a:r>
            <a:r>
              <a:rPr lang="de-DE" sz="1400" i="1" dirty="0" err="1">
                <a:latin typeface="Bradley Hand" pitchFamily="2" charset="77"/>
              </a:rPr>
              <a:t>language</a:t>
            </a:r>
            <a:endParaRPr lang="de-DE" sz="1400" i="1" dirty="0">
              <a:latin typeface="Bradley Hand" pitchFamily="2" charset="77"/>
            </a:endParaRPr>
          </a:p>
        </p:txBody>
      </p:sp>
      <p:sp>
        <p:nvSpPr>
          <p:cNvPr id="29" name="Textfeld 28">
            <a:extLst>
              <a:ext uri="{FF2B5EF4-FFF2-40B4-BE49-F238E27FC236}">
                <a16:creationId xmlns:a16="http://schemas.microsoft.com/office/drawing/2014/main" id="{CE086943-AB98-5244-9CFA-5280B3C210A3}"/>
              </a:ext>
            </a:extLst>
          </p:cNvPr>
          <p:cNvSpPr txBox="1"/>
          <p:nvPr/>
        </p:nvSpPr>
        <p:spPr>
          <a:xfrm>
            <a:off x="10075191" y="4938828"/>
            <a:ext cx="2006218" cy="1277273"/>
          </a:xfrm>
          <a:prstGeom prst="rect">
            <a:avLst/>
          </a:prstGeom>
          <a:noFill/>
        </p:spPr>
        <p:txBody>
          <a:bodyPr wrap="square" rtlCol="0">
            <a:spAutoFit/>
          </a:bodyPr>
          <a:lstStyle/>
          <a:p>
            <a:r>
              <a:rPr lang="de-DE" sz="1100" b="1" i="1" dirty="0">
                <a:latin typeface="Bradley Hand" pitchFamily="2" charset="77"/>
              </a:rPr>
              <a:t>Achtung:</a:t>
            </a:r>
          </a:p>
          <a:p>
            <a:r>
              <a:rPr lang="de-DE" sz="1100" i="1" dirty="0">
                <a:latin typeface="Bradley Hand" pitchFamily="2" charset="77"/>
              </a:rPr>
              <a:t>Es gilt auch die „ewige“ Empfehlung erst Performanceprobleme anzugehen, wenn es einen aus dem Betrieb ersichtlichen Grund dazu gibt!</a:t>
            </a:r>
          </a:p>
        </p:txBody>
      </p:sp>
    </p:spTree>
    <p:extLst>
      <p:ext uri="{BB962C8B-B14F-4D97-AF65-F5344CB8AC3E}">
        <p14:creationId xmlns:p14="http://schemas.microsoft.com/office/powerpoint/2010/main" val="1701287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 </a:t>
            </a:r>
            <a:r>
              <a:rPr lang="de-DE" dirty="0" err="1">
                <a:solidFill>
                  <a:srgbClr val="303633"/>
                </a:solidFill>
              </a:rPr>
              <a:t>Representational</a:t>
            </a:r>
            <a:r>
              <a:rPr lang="de-DE" dirty="0">
                <a:solidFill>
                  <a:srgbClr val="303633"/>
                </a:solidFill>
              </a:rPr>
              <a:t> State Transfer (REST) </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52</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1" y="1719674"/>
            <a:ext cx="5054600" cy="4401205"/>
          </a:xfrm>
          <a:prstGeom prst="rect">
            <a:avLst/>
          </a:prstGeom>
        </p:spPr>
        <p:txBody>
          <a:bodyPr wrap="square">
            <a:spAutoFit/>
          </a:bodyPr>
          <a:lstStyle/>
          <a:p>
            <a:pPr fontAlgn="base"/>
            <a:r>
              <a:rPr lang="de-DE" sz="1400" dirty="0">
                <a:solidFill>
                  <a:srgbClr val="303633"/>
                </a:solidFill>
              </a:rPr>
              <a:t>REST ist ein Paradigma für die Softwarearchitektur von verteilten Systemen, insbesondere für Webservices. REST hat das Ziel, einen Architekturstil zu schaffen, der die Anforderungen des modernen Web besser darstellt. REST fordert eine einheitliche Schnittstelle zu Ressourcen im Netz.</a:t>
            </a:r>
          </a:p>
          <a:p>
            <a:pPr fontAlgn="base"/>
            <a:endParaRPr lang="de-DE" sz="1400" dirty="0">
              <a:solidFill>
                <a:srgbClr val="303633"/>
              </a:solidFill>
            </a:endParaRPr>
          </a:p>
          <a:p>
            <a:pPr fontAlgn="base"/>
            <a:r>
              <a:rPr lang="de-DE" sz="1400" dirty="0">
                <a:solidFill>
                  <a:srgbClr val="303633"/>
                </a:solidFill>
              </a:rPr>
              <a:t>Der Zweck von REST liegt schwerpunktmäßig auf der Maschine-zu-Maschine-Kommunikation. REST stellt eine einfache Alternative zu ähnlichen Verfahren wie SOAP und WSDL und dem verwandten Verfahren RPC dar. Anders als bei vielen verwandten Architekturen kodiert REST keine Methodeninformation in Uniform </a:t>
            </a:r>
            <a:r>
              <a:rPr lang="de-DE" sz="1400" dirty="0" err="1">
                <a:solidFill>
                  <a:srgbClr val="303633"/>
                </a:solidFill>
              </a:rPr>
              <a:t>Resource</a:t>
            </a:r>
            <a:r>
              <a:rPr lang="de-DE" sz="1400" dirty="0">
                <a:solidFill>
                  <a:srgbClr val="303633"/>
                </a:solidFill>
              </a:rPr>
              <a:t> </a:t>
            </a:r>
            <a:r>
              <a:rPr lang="de-DE" sz="1400" dirty="0" err="1">
                <a:solidFill>
                  <a:srgbClr val="303633"/>
                </a:solidFill>
              </a:rPr>
              <a:t>Identifiern</a:t>
            </a:r>
            <a:r>
              <a:rPr lang="de-DE" sz="1400" dirty="0">
                <a:solidFill>
                  <a:srgbClr val="303633"/>
                </a:solidFill>
              </a:rPr>
              <a:t> (URI), da der URI Ort und Namen der Ressource angibt, nicht aber die Funktionalität, die der Web-Dienst zu der Ressource anbietet.</a:t>
            </a:r>
          </a:p>
          <a:p>
            <a:pPr fontAlgn="base"/>
            <a:endParaRPr lang="de-DE" sz="1400" dirty="0">
              <a:solidFill>
                <a:srgbClr val="303633"/>
              </a:solidFill>
            </a:endParaRPr>
          </a:p>
          <a:p>
            <a:pPr fontAlgn="base"/>
            <a:r>
              <a:rPr lang="de-DE" sz="1400" dirty="0">
                <a:solidFill>
                  <a:srgbClr val="303633"/>
                </a:solidFill>
              </a:rPr>
              <a:t>Der Vorteil von REST liegt darin, dass im WWW bereits ein Großteil der für REST nötigen Infrastruktur (z. B. Web- und </a:t>
            </a:r>
            <a:r>
              <a:rPr lang="de-DE" sz="1400" dirty="0" err="1">
                <a:solidFill>
                  <a:srgbClr val="303633"/>
                </a:solidFill>
              </a:rPr>
              <a:t>Application</a:t>
            </a:r>
            <a:r>
              <a:rPr lang="de-DE" sz="1400" dirty="0">
                <a:solidFill>
                  <a:srgbClr val="303633"/>
                </a:solidFill>
              </a:rPr>
              <a:t>-Server, HTTP-fähige Clients, usw.) vorhanden ist, und viele Web-Dienste per se REST-konform sind. Eine Ressource kann dabei über verschiedene Medientypen repräsentiert werden.</a:t>
            </a:r>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292042" y="1756148"/>
            <a:ext cx="2912303" cy="109602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7DB02375-6B73-0044-BBFF-CF9D8098EB3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768403" y="3517297"/>
            <a:ext cx="1946981" cy="19469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4735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 REST – </a:t>
            </a:r>
            <a:r>
              <a:rPr lang="de-DE" sz="2000" b="1" dirty="0">
                <a:solidFill>
                  <a:schemeClr val="accent5"/>
                </a:solidFill>
              </a:rPr>
              <a:t>5</a:t>
            </a:r>
            <a:r>
              <a:rPr lang="de-DE" dirty="0">
                <a:solidFill>
                  <a:srgbClr val="303633"/>
                </a:solidFill>
              </a:rPr>
              <a:t> Prinzipien</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53</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512000"/>
            <a:ext cx="4575276" cy="1902398"/>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pPr fontAlgn="base"/>
            <a:r>
              <a:rPr lang="de-DE" sz="1400" b="1" dirty="0">
                <a:solidFill>
                  <a:schemeClr val="accent5"/>
                </a:solidFill>
              </a:rPr>
              <a:t>Client-Server</a:t>
            </a:r>
          </a:p>
          <a:p>
            <a:pPr fontAlgn="base"/>
            <a:endParaRPr lang="de-DE" sz="1400" dirty="0">
              <a:solidFill>
                <a:srgbClr val="303633"/>
              </a:solidFill>
            </a:endParaRPr>
          </a:p>
          <a:p>
            <a:pPr fontAlgn="base"/>
            <a:r>
              <a:rPr lang="de-DE" sz="1200" dirty="0">
                <a:solidFill>
                  <a:srgbClr val="303633"/>
                </a:solidFill>
              </a:rPr>
              <a:t>Dabei stellt der Server (Provider) einen Dienst bereit, der bei Bedarf vom Client (</a:t>
            </a:r>
            <a:r>
              <a:rPr lang="de-DE" sz="1200" dirty="0" err="1">
                <a:solidFill>
                  <a:srgbClr val="303633"/>
                </a:solidFill>
              </a:rPr>
              <a:t>Requestor</a:t>
            </a:r>
            <a:r>
              <a:rPr lang="de-DE" sz="1200" dirty="0">
                <a:solidFill>
                  <a:srgbClr val="303633"/>
                </a:solidFill>
              </a:rPr>
              <a:t>) angefragt werden kann. Der Hauptvorteil den diese Anforderung bringt ist die einfache Skalierbarkeit der Server, da diese unabhängig vom Client agieren. Dies ermöglicht u.a. eine Unterschiedlich schnelle Entwicklung der beiden Komponenten.</a:t>
            </a:r>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154245" y="1608767"/>
            <a:ext cx="1900392" cy="71520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0C08AEDD-0BE2-4043-8AD6-BF0193E51B09}"/>
              </a:ext>
            </a:extLst>
          </p:cNvPr>
          <p:cNvSpPr/>
          <p:nvPr/>
        </p:nvSpPr>
        <p:spPr>
          <a:xfrm>
            <a:off x="431800" y="3558398"/>
            <a:ext cx="4575276" cy="2456396"/>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pPr fontAlgn="base"/>
            <a:r>
              <a:rPr lang="de-DE" sz="1400" b="1" dirty="0">
                <a:solidFill>
                  <a:schemeClr val="accent5"/>
                </a:solidFill>
              </a:rPr>
              <a:t>Zustandslosigkeit (</a:t>
            </a:r>
            <a:r>
              <a:rPr lang="de-DE" sz="1400" b="1" dirty="0" err="1">
                <a:solidFill>
                  <a:schemeClr val="accent5"/>
                </a:solidFill>
              </a:rPr>
              <a:t>Stateless</a:t>
            </a:r>
            <a:r>
              <a:rPr lang="de-DE" sz="1400" b="1" dirty="0">
                <a:solidFill>
                  <a:schemeClr val="accent5"/>
                </a:solidFill>
              </a:rPr>
              <a:t>)</a:t>
            </a:r>
          </a:p>
          <a:p>
            <a:pPr fontAlgn="base"/>
            <a:endParaRPr lang="de-DE" sz="1400" dirty="0">
              <a:solidFill>
                <a:srgbClr val="303633"/>
              </a:solidFill>
            </a:endParaRPr>
          </a:p>
          <a:p>
            <a:pPr fontAlgn="base"/>
            <a:r>
              <a:rPr lang="de-DE" sz="1200" dirty="0">
                <a:solidFill>
                  <a:srgbClr val="303633"/>
                </a:solidFill>
              </a:rPr>
              <a:t>Jede REST-Nachricht enthält alle Informationen, die für den Server bzw. Client notwendig sind, um die Nachricht zu verstehen. Weder der Server noch die Anwendung soll Zustandsinformationen zwischen zwei Nachrichten speichern. Jeder Request eines Clients an den Server ist insofern in sich geschlossen, als dass sie sämtliche Informationen über den Anwendungszustand beinhaltet, die vom Server für die Verarbeitung der Anfrage benötigt werden.</a:t>
            </a:r>
          </a:p>
          <a:p>
            <a:pPr fontAlgn="base"/>
            <a:endParaRPr lang="de-DE" sz="1200" dirty="0">
              <a:solidFill>
                <a:srgbClr val="303633"/>
              </a:solidFill>
            </a:endParaRPr>
          </a:p>
          <a:p>
            <a:pPr fontAlgn="base"/>
            <a:r>
              <a:rPr lang="de-DE" sz="1200" dirty="0">
                <a:solidFill>
                  <a:srgbClr val="303633"/>
                </a:solidFill>
              </a:rPr>
              <a:t>Dies begünstigt die horizontale Skalierbarkeit eines Services.</a:t>
            </a:r>
          </a:p>
        </p:txBody>
      </p:sp>
      <p:sp>
        <p:nvSpPr>
          <p:cNvPr id="8" name="Rechteck 7">
            <a:extLst>
              <a:ext uri="{FF2B5EF4-FFF2-40B4-BE49-F238E27FC236}">
                <a16:creationId xmlns:a16="http://schemas.microsoft.com/office/drawing/2014/main" id="{24C4747B-7684-3649-8B59-35CFC0E93ECF}"/>
              </a:ext>
            </a:extLst>
          </p:cNvPr>
          <p:cNvSpPr/>
          <p:nvPr/>
        </p:nvSpPr>
        <p:spPr>
          <a:xfrm>
            <a:off x="5139724" y="1512000"/>
            <a:ext cx="4575276" cy="1871621"/>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pPr fontAlgn="base"/>
            <a:r>
              <a:rPr lang="de-DE" sz="1400" b="1" dirty="0">
                <a:solidFill>
                  <a:schemeClr val="accent5"/>
                </a:solidFill>
              </a:rPr>
              <a:t>Caching</a:t>
            </a:r>
          </a:p>
          <a:p>
            <a:pPr fontAlgn="base"/>
            <a:endParaRPr lang="de-DE" sz="1200" dirty="0">
              <a:solidFill>
                <a:srgbClr val="303633"/>
              </a:solidFill>
            </a:endParaRPr>
          </a:p>
          <a:p>
            <a:pPr fontAlgn="base"/>
            <a:r>
              <a:rPr lang="de-DE" sz="1200" dirty="0">
                <a:solidFill>
                  <a:srgbClr val="303633"/>
                </a:solidFill>
              </a:rPr>
              <a:t>HTTP Caching kann zur Performance-Optimierung genutzt werden. Mittels Caching kann es allerdings passieren, dass Clients auf veraltete Cache-Daten zurückgreifen.</a:t>
            </a:r>
          </a:p>
          <a:p>
            <a:pPr fontAlgn="base"/>
            <a:endParaRPr lang="de-DE" sz="1200" dirty="0">
              <a:solidFill>
                <a:srgbClr val="303633"/>
              </a:solidFill>
            </a:endParaRPr>
          </a:p>
          <a:p>
            <a:pPr fontAlgn="base"/>
            <a:endParaRPr lang="de-DE" sz="1200" dirty="0">
              <a:solidFill>
                <a:srgbClr val="303633"/>
              </a:solidFill>
            </a:endParaRPr>
          </a:p>
          <a:p>
            <a:pPr fontAlgn="base"/>
            <a:endParaRPr lang="de-DE" sz="1200" dirty="0">
              <a:solidFill>
                <a:srgbClr val="303633"/>
              </a:solidFill>
            </a:endParaRPr>
          </a:p>
        </p:txBody>
      </p:sp>
      <p:sp>
        <p:nvSpPr>
          <p:cNvPr id="11" name="Rechteck 10">
            <a:extLst>
              <a:ext uri="{FF2B5EF4-FFF2-40B4-BE49-F238E27FC236}">
                <a16:creationId xmlns:a16="http://schemas.microsoft.com/office/drawing/2014/main" id="{1F55AD7D-0EDB-C543-B54F-0EA5EB698A8C}"/>
              </a:ext>
            </a:extLst>
          </p:cNvPr>
          <p:cNvSpPr/>
          <p:nvPr/>
        </p:nvSpPr>
        <p:spPr>
          <a:xfrm>
            <a:off x="5139724" y="3558398"/>
            <a:ext cx="4575276" cy="2456396"/>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pPr fontAlgn="base"/>
            <a:r>
              <a:rPr lang="de-DE" sz="1400" b="1" dirty="0">
                <a:solidFill>
                  <a:schemeClr val="accent5"/>
                </a:solidFill>
              </a:rPr>
              <a:t>Mehrschichtige Systeme</a:t>
            </a:r>
          </a:p>
          <a:p>
            <a:pPr fontAlgn="base"/>
            <a:endParaRPr lang="de-DE" sz="1400" b="1" dirty="0">
              <a:solidFill>
                <a:schemeClr val="accent5"/>
              </a:solidFill>
            </a:endParaRPr>
          </a:p>
          <a:p>
            <a:pPr fontAlgn="base"/>
            <a:r>
              <a:rPr lang="de-DE" sz="1200" dirty="0">
                <a:solidFill>
                  <a:srgbClr val="303633"/>
                </a:solidFill>
              </a:rPr>
              <a:t>Die Systeme sollen mehrschichtig aufgebaut sein. Dadurch reicht es, dem Anwender lediglich eine Schnittstelle anzubieten. </a:t>
            </a:r>
          </a:p>
          <a:p>
            <a:pPr fontAlgn="base"/>
            <a:endParaRPr lang="de-DE" sz="1200" dirty="0">
              <a:solidFill>
                <a:srgbClr val="303633"/>
              </a:solidFill>
            </a:endParaRPr>
          </a:p>
          <a:p>
            <a:pPr fontAlgn="base"/>
            <a:r>
              <a:rPr lang="de-DE" sz="1200" dirty="0">
                <a:solidFill>
                  <a:srgbClr val="303633"/>
                </a:solidFill>
              </a:rPr>
              <a:t>Dahinterliegende Ebenen können verborgen bleiben und somit die Architektur insgesamt vereinfacht werden. Dies ermöglicht eine bessere horizontale Skalierbarkeit der Server, sowie eine mögliche Abkapselung durch Firewalls. Durch Cache-Speicher an den Grenzen (z. B. vom Server zum Web) kann die Effizienz der Anfragen erhöht werden; siehe Caching.</a:t>
            </a:r>
          </a:p>
        </p:txBody>
      </p:sp>
      <p:pic>
        <p:nvPicPr>
          <p:cNvPr id="12" name="Grafik 11">
            <a:extLst>
              <a:ext uri="{FF2B5EF4-FFF2-40B4-BE49-F238E27FC236}">
                <a16:creationId xmlns:a16="http://schemas.microsoft.com/office/drawing/2014/main" id="{44AE8553-8447-5448-9BB5-1A73D235E3A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415249" y="3673667"/>
            <a:ext cx="1378384" cy="1378384"/>
          </a:xfrm>
          <a:prstGeom prst="rect">
            <a:avLst/>
          </a:prstGeom>
          <a:effectLst>
            <a:outerShdw blurRad="50800" dist="38100" dir="2700000" algn="tl" rotWithShape="0">
              <a:prstClr val="black">
                <a:alpha val="40000"/>
              </a:prstClr>
            </a:outerShdw>
          </a:effectLst>
        </p:spPr>
      </p:pic>
      <p:sp>
        <p:nvSpPr>
          <p:cNvPr id="4" name="Oval 3">
            <a:extLst>
              <a:ext uri="{FF2B5EF4-FFF2-40B4-BE49-F238E27FC236}">
                <a16:creationId xmlns:a16="http://schemas.microsoft.com/office/drawing/2014/main" id="{83AA4538-9D11-CF48-9B57-6BFA11976FD4}"/>
              </a:ext>
            </a:extLst>
          </p:cNvPr>
          <p:cNvSpPr/>
          <p:nvPr/>
        </p:nvSpPr>
        <p:spPr>
          <a:xfrm>
            <a:off x="4416102" y="1584299"/>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1</a:t>
            </a:r>
            <a:endParaRPr lang="de-DE" dirty="0">
              <a:latin typeface="Bradley Hand" pitchFamily="2" charset="77"/>
            </a:endParaRPr>
          </a:p>
        </p:txBody>
      </p:sp>
      <p:sp>
        <p:nvSpPr>
          <p:cNvPr id="13" name="Oval 12">
            <a:extLst>
              <a:ext uri="{FF2B5EF4-FFF2-40B4-BE49-F238E27FC236}">
                <a16:creationId xmlns:a16="http://schemas.microsoft.com/office/drawing/2014/main" id="{1F23C70E-AA14-FE42-8671-8AF47506214A}"/>
              </a:ext>
            </a:extLst>
          </p:cNvPr>
          <p:cNvSpPr/>
          <p:nvPr/>
        </p:nvSpPr>
        <p:spPr>
          <a:xfrm>
            <a:off x="9125801" y="155754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2</a:t>
            </a:r>
            <a:endParaRPr lang="de-DE" dirty="0">
              <a:latin typeface="Bradley Hand" pitchFamily="2" charset="77"/>
            </a:endParaRPr>
          </a:p>
        </p:txBody>
      </p:sp>
      <p:sp>
        <p:nvSpPr>
          <p:cNvPr id="14" name="Oval 13">
            <a:extLst>
              <a:ext uri="{FF2B5EF4-FFF2-40B4-BE49-F238E27FC236}">
                <a16:creationId xmlns:a16="http://schemas.microsoft.com/office/drawing/2014/main" id="{56ED80CC-3AF5-6745-BBDB-ECCE102A1861}"/>
              </a:ext>
            </a:extLst>
          </p:cNvPr>
          <p:cNvSpPr/>
          <p:nvPr/>
        </p:nvSpPr>
        <p:spPr>
          <a:xfrm>
            <a:off x="4416101" y="3613908"/>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3</a:t>
            </a:r>
            <a:endParaRPr lang="de-DE" dirty="0">
              <a:latin typeface="Bradley Hand" pitchFamily="2" charset="77"/>
            </a:endParaRPr>
          </a:p>
        </p:txBody>
      </p:sp>
      <p:sp>
        <p:nvSpPr>
          <p:cNvPr id="15" name="Oval 14">
            <a:extLst>
              <a:ext uri="{FF2B5EF4-FFF2-40B4-BE49-F238E27FC236}">
                <a16:creationId xmlns:a16="http://schemas.microsoft.com/office/drawing/2014/main" id="{EE1DCA0C-82FD-D84F-870F-A3BFFB74DFDE}"/>
              </a:ext>
            </a:extLst>
          </p:cNvPr>
          <p:cNvSpPr/>
          <p:nvPr/>
        </p:nvSpPr>
        <p:spPr>
          <a:xfrm>
            <a:off x="9125800" y="3631121"/>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4</a:t>
            </a:r>
            <a:endParaRPr lang="de-DE" dirty="0">
              <a:latin typeface="Bradley Hand" pitchFamily="2" charset="77"/>
            </a:endParaRPr>
          </a:p>
        </p:txBody>
      </p:sp>
    </p:spTree>
    <p:extLst>
      <p:ext uri="{BB962C8B-B14F-4D97-AF65-F5344CB8AC3E}">
        <p14:creationId xmlns:p14="http://schemas.microsoft.com/office/powerpoint/2010/main" val="1532895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 REST – Einheitliche Schnittelle</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54</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5576153" y="1512000"/>
            <a:ext cx="4276301" cy="5164830"/>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pPr fontAlgn="base"/>
            <a:r>
              <a:rPr lang="de-DE" sz="1400" b="1" dirty="0">
                <a:solidFill>
                  <a:schemeClr val="accent5"/>
                </a:solidFill>
              </a:rPr>
              <a:t>Hypermedia </a:t>
            </a:r>
            <a:r>
              <a:rPr lang="de-DE" sz="1400" b="1" dirty="0" err="1">
                <a:solidFill>
                  <a:schemeClr val="accent5"/>
                </a:solidFill>
              </a:rPr>
              <a:t>as</a:t>
            </a:r>
            <a:r>
              <a:rPr lang="de-DE" sz="1400" b="1" dirty="0">
                <a:solidFill>
                  <a:schemeClr val="accent5"/>
                </a:solidFill>
              </a:rPr>
              <a:t> </a:t>
            </a:r>
            <a:r>
              <a:rPr lang="de-DE" sz="1400" b="1" dirty="0" err="1">
                <a:solidFill>
                  <a:schemeClr val="accent5"/>
                </a:solidFill>
              </a:rPr>
              <a:t>the</a:t>
            </a:r>
            <a:r>
              <a:rPr lang="de-DE" sz="1400" b="1" dirty="0">
                <a:solidFill>
                  <a:schemeClr val="accent5"/>
                </a:solidFill>
              </a:rPr>
              <a:t> Engine </a:t>
            </a:r>
            <a:r>
              <a:rPr lang="de-DE" sz="1400" b="1" dirty="0" err="1">
                <a:solidFill>
                  <a:schemeClr val="accent5"/>
                </a:solidFill>
              </a:rPr>
              <a:t>of</a:t>
            </a:r>
            <a:r>
              <a:rPr lang="de-DE" sz="1400" b="1" dirty="0">
                <a:solidFill>
                  <a:schemeClr val="accent5"/>
                </a:solidFill>
              </a:rPr>
              <a:t> </a:t>
            </a:r>
            <a:r>
              <a:rPr lang="de-DE" sz="1400" b="1" dirty="0" err="1">
                <a:solidFill>
                  <a:schemeClr val="accent5"/>
                </a:solidFill>
              </a:rPr>
              <a:t>Application</a:t>
            </a:r>
            <a:endParaRPr lang="de-DE" sz="1400" b="1" dirty="0">
              <a:solidFill>
                <a:schemeClr val="accent5"/>
              </a:solidFill>
            </a:endParaRPr>
          </a:p>
          <a:p>
            <a:pPr fontAlgn="base"/>
            <a:r>
              <a:rPr lang="de-DE" sz="1400" b="1" dirty="0">
                <a:solidFill>
                  <a:schemeClr val="accent5"/>
                </a:solidFill>
              </a:rPr>
              <a:t>State (HATEOAS)</a:t>
            </a:r>
          </a:p>
          <a:p>
            <a:pPr fontAlgn="base"/>
            <a:endParaRPr lang="de-DE" dirty="0"/>
          </a:p>
          <a:p>
            <a:pPr fontAlgn="base"/>
            <a:r>
              <a:rPr lang="de-DE" sz="1200" dirty="0">
                <a:solidFill>
                  <a:srgbClr val="303633"/>
                </a:solidFill>
              </a:rPr>
              <a:t>Bei HATEOAS navigiert der Client einer REST-Schnittstelle ausschließlich über URLs, die vom Service bereitgestellt werden. Abhängig von der gewählten Repräsentation geschieht die Bereitstellung der URIs über </a:t>
            </a:r>
            <a:r>
              <a:rPr lang="de-DE" sz="1200" dirty="0">
                <a:solidFill>
                  <a:srgbClr val="303633"/>
                </a:solidFill>
                <a:hlinkClick r:id="rId2" tooltip="Hypermedia">
                  <a:extLst>
                    <a:ext uri="{A12FA001-AC4F-418D-AE19-62706E023703}">
                      <ahyp:hlinkClr xmlns:ahyp="http://schemas.microsoft.com/office/drawing/2018/hyperlinkcolor" val="tx"/>
                    </a:ext>
                  </a:extLst>
                </a:hlinkClick>
              </a:rPr>
              <a:t>Hypermedia</a:t>
            </a:r>
            <a:r>
              <a:rPr lang="de-DE" sz="1200" dirty="0">
                <a:solidFill>
                  <a:srgbClr val="303633"/>
                </a:solidFill>
              </a:rPr>
              <a:t>, </a:t>
            </a:r>
          </a:p>
          <a:p>
            <a:endParaRPr lang="de-DE" sz="1200" dirty="0">
              <a:solidFill>
                <a:srgbClr val="303633"/>
              </a:solidFill>
            </a:endParaRPr>
          </a:p>
          <a:p>
            <a:pPr marL="171450" indent="-171450">
              <a:buFont typeface="Arial" panose="020B0604020202020204" pitchFamily="34" charset="0"/>
              <a:buChar char="•"/>
            </a:pPr>
            <a:r>
              <a:rPr lang="de-DE" sz="1200" dirty="0">
                <a:solidFill>
                  <a:srgbClr val="303633"/>
                </a:solidFill>
              </a:rPr>
              <a:t>also z. B. in Form von „</a:t>
            </a:r>
            <a:r>
              <a:rPr lang="de-DE" sz="1200" dirty="0" err="1">
                <a:solidFill>
                  <a:srgbClr val="303633"/>
                </a:solidFill>
              </a:rPr>
              <a:t>href</a:t>
            </a:r>
            <a:r>
              <a:rPr lang="de-DE" sz="1200" dirty="0">
                <a:solidFill>
                  <a:srgbClr val="303633"/>
                </a:solidFill>
              </a:rPr>
              <a:t>“- und „</a:t>
            </a:r>
            <a:r>
              <a:rPr lang="de-DE" sz="1200" dirty="0" err="1">
                <a:solidFill>
                  <a:srgbClr val="303633"/>
                </a:solidFill>
              </a:rPr>
              <a:t>src</a:t>
            </a:r>
            <a:r>
              <a:rPr lang="de-DE" sz="1200" dirty="0">
                <a:solidFill>
                  <a:srgbClr val="303633"/>
                </a:solidFill>
              </a:rPr>
              <a:t>“-Attributen bei </a:t>
            </a:r>
            <a:r>
              <a:rPr lang="de-DE" sz="1200" dirty="0">
                <a:solidFill>
                  <a:srgbClr val="303633"/>
                </a:solidFill>
                <a:hlinkClick r:id="rId3" tooltip="Hypertext Markup Language">
                  <a:extLst>
                    <a:ext uri="{A12FA001-AC4F-418D-AE19-62706E023703}">
                      <ahyp:hlinkClr xmlns:ahyp="http://schemas.microsoft.com/office/drawing/2018/hyperlinkcolor" val="tx"/>
                    </a:ext>
                  </a:extLst>
                </a:hlinkClick>
              </a:rPr>
              <a:t>HTML</a:t>
            </a:r>
            <a:r>
              <a:rPr lang="de-DE" sz="1200" dirty="0">
                <a:solidFill>
                  <a:srgbClr val="303633"/>
                </a:solidFill>
              </a:rPr>
              <a:t>-Dokumenten, oder</a:t>
            </a:r>
          </a:p>
          <a:p>
            <a:pPr marL="171450" indent="-171450">
              <a:buFont typeface="Arial" panose="020B0604020202020204" pitchFamily="34" charset="0"/>
              <a:buChar char="•"/>
            </a:pPr>
            <a:r>
              <a:rPr lang="de-DE" sz="1200" dirty="0">
                <a:solidFill>
                  <a:srgbClr val="303633"/>
                </a:solidFill>
              </a:rPr>
              <a:t>in für die jeweilige Schnittstelle definierten und dokumentierten JSON- bzw. XML-Attributen/-Elementen.</a:t>
            </a:r>
          </a:p>
          <a:p>
            <a:pPr fontAlgn="base"/>
            <a:endParaRPr lang="de-DE" sz="1400" b="1" dirty="0">
              <a:solidFill>
                <a:schemeClr val="accent5"/>
              </a:solidFill>
            </a:endParaRPr>
          </a:p>
          <a:p>
            <a:pPr fontAlgn="base"/>
            <a:r>
              <a:rPr lang="de-DE" sz="1200" dirty="0">
                <a:solidFill>
                  <a:srgbClr val="303633"/>
                </a:solidFill>
              </a:rPr>
              <a:t>HATEOAS-konforme REST-Services sind formal ein endlicher Automat, dessen Zustandsveränderungen durch die Navigation mittels der bereitgestellten URIs erfolgt.</a:t>
            </a:r>
          </a:p>
          <a:p>
            <a:pPr fontAlgn="base"/>
            <a:endParaRPr lang="de-DE" sz="1200" dirty="0">
              <a:solidFill>
                <a:srgbClr val="303633"/>
              </a:solidFill>
            </a:endParaRPr>
          </a:p>
          <a:p>
            <a:pPr fontAlgn="base"/>
            <a:r>
              <a:rPr lang="de-DE" sz="1200" dirty="0">
                <a:solidFill>
                  <a:srgbClr val="303633"/>
                </a:solidFill>
              </a:rPr>
              <a:t>HATEOAS ermöglicht dadurch lose Kopplung von Services und gewährleistet, dass die Schnittstelle verändert werden kann. Im Gegensatz dazu kommuniziert ein SOAP-basierter Webservice über ein fixiertes Interface. Für eine Änderung des Service muss hier eine neue Schnittstelle bereitgestellt werden und in der Schnittstellenbeschreibung (ein WSDL-Dokument) definiert werden.</a:t>
            </a:r>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4">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154245" y="1608767"/>
            <a:ext cx="1900392" cy="71520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24C4747B-7684-3649-8B59-35CFC0E93ECF}"/>
              </a:ext>
            </a:extLst>
          </p:cNvPr>
          <p:cNvSpPr/>
          <p:nvPr/>
        </p:nvSpPr>
        <p:spPr>
          <a:xfrm>
            <a:off x="431800" y="1512000"/>
            <a:ext cx="5061975" cy="1317623"/>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pPr fontAlgn="base"/>
            <a:r>
              <a:rPr lang="de-DE" sz="1400" b="1" dirty="0">
                <a:solidFill>
                  <a:schemeClr val="accent5"/>
                </a:solidFill>
              </a:rPr>
              <a:t>Selbstbeschreibende Nachrichten</a:t>
            </a:r>
          </a:p>
          <a:p>
            <a:pPr fontAlgn="base"/>
            <a:endParaRPr lang="de-DE" sz="1200" dirty="0">
              <a:solidFill>
                <a:srgbClr val="303633"/>
              </a:solidFill>
            </a:endParaRPr>
          </a:p>
          <a:p>
            <a:pPr fontAlgn="base"/>
            <a:r>
              <a:rPr lang="de-DE" sz="1200" dirty="0">
                <a:solidFill>
                  <a:srgbClr val="303633"/>
                </a:solidFill>
              </a:rPr>
              <a:t>REST-Nachrichten sollen selbstbeschreibend sein. Dazu zählt u. a. die Verwendung von Standardmethoden (bspw. HTTP-Verben). Über diese Standardmethoden lassen sich Ressourcen manipulieren.</a:t>
            </a:r>
          </a:p>
        </p:txBody>
      </p:sp>
      <p:sp>
        <p:nvSpPr>
          <p:cNvPr id="4" name="Textfeld 3">
            <a:extLst>
              <a:ext uri="{FF2B5EF4-FFF2-40B4-BE49-F238E27FC236}">
                <a16:creationId xmlns:a16="http://schemas.microsoft.com/office/drawing/2014/main" id="{F3722AC3-82E7-6A48-9E70-B22A64CC123D}"/>
              </a:ext>
            </a:extLst>
          </p:cNvPr>
          <p:cNvSpPr txBox="1"/>
          <p:nvPr/>
        </p:nvSpPr>
        <p:spPr>
          <a:xfrm>
            <a:off x="10154245" y="2548873"/>
            <a:ext cx="1900392" cy="2031325"/>
          </a:xfrm>
          <a:prstGeom prst="rect">
            <a:avLst/>
          </a:prstGeom>
          <a:noFill/>
        </p:spPr>
        <p:txBody>
          <a:bodyPr wrap="square" rtlCol="0">
            <a:spAutoFit/>
          </a:bodyPr>
          <a:lstStyle/>
          <a:p>
            <a:r>
              <a:rPr lang="de-DE" sz="1400" i="1" dirty="0">
                <a:solidFill>
                  <a:srgbClr val="303633"/>
                </a:solidFill>
                <a:latin typeface="Bradley Hand" pitchFamily="2" charset="77"/>
              </a:rPr>
              <a:t>REST hat u.a. zum Ziel die Einheitlichkeit und einfache Nutzbarkeit der Schnittstelle mittels der folgenden Prinzipien zu gewährleisten.</a:t>
            </a:r>
            <a:endParaRPr lang="de-DE" sz="1600" b="1" i="1" dirty="0">
              <a:solidFill>
                <a:schemeClr val="accent5"/>
              </a:solidFill>
              <a:latin typeface="Bradley Hand" pitchFamily="2" charset="77"/>
            </a:endParaRPr>
          </a:p>
          <a:p>
            <a:endParaRPr lang="de-DE" sz="1400" i="1" dirty="0">
              <a:latin typeface="Bradley Hand" pitchFamily="2" charset="77"/>
            </a:endParaRPr>
          </a:p>
        </p:txBody>
      </p:sp>
      <p:sp>
        <p:nvSpPr>
          <p:cNvPr id="7" name="Rechteck 6">
            <a:extLst>
              <a:ext uri="{FF2B5EF4-FFF2-40B4-BE49-F238E27FC236}">
                <a16:creationId xmlns:a16="http://schemas.microsoft.com/office/drawing/2014/main" id="{0C08AEDD-0BE2-4043-8AD6-BF0193E51B09}"/>
              </a:ext>
            </a:extLst>
          </p:cNvPr>
          <p:cNvSpPr/>
          <p:nvPr/>
        </p:nvSpPr>
        <p:spPr>
          <a:xfrm>
            <a:off x="431800" y="2862575"/>
            <a:ext cx="5061975" cy="1902398"/>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400" b="1" dirty="0">
                <a:solidFill>
                  <a:schemeClr val="accent5"/>
                </a:solidFill>
              </a:rPr>
              <a:t>Adressierbarkeit von Ressourcen</a:t>
            </a:r>
          </a:p>
          <a:p>
            <a:endParaRPr lang="de-DE" sz="1400" b="1" dirty="0">
              <a:solidFill>
                <a:schemeClr val="accent5"/>
              </a:solidFill>
            </a:endParaRPr>
          </a:p>
          <a:p>
            <a:r>
              <a:rPr lang="de-DE" sz="1200" dirty="0">
                <a:solidFill>
                  <a:srgbClr val="303633"/>
                </a:solidFill>
              </a:rPr>
              <a:t>Jede Ressource eines Service wird über einen Uniform </a:t>
            </a:r>
            <a:r>
              <a:rPr lang="de-DE" sz="1200" dirty="0" err="1">
                <a:solidFill>
                  <a:srgbClr val="303633"/>
                </a:solidFill>
              </a:rPr>
              <a:t>Resource</a:t>
            </a:r>
            <a:r>
              <a:rPr lang="de-DE" sz="1200" dirty="0">
                <a:solidFill>
                  <a:srgbClr val="303633"/>
                </a:solidFill>
              </a:rPr>
              <a:t> Identifier (URI) identifiziert. Jeder REST-konforme Service ist über einen </a:t>
            </a:r>
            <a:r>
              <a:rPr lang="de-DE" sz="1200" dirty="0">
                <a:solidFill>
                  <a:srgbClr val="303633"/>
                </a:solidFill>
                <a:hlinkClick r:id="rId5" tooltip="Uniform Resource Locator">
                  <a:extLst>
                    <a:ext uri="{A12FA001-AC4F-418D-AE19-62706E023703}">
                      <ahyp:hlinkClr xmlns:ahyp="http://schemas.microsoft.com/office/drawing/2018/hyperlinkcolor" val="tx"/>
                    </a:ext>
                  </a:extLst>
                </a:hlinkClick>
              </a:rPr>
              <a:t>Uniform Resource Locator</a:t>
            </a:r>
            <a:r>
              <a:rPr lang="de-DE" sz="1200" dirty="0">
                <a:solidFill>
                  <a:srgbClr val="303633"/>
                </a:solidFill>
              </a:rPr>
              <a:t> (URL) adressierbar. Dieser Locator standardisiert den Zugriffsweg zum Angebot eines Webservices für eine Vielzahl von Anwendungen (Clients). Eine konsistente Adressierbarkeit erleichtert es, einen Webservice im Rahmen eines Service-</a:t>
            </a:r>
            <a:r>
              <a:rPr lang="de-DE" sz="1200" dirty="0" err="1">
                <a:solidFill>
                  <a:srgbClr val="303633"/>
                </a:solidFill>
              </a:rPr>
              <a:t>of</a:t>
            </a:r>
            <a:r>
              <a:rPr lang="de-DE" sz="1200" dirty="0">
                <a:solidFill>
                  <a:srgbClr val="303633"/>
                </a:solidFill>
              </a:rPr>
              <a:t>-Service Ansatzes zu nutzen.</a:t>
            </a:r>
          </a:p>
        </p:txBody>
      </p:sp>
      <p:sp>
        <p:nvSpPr>
          <p:cNvPr id="11" name="Rechteck 10">
            <a:extLst>
              <a:ext uri="{FF2B5EF4-FFF2-40B4-BE49-F238E27FC236}">
                <a16:creationId xmlns:a16="http://schemas.microsoft.com/office/drawing/2014/main" id="{1F55AD7D-0EDB-C543-B54F-0EA5EB698A8C}"/>
              </a:ext>
            </a:extLst>
          </p:cNvPr>
          <p:cNvSpPr/>
          <p:nvPr/>
        </p:nvSpPr>
        <p:spPr>
          <a:xfrm>
            <a:off x="431800" y="4797925"/>
            <a:ext cx="5061975" cy="1902398"/>
          </a:xfrm>
          <a:prstGeom prst="rect">
            <a:avLst/>
          </a:prstGeom>
          <a:solidFill>
            <a:schemeClr val="bg1"/>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400" b="1" dirty="0">
                <a:solidFill>
                  <a:schemeClr val="accent5"/>
                </a:solidFill>
              </a:rPr>
              <a:t>Repräsentationen von Ressourcen</a:t>
            </a:r>
          </a:p>
          <a:p>
            <a:endParaRPr lang="de-DE" sz="1400" b="1" dirty="0">
              <a:solidFill>
                <a:schemeClr val="accent5"/>
              </a:solidFill>
            </a:endParaRPr>
          </a:p>
          <a:p>
            <a:r>
              <a:rPr lang="de-DE" sz="1200" dirty="0">
                <a:solidFill>
                  <a:srgbClr val="303633"/>
                </a:solidFill>
              </a:rPr>
              <a:t>Ressourcen können unterschiedliche Darstellungsformen (Repräsentationen) haben. Ein REST-konformer Service kann verschiedene Repräsentationen einer Ressource ausliefern (häufig </a:t>
            </a:r>
            <a:r>
              <a:rPr lang="de-DE" sz="1200" dirty="0">
                <a:solidFill>
                  <a:srgbClr val="303633"/>
                </a:solidFill>
                <a:hlinkClick r:id="rId3" tooltip="Hypertext Markup Language">
                  <a:extLst>
                    <a:ext uri="{A12FA001-AC4F-418D-AE19-62706E023703}">
                      <ahyp:hlinkClr xmlns:ahyp="http://schemas.microsoft.com/office/drawing/2018/hyperlinkcolor" val="tx"/>
                    </a:ext>
                  </a:extLst>
                </a:hlinkClick>
              </a:rPr>
              <a:t>HTML</a:t>
            </a:r>
            <a:r>
              <a:rPr lang="de-DE" sz="1200" dirty="0">
                <a:solidFill>
                  <a:srgbClr val="303633"/>
                </a:solidFill>
              </a:rPr>
              <a:t>, </a:t>
            </a:r>
            <a:r>
              <a:rPr lang="de-DE" sz="1200" dirty="0">
                <a:solidFill>
                  <a:srgbClr val="303633"/>
                </a:solidFill>
                <a:hlinkClick r:id="rId6" tooltip="JavaScript Object Notation">
                  <a:extLst>
                    <a:ext uri="{A12FA001-AC4F-418D-AE19-62706E023703}">
                      <ahyp:hlinkClr xmlns:ahyp="http://schemas.microsoft.com/office/drawing/2018/hyperlinkcolor" val="tx"/>
                    </a:ext>
                  </a:extLst>
                </a:hlinkClick>
              </a:rPr>
              <a:t>JSON</a:t>
            </a:r>
            <a:r>
              <a:rPr lang="de-DE" sz="1200" dirty="0">
                <a:solidFill>
                  <a:srgbClr val="303633"/>
                </a:solidFill>
              </a:rPr>
              <a:t> oder </a:t>
            </a:r>
            <a:r>
              <a:rPr lang="de-DE" sz="1200" dirty="0">
                <a:solidFill>
                  <a:srgbClr val="303633"/>
                </a:solidFill>
                <a:hlinkClick r:id="rId7" tooltip="Extensible Markup Language">
                  <a:extLst>
                    <a:ext uri="{A12FA001-AC4F-418D-AE19-62706E023703}">
                      <ahyp:hlinkClr xmlns:ahyp="http://schemas.microsoft.com/office/drawing/2018/hyperlinkcolor" val="tx"/>
                    </a:ext>
                  </a:extLst>
                </a:hlinkClick>
              </a:rPr>
              <a:t>XML</a:t>
            </a:r>
            <a:r>
              <a:rPr lang="de-DE" sz="1200" dirty="0">
                <a:solidFill>
                  <a:srgbClr val="303633"/>
                </a:solidFill>
              </a:rPr>
              <a:t>) oder auch die Beschreibung oder Dokumentation des Dienstes. Die Veränderung einer Ressource (also deren Status) soll nur über eine Repräsentation erfolgen.</a:t>
            </a:r>
          </a:p>
        </p:txBody>
      </p:sp>
      <p:sp>
        <p:nvSpPr>
          <p:cNvPr id="12" name="Oval 11">
            <a:extLst>
              <a:ext uri="{FF2B5EF4-FFF2-40B4-BE49-F238E27FC236}">
                <a16:creationId xmlns:a16="http://schemas.microsoft.com/office/drawing/2014/main" id="{0DCFCD0B-49E7-AB4C-9688-3003D6AC1F41}"/>
              </a:ext>
            </a:extLst>
          </p:cNvPr>
          <p:cNvSpPr/>
          <p:nvPr/>
        </p:nvSpPr>
        <p:spPr>
          <a:xfrm>
            <a:off x="5160703" y="855289"/>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Bradley Hand" pitchFamily="2" charset="77"/>
              </a:rPr>
              <a:t>5</a:t>
            </a:r>
            <a:endParaRPr lang="de-DE" dirty="0">
              <a:latin typeface="Bradley Hand" pitchFamily="2" charset="77"/>
            </a:endParaRPr>
          </a:p>
        </p:txBody>
      </p:sp>
      <p:sp>
        <p:nvSpPr>
          <p:cNvPr id="13" name="Oval 12">
            <a:extLst>
              <a:ext uri="{FF2B5EF4-FFF2-40B4-BE49-F238E27FC236}">
                <a16:creationId xmlns:a16="http://schemas.microsoft.com/office/drawing/2014/main" id="{038B6086-29D1-5643-A85E-92BE225B1580}"/>
              </a:ext>
            </a:extLst>
          </p:cNvPr>
          <p:cNvSpPr/>
          <p:nvPr/>
        </p:nvSpPr>
        <p:spPr>
          <a:xfrm>
            <a:off x="4882315" y="1601330"/>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latin typeface="Bradley Hand" pitchFamily="2" charset="77"/>
              </a:rPr>
              <a:t>5.1</a:t>
            </a:r>
            <a:endParaRPr lang="de-DE" sz="1200" dirty="0">
              <a:latin typeface="Bradley Hand" pitchFamily="2" charset="77"/>
            </a:endParaRPr>
          </a:p>
        </p:txBody>
      </p:sp>
      <p:sp>
        <p:nvSpPr>
          <p:cNvPr id="14" name="Oval 13">
            <a:extLst>
              <a:ext uri="{FF2B5EF4-FFF2-40B4-BE49-F238E27FC236}">
                <a16:creationId xmlns:a16="http://schemas.microsoft.com/office/drawing/2014/main" id="{4835F9AA-1E93-2E4F-B15F-950E733E4C8F}"/>
              </a:ext>
            </a:extLst>
          </p:cNvPr>
          <p:cNvSpPr/>
          <p:nvPr/>
        </p:nvSpPr>
        <p:spPr>
          <a:xfrm>
            <a:off x="4921258" y="2918953"/>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latin typeface="Bradley Hand" pitchFamily="2" charset="77"/>
              </a:rPr>
              <a:t>5.2</a:t>
            </a:r>
            <a:endParaRPr lang="de-DE" sz="1200" dirty="0">
              <a:latin typeface="Bradley Hand" pitchFamily="2" charset="77"/>
            </a:endParaRPr>
          </a:p>
        </p:txBody>
      </p:sp>
      <p:sp>
        <p:nvSpPr>
          <p:cNvPr id="15" name="Oval 14">
            <a:extLst>
              <a:ext uri="{FF2B5EF4-FFF2-40B4-BE49-F238E27FC236}">
                <a16:creationId xmlns:a16="http://schemas.microsoft.com/office/drawing/2014/main" id="{118A037B-8ACC-3640-B573-53E597F252C3}"/>
              </a:ext>
            </a:extLst>
          </p:cNvPr>
          <p:cNvSpPr/>
          <p:nvPr/>
        </p:nvSpPr>
        <p:spPr>
          <a:xfrm>
            <a:off x="4908703" y="4851227"/>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latin typeface="Bradley Hand" pitchFamily="2" charset="77"/>
              </a:rPr>
              <a:t>5.3</a:t>
            </a:r>
            <a:endParaRPr lang="de-DE" sz="1200" dirty="0">
              <a:latin typeface="Bradley Hand" pitchFamily="2" charset="77"/>
            </a:endParaRPr>
          </a:p>
        </p:txBody>
      </p:sp>
      <p:sp>
        <p:nvSpPr>
          <p:cNvPr id="16" name="Oval 15">
            <a:extLst>
              <a:ext uri="{FF2B5EF4-FFF2-40B4-BE49-F238E27FC236}">
                <a16:creationId xmlns:a16="http://schemas.microsoft.com/office/drawing/2014/main" id="{4EB06109-6343-2E46-9BFC-C71D3DCCB77B}"/>
              </a:ext>
            </a:extLst>
          </p:cNvPr>
          <p:cNvSpPr/>
          <p:nvPr/>
        </p:nvSpPr>
        <p:spPr>
          <a:xfrm>
            <a:off x="9247351" y="1601329"/>
            <a:ext cx="503999" cy="5039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latin typeface="Bradley Hand" pitchFamily="2" charset="77"/>
              </a:rPr>
              <a:t>5.4</a:t>
            </a:r>
            <a:endParaRPr lang="de-DE" sz="1200" dirty="0">
              <a:latin typeface="Bradley Hand" pitchFamily="2" charset="77"/>
            </a:endParaRPr>
          </a:p>
        </p:txBody>
      </p:sp>
      <p:pic>
        <p:nvPicPr>
          <p:cNvPr id="17" name="Grafik 16">
            <a:extLst>
              <a:ext uri="{FF2B5EF4-FFF2-40B4-BE49-F238E27FC236}">
                <a16:creationId xmlns:a16="http://schemas.microsoft.com/office/drawing/2014/main" id="{A3A58152-6831-934B-AA2C-C61B3ABE7C80}"/>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0415249" y="4580198"/>
            <a:ext cx="1378384" cy="13783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8453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 REST – HATEOAS Beispiel</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55</a:t>
            </a:fld>
            <a:endParaRPr lang="de-DE" noProof="0"/>
          </a:p>
        </p:txBody>
      </p:sp>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090767" y="2184500"/>
            <a:ext cx="1900392" cy="71520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24C4747B-7684-3649-8B59-35CFC0E93ECF}"/>
              </a:ext>
            </a:extLst>
          </p:cNvPr>
          <p:cNvSpPr/>
          <p:nvPr/>
        </p:nvSpPr>
        <p:spPr>
          <a:xfrm>
            <a:off x="431800" y="2184500"/>
            <a:ext cx="3500929" cy="1225290"/>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400" dirty="0">
                <a:solidFill>
                  <a:schemeClr val="bg1"/>
                </a:solidFill>
                <a:latin typeface="Consolas" panose="020B0609020204030204" pitchFamily="49" charset="0"/>
                <a:cs typeface="Consolas" panose="020B0609020204030204" pitchFamily="49" charset="0"/>
              </a:rPr>
              <a:t>GET </a:t>
            </a:r>
            <a:r>
              <a:rPr lang="de-DE" sz="1400" b="1" dirty="0">
                <a:solidFill>
                  <a:schemeClr val="bg1"/>
                </a:solidFill>
                <a:latin typeface="Consolas" panose="020B0609020204030204" pitchFamily="49" charset="0"/>
                <a:cs typeface="Consolas" panose="020B0609020204030204" pitchFamily="49" charset="0"/>
              </a:rPr>
              <a:t>/</a:t>
            </a:r>
            <a:r>
              <a:rPr lang="de-DE" sz="1400" b="1" dirty="0" err="1">
                <a:solidFill>
                  <a:schemeClr val="bg1"/>
                </a:solidFill>
                <a:latin typeface="Consolas" panose="020B0609020204030204" pitchFamily="49" charset="0"/>
                <a:cs typeface="Consolas" panose="020B0609020204030204" pitchFamily="49" charset="0"/>
              </a:rPr>
              <a:t>accounts</a:t>
            </a:r>
            <a:r>
              <a:rPr lang="de-DE" sz="1400" b="1" dirty="0">
                <a:solidFill>
                  <a:schemeClr val="bg1"/>
                </a:solidFill>
                <a:latin typeface="Consolas" panose="020B0609020204030204" pitchFamily="49" charset="0"/>
                <a:cs typeface="Consolas" panose="020B0609020204030204" pitchFamily="49" charset="0"/>
              </a:rPr>
              <a:t>/123abc</a:t>
            </a:r>
          </a:p>
          <a:p>
            <a:r>
              <a:rPr lang="de-DE" sz="1400" b="1" dirty="0">
                <a:solidFill>
                  <a:schemeClr val="bg1"/>
                </a:solidFill>
                <a:latin typeface="Consolas" panose="020B0609020204030204" pitchFamily="49" charset="0"/>
                <a:cs typeface="Consolas" panose="020B0609020204030204" pitchFamily="49" charset="0"/>
              </a:rPr>
              <a:t>HTTP</a:t>
            </a:r>
            <a:r>
              <a:rPr lang="de-DE" sz="1400" dirty="0">
                <a:solidFill>
                  <a:schemeClr val="bg1"/>
                </a:solidFill>
                <a:latin typeface="Consolas" panose="020B0609020204030204" pitchFamily="49" charset="0"/>
                <a:cs typeface="Consolas" panose="020B0609020204030204" pitchFamily="49" charset="0"/>
              </a:rPr>
              <a:t>/1.1 Host: </a:t>
            </a:r>
            <a:r>
              <a:rPr lang="de-DE" sz="1400" dirty="0" err="1">
                <a:solidFill>
                  <a:schemeClr val="bg1"/>
                </a:solidFill>
                <a:latin typeface="Consolas" panose="020B0609020204030204" pitchFamily="49" charset="0"/>
                <a:cs typeface="Consolas" panose="020B0609020204030204" pitchFamily="49" charset="0"/>
              </a:rPr>
              <a:t>bank.example.com</a:t>
            </a:r>
            <a:endParaRPr lang="de-DE" sz="1400" dirty="0">
              <a:solidFill>
                <a:schemeClr val="bg1"/>
              </a:solidFill>
              <a:latin typeface="Consolas" panose="020B0609020204030204" pitchFamily="49" charset="0"/>
              <a:cs typeface="Consolas" panose="020B0609020204030204" pitchFamily="49" charset="0"/>
            </a:endParaRPr>
          </a:p>
          <a:p>
            <a:r>
              <a:rPr lang="de-DE" sz="1400" dirty="0" err="1">
                <a:solidFill>
                  <a:schemeClr val="bg1"/>
                </a:solidFill>
                <a:latin typeface="Consolas" panose="020B0609020204030204" pitchFamily="49" charset="0"/>
                <a:cs typeface="Consolas" panose="020B0609020204030204" pitchFamily="49" charset="0"/>
              </a:rPr>
              <a:t>Accept</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application</a:t>
            </a:r>
            <a:r>
              <a:rPr lang="de-DE" sz="1400" dirty="0">
                <a:solidFill>
                  <a:schemeClr val="bg1"/>
                </a:solidFill>
                <a:latin typeface="Consolas" panose="020B0609020204030204" pitchFamily="49" charset="0"/>
                <a:cs typeface="Consolas" panose="020B0609020204030204" pitchFamily="49" charset="0"/>
              </a:rPr>
              <a:t>/</a:t>
            </a:r>
            <a:r>
              <a:rPr lang="de-DE" sz="1400" dirty="0" err="1">
                <a:solidFill>
                  <a:schemeClr val="bg1"/>
                </a:solidFill>
                <a:latin typeface="Consolas" panose="020B0609020204030204" pitchFamily="49" charset="0"/>
                <a:cs typeface="Consolas" panose="020B0609020204030204" pitchFamily="49" charset="0"/>
              </a:rPr>
              <a:t>json</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a:t>
            </a:r>
            <a:endParaRPr lang="de-DE" sz="1200" dirty="0">
              <a:solidFill>
                <a:schemeClr val="bg1"/>
              </a:solidFill>
            </a:endParaRPr>
          </a:p>
        </p:txBody>
      </p:sp>
      <p:sp>
        <p:nvSpPr>
          <p:cNvPr id="4" name="Textfeld 3">
            <a:extLst>
              <a:ext uri="{FF2B5EF4-FFF2-40B4-BE49-F238E27FC236}">
                <a16:creationId xmlns:a16="http://schemas.microsoft.com/office/drawing/2014/main" id="{F3722AC3-82E7-6A48-9E70-B22A64CC123D}"/>
              </a:ext>
            </a:extLst>
          </p:cNvPr>
          <p:cNvSpPr txBox="1"/>
          <p:nvPr/>
        </p:nvSpPr>
        <p:spPr>
          <a:xfrm>
            <a:off x="10090767" y="3293207"/>
            <a:ext cx="2023010" cy="3108543"/>
          </a:xfrm>
          <a:prstGeom prst="rect">
            <a:avLst/>
          </a:prstGeom>
          <a:noFill/>
        </p:spPr>
        <p:txBody>
          <a:bodyPr wrap="square" rtlCol="0">
            <a:spAutoFit/>
          </a:bodyPr>
          <a:lstStyle/>
          <a:p>
            <a:r>
              <a:rPr lang="de-DE" sz="1400" i="1" dirty="0">
                <a:solidFill>
                  <a:srgbClr val="303633"/>
                </a:solidFill>
                <a:latin typeface="Bradley Hand" pitchFamily="2" charset="77"/>
              </a:rPr>
              <a:t>D.h. die Links zu Folgeoperationen stehen in der Antwort und müssen nicht durch den Client gewusst werden.</a:t>
            </a:r>
          </a:p>
          <a:p>
            <a:endParaRPr lang="de-DE" sz="1400" i="1" dirty="0">
              <a:solidFill>
                <a:srgbClr val="303633"/>
              </a:solidFill>
              <a:latin typeface="Bradley Hand" pitchFamily="2" charset="77"/>
            </a:endParaRPr>
          </a:p>
          <a:p>
            <a:r>
              <a:rPr lang="de-DE" sz="1400" b="1" i="1" dirty="0">
                <a:solidFill>
                  <a:srgbClr val="303633"/>
                </a:solidFill>
                <a:latin typeface="Bradley Hand" pitchFamily="2" charset="77"/>
              </a:rPr>
              <a:t>Die Links können daher auch in einer neue Service-Version geändert werden ohne den Client anpassen zu müssen.</a:t>
            </a:r>
            <a:endParaRPr lang="de-DE" sz="1600" b="1" i="1" dirty="0">
              <a:solidFill>
                <a:schemeClr val="accent5"/>
              </a:solidFill>
              <a:latin typeface="Bradley Hand" pitchFamily="2" charset="77"/>
            </a:endParaRPr>
          </a:p>
          <a:p>
            <a:endParaRPr lang="de-DE" sz="1400" i="1" dirty="0">
              <a:latin typeface="Bradley Hand" pitchFamily="2" charset="77"/>
            </a:endParaRPr>
          </a:p>
        </p:txBody>
      </p:sp>
      <p:sp>
        <p:nvSpPr>
          <p:cNvPr id="12" name="Rechteck 11">
            <a:extLst>
              <a:ext uri="{FF2B5EF4-FFF2-40B4-BE49-F238E27FC236}">
                <a16:creationId xmlns:a16="http://schemas.microsoft.com/office/drawing/2014/main" id="{C047C420-28F7-8E45-9A7F-04A893D9162B}"/>
              </a:ext>
            </a:extLst>
          </p:cNvPr>
          <p:cNvSpPr/>
          <p:nvPr/>
        </p:nvSpPr>
        <p:spPr>
          <a:xfrm>
            <a:off x="4512499" y="2184500"/>
            <a:ext cx="5061975" cy="4241500"/>
          </a:xfrm>
          <a:prstGeom prst="rect">
            <a:avLst/>
          </a:prstGeom>
          <a:solidFill>
            <a:schemeClr val="accent5"/>
          </a:solidFill>
          <a:effectLst>
            <a:outerShdw blurRad="50800" dist="38100" dir="2700000" algn="tl" rotWithShape="0">
              <a:prstClr val="black">
                <a:alpha val="40000"/>
              </a:prstClr>
            </a:outerShdw>
          </a:effectLst>
        </p:spPr>
        <p:txBody>
          <a:bodyPr wrap="square" lIns="144000" tIns="180000" rIns="144000" bIns="180000">
            <a:spAutoFit/>
          </a:bodyPr>
          <a:lstStyle/>
          <a:p>
            <a:r>
              <a:rPr lang="de-DE" sz="1400" dirty="0">
                <a:solidFill>
                  <a:schemeClr val="bg1"/>
                </a:solidFill>
                <a:latin typeface="Consolas" panose="020B0609020204030204" pitchFamily="49" charset="0"/>
                <a:cs typeface="Consolas" panose="020B0609020204030204" pitchFamily="49" charset="0"/>
              </a:rPr>
              <a:t>HTTP/1.1 200 OK</a:t>
            </a:r>
          </a:p>
          <a:p>
            <a:r>
              <a:rPr lang="de-DE" sz="1400" dirty="0">
                <a:solidFill>
                  <a:schemeClr val="bg1"/>
                </a:solidFill>
                <a:latin typeface="Consolas" panose="020B0609020204030204" pitchFamily="49" charset="0"/>
                <a:cs typeface="Consolas" panose="020B0609020204030204" pitchFamily="49" charset="0"/>
              </a:rPr>
              <a:t>Content-Type: </a:t>
            </a:r>
            <a:r>
              <a:rPr lang="de-DE" sz="1400" dirty="0" err="1">
                <a:solidFill>
                  <a:schemeClr val="bg1"/>
                </a:solidFill>
                <a:latin typeface="Consolas" panose="020B0609020204030204" pitchFamily="49" charset="0"/>
                <a:cs typeface="Consolas" panose="020B0609020204030204" pitchFamily="49" charset="0"/>
              </a:rPr>
              <a:t>application</a:t>
            </a:r>
            <a:r>
              <a:rPr lang="de-DE" sz="1400" dirty="0">
                <a:solidFill>
                  <a:schemeClr val="bg1"/>
                </a:solidFill>
                <a:latin typeface="Consolas" panose="020B0609020204030204" pitchFamily="49" charset="0"/>
                <a:cs typeface="Consolas" panose="020B0609020204030204" pitchFamily="49" charset="0"/>
              </a:rPr>
              <a:t>/</a:t>
            </a:r>
            <a:r>
              <a:rPr lang="de-DE" sz="1400" dirty="0" err="1">
                <a:solidFill>
                  <a:schemeClr val="bg1"/>
                </a:solidFill>
                <a:latin typeface="Consolas" panose="020B0609020204030204" pitchFamily="49" charset="0"/>
                <a:cs typeface="Consolas" panose="020B0609020204030204" pitchFamily="49" charset="0"/>
              </a:rPr>
              <a:t>json</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Content-</a:t>
            </a:r>
            <a:r>
              <a:rPr lang="de-DE" sz="1400" dirty="0" err="1">
                <a:solidFill>
                  <a:schemeClr val="bg1"/>
                </a:solidFill>
                <a:latin typeface="Consolas" panose="020B0609020204030204" pitchFamily="49" charset="0"/>
                <a:cs typeface="Consolas" panose="020B0609020204030204" pitchFamily="49" charset="0"/>
              </a:rPr>
              <a:t>Length</a:t>
            </a:r>
            <a:r>
              <a:rPr lang="de-DE" sz="1400" dirty="0">
                <a:solidFill>
                  <a:schemeClr val="bg1"/>
                </a:solidFill>
                <a:latin typeface="Consolas" panose="020B0609020204030204" pitchFamily="49" charset="0"/>
                <a:cs typeface="Consolas" panose="020B0609020204030204" pitchFamily="49" charset="0"/>
              </a:rPr>
              <a:t>: ... </a:t>
            </a:r>
          </a:p>
          <a:p>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account</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account_id</a:t>
            </a:r>
            <a:r>
              <a:rPr lang="de-DE" sz="1400" dirty="0">
                <a:solidFill>
                  <a:schemeClr val="bg1"/>
                </a:solidFill>
                <a:latin typeface="Consolas" panose="020B0609020204030204" pitchFamily="49" charset="0"/>
                <a:cs typeface="Consolas" panose="020B0609020204030204" pitchFamily="49" charset="0"/>
              </a:rPr>
              <a:t>": "123abc",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balance</a:t>
            </a:r>
            <a:r>
              <a:rPr lang="de-DE" sz="1400" dirty="0">
                <a:solidFill>
                  <a:schemeClr val="bg1"/>
                </a:solidFill>
                <a:latin typeface="Consolas" panose="020B0609020204030204" pitchFamily="49" charset="0"/>
                <a:cs typeface="Consolas" panose="020B0609020204030204" pitchFamily="49" charset="0"/>
              </a:rPr>
              <a:t>": {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currency</a:t>
            </a:r>
            <a:r>
              <a:rPr lang="de-DE" sz="1400" dirty="0">
                <a:solidFill>
                  <a:schemeClr val="bg1"/>
                </a:solidFill>
                <a:latin typeface="Consolas" panose="020B0609020204030204" pitchFamily="49" charset="0"/>
                <a:cs typeface="Consolas" panose="020B0609020204030204" pitchFamily="49" charset="0"/>
              </a:rPr>
              <a:t>": "EUR",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value</a:t>
            </a:r>
            <a:r>
              <a:rPr lang="de-DE" sz="1400" dirty="0">
                <a:solidFill>
                  <a:schemeClr val="bg1"/>
                </a:solidFill>
                <a:latin typeface="Consolas" panose="020B0609020204030204" pitchFamily="49" charset="0"/>
                <a:cs typeface="Consolas" panose="020B0609020204030204" pitchFamily="49" charset="0"/>
              </a:rPr>
              <a:t>": 100.0</a:t>
            </a:r>
          </a:p>
          <a:p>
            <a:r>
              <a:rPr lang="de-DE" sz="1400" dirty="0">
                <a:solidFill>
                  <a:schemeClr val="bg1"/>
                </a:solidFill>
                <a:latin typeface="Consolas" panose="020B0609020204030204" pitchFamily="49" charset="0"/>
                <a:cs typeface="Consolas" panose="020B0609020204030204" pitchFamily="49" charset="0"/>
              </a:rPr>
              <a:t>    }, </a:t>
            </a:r>
          </a:p>
          <a:p>
            <a:r>
              <a:rPr lang="de-DE" sz="1400" dirty="0">
                <a:solidFill>
                  <a:schemeClr val="bg1"/>
                </a:solidFill>
                <a:latin typeface="Consolas" panose="020B0609020204030204" pitchFamily="49" charset="0"/>
                <a:cs typeface="Consolas" panose="020B0609020204030204" pitchFamily="49" charset="0"/>
              </a:rPr>
              <a:t>    "links": {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deposit</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accounts</a:t>
            </a:r>
            <a:r>
              <a:rPr lang="de-DE" sz="1400" dirty="0">
                <a:solidFill>
                  <a:schemeClr val="bg1"/>
                </a:solidFill>
                <a:latin typeface="Consolas" panose="020B0609020204030204" pitchFamily="49" charset="0"/>
                <a:cs typeface="Consolas" panose="020B0609020204030204" pitchFamily="49" charset="0"/>
              </a:rPr>
              <a:t>/123abc/</a:t>
            </a:r>
            <a:r>
              <a:rPr lang="de-DE" sz="1400" dirty="0" err="1">
                <a:solidFill>
                  <a:schemeClr val="bg1"/>
                </a:solidFill>
                <a:latin typeface="Consolas" panose="020B0609020204030204" pitchFamily="49" charset="0"/>
                <a:cs typeface="Consolas" panose="020B0609020204030204" pitchFamily="49" charset="0"/>
              </a:rPr>
              <a:t>deposit</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withdraw</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accounts</a:t>
            </a:r>
            <a:r>
              <a:rPr lang="de-DE" sz="1400" dirty="0">
                <a:solidFill>
                  <a:schemeClr val="bg1"/>
                </a:solidFill>
                <a:latin typeface="Consolas" panose="020B0609020204030204" pitchFamily="49" charset="0"/>
                <a:cs typeface="Consolas" panose="020B0609020204030204" pitchFamily="49" charset="0"/>
              </a:rPr>
              <a:t>/123abc/</a:t>
            </a:r>
            <a:r>
              <a:rPr lang="de-DE" sz="1400" dirty="0" err="1">
                <a:solidFill>
                  <a:schemeClr val="bg1"/>
                </a:solidFill>
                <a:latin typeface="Consolas" panose="020B0609020204030204" pitchFamily="49" charset="0"/>
                <a:cs typeface="Consolas" panose="020B0609020204030204" pitchFamily="49" charset="0"/>
              </a:rPr>
              <a:t>withdraw</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transfer</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accounts</a:t>
            </a:r>
            <a:r>
              <a:rPr lang="de-DE" sz="1400" dirty="0">
                <a:solidFill>
                  <a:schemeClr val="bg1"/>
                </a:solidFill>
                <a:latin typeface="Consolas" panose="020B0609020204030204" pitchFamily="49" charset="0"/>
                <a:cs typeface="Consolas" panose="020B0609020204030204" pitchFamily="49" charset="0"/>
              </a:rPr>
              <a:t>/123abc/</a:t>
            </a:r>
            <a:r>
              <a:rPr lang="de-DE" sz="1400" dirty="0" err="1">
                <a:solidFill>
                  <a:schemeClr val="bg1"/>
                </a:solidFill>
                <a:latin typeface="Consolas" panose="020B0609020204030204" pitchFamily="49" charset="0"/>
                <a:cs typeface="Consolas" panose="020B0609020204030204" pitchFamily="49" charset="0"/>
              </a:rPr>
              <a:t>transfer</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close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accounts</a:t>
            </a:r>
            <a:r>
              <a:rPr lang="de-DE" sz="1400" dirty="0">
                <a:solidFill>
                  <a:schemeClr val="bg1"/>
                </a:solidFill>
                <a:latin typeface="Consolas" panose="020B0609020204030204" pitchFamily="49" charset="0"/>
                <a:cs typeface="Consolas" panose="020B0609020204030204" pitchFamily="49" charset="0"/>
              </a:rPr>
              <a:t>/123abc/</a:t>
            </a:r>
            <a:r>
              <a:rPr lang="de-DE" sz="1400" dirty="0" err="1">
                <a:solidFill>
                  <a:schemeClr val="bg1"/>
                </a:solidFill>
                <a:latin typeface="Consolas" panose="020B0609020204030204" pitchFamily="49" charset="0"/>
                <a:cs typeface="Consolas" panose="020B0609020204030204" pitchFamily="49" charset="0"/>
              </a:rPr>
              <a:t>close</a:t>
            </a:r>
            <a:r>
              <a:rPr lang="de-DE" sz="1400" dirty="0">
                <a:solidFill>
                  <a:schemeClr val="bg1"/>
                </a:solidFill>
                <a:latin typeface="Consolas" panose="020B0609020204030204" pitchFamily="49" charset="0"/>
                <a:cs typeface="Consolas" panose="020B0609020204030204" pitchFamily="49" charset="0"/>
              </a:rPr>
              <a:t>"</a:t>
            </a:r>
          </a:p>
          <a:p>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a:t>
            </a:r>
            <a:endParaRPr lang="de-DE" sz="1200" dirty="0">
              <a:solidFill>
                <a:schemeClr val="bg1"/>
              </a:solidFill>
            </a:endParaRPr>
          </a:p>
        </p:txBody>
      </p:sp>
      <p:sp>
        <p:nvSpPr>
          <p:cNvPr id="5" name="Textfeld 4">
            <a:extLst>
              <a:ext uri="{FF2B5EF4-FFF2-40B4-BE49-F238E27FC236}">
                <a16:creationId xmlns:a16="http://schemas.microsoft.com/office/drawing/2014/main" id="{07ABF99B-88CB-4240-99B8-74771E57815B}"/>
              </a:ext>
            </a:extLst>
          </p:cNvPr>
          <p:cNvSpPr txBox="1"/>
          <p:nvPr/>
        </p:nvSpPr>
        <p:spPr>
          <a:xfrm>
            <a:off x="431800" y="1608767"/>
            <a:ext cx="3500928" cy="523220"/>
          </a:xfrm>
          <a:prstGeom prst="rect">
            <a:avLst/>
          </a:prstGeom>
          <a:noFill/>
        </p:spPr>
        <p:txBody>
          <a:bodyPr wrap="square" rtlCol="0">
            <a:spAutoFit/>
          </a:bodyPr>
          <a:lstStyle/>
          <a:p>
            <a:r>
              <a:rPr lang="de-DE" sz="1400" dirty="0"/>
              <a:t>Beispiel für einen GET-Request, der Konto-Informationen im JSON-Format abruft.</a:t>
            </a:r>
          </a:p>
        </p:txBody>
      </p:sp>
      <p:sp>
        <p:nvSpPr>
          <p:cNvPr id="13" name="Textfeld 12">
            <a:extLst>
              <a:ext uri="{FF2B5EF4-FFF2-40B4-BE49-F238E27FC236}">
                <a16:creationId xmlns:a16="http://schemas.microsoft.com/office/drawing/2014/main" id="{8EA66DFD-911E-574F-B117-3A1F4304FA2D}"/>
              </a:ext>
            </a:extLst>
          </p:cNvPr>
          <p:cNvSpPr txBox="1"/>
          <p:nvPr/>
        </p:nvSpPr>
        <p:spPr>
          <a:xfrm>
            <a:off x="4512499" y="1608767"/>
            <a:ext cx="5061975" cy="523220"/>
          </a:xfrm>
          <a:prstGeom prst="rect">
            <a:avLst/>
          </a:prstGeom>
          <a:noFill/>
        </p:spPr>
        <p:txBody>
          <a:bodyPr wrap="square" rtlCol="0">
            <a:spAutoFit/>
          </a:bodyPr>
          <a:lstStyle/>
          <a:p>
            <a:r>
              <a:rPr lang="de-DE" sz="1400" dirty="0" err="1"/>
              <a:t>Examplarische</a:t>
            </a:r>
            <a:r>
              <a:rPr lang="de-DE" sz="1400" dirty="0"/>
              <a:t> Antwort inkl. HATEOAS-konformer Folgeoperationen (Links) </a:t>
            </a:r>
          </a:p>
        </p:txBody>
      </p:sp>
      <p:sp>
        <p:nvSpPr>
          <p:cNvPr id="6" name="Geschweifte Klammer links 5">
            <a:extLst>
              <a:ext uri="{FF2B5EF4-FFF2-40B4-BE49-F238E27FC236}">
                <a16:creationId xmlns:a16="http://schemas.microsoft.com/office/drawing/2014/main" id="{514F19B3-49B3-F245-A39C-ED85BFC01F61}"/>
              </a:ext>
            </a:extLst>
          </p:cNvPr>
          <p:cNvSpPr/>
          <p:nvPr/>
        </p:nvSpPr>
        <p:spPr>
          <a:xfrm>
            <a:off x="4264503" y="4580092"/>
            <a:ext cx="137565" cy="1100517"/>
          </a:xfrm>
          <a:prstGeom prst="leftBrace">
            <a:avLst>
              <a:gd name="adj1" fmla="val 31904"/>
              <a:gd name="adj2" fmla="val 50000"/>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464C0F2B-61D4-DE40-9DF0-9DD368093208}"/>
              </a:ext>
            </a:extLst>
          </p:cNvPr>
          <p:cNvSpPr txBox="1"/>
          <p:nvPr/>
        </p:nvSpPr>
        <p:spPr>
          <a:xfrm rot="21128257">
            <a:off x="2771724" y="4945684"/>
            <a:ext cx="1319592" cy="369332"/>
          </a:xfrm>
          <a:prstGeom prst="rect">
            <a:avLst/>
          </a:prstGeom>
          <a:noFill/>
        </p:spPr>
        <p:txBody>
          <a:bodyPr wrap="none" rtlCol="0">
            <a:spAutoFit/>
          </a:bodyPr>
          <a:lstStyle/>
          <a:p>
            <a:r>
              <a:rPr lang="de-DE" b="1" i="1" dirty="0">
                <a:solidFill>
                  <a:schemeClr val="accent5"/>
                </a:solidFill>
                <a:latin typeface="Bradley Hand" pitchFamily="2" charset="77"/>
              </a:rPr>
              <a:t>HATEOAS</a:t>
            </a:r>
          </a:p>
        </p:txBody>
      </p:sp>
    </p:spTree>
    <p:extLst>
      <p:ext uri="{BB962C8B-B14F-4D97-AF65-F5344CB8AC3E}">
        <p14:creationId xmlns:p14="http://schemas.microsoft.com/office/powerpoint/2010/main" val="3688837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Request/Response: REST – </a:t>
            </a:r>
            <a:r>
              <a:rPr lang="de-DE" dirty="0" err="1">
                <a:solidFill>
                  <a:srgbClr val="303633"/>
                </a:solidFill>
              </a:rPr>
              <a:t>Maturity</a:t>
            </a:r>
            <a:r>
              <a:rPr lang="de-DE" dirty="0">
                <a:solidFill>
                  <a:srgbClr val="303633"/>
                </a:solidFill>
              </a:rPr>
              <a:t> Model</a:t>
            </a:r>
          </a:p>
          <a:p>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56</a:t>
            </a:fld>
            <a:endParaRPr lang="de-DE" noProof="0"/>
          </a:p>
        </p:txBody>
      </p:sp>
      <p:graphicFrame>
        <p:nvGraphicFramePr>
          <p:cNvPr id="6" name="Tabelle 5">
            <a:extLst>
              <a:ext uri="{FF2B5EF4-FFF2-40B4-BE49-F238E27FC236}">
                <a16:creationId xmlns:a16="http://schemas.microsoft.com/office/drawing/2014/main" id="{D91DB039-EB2B-004C-A62E-3136B429E2A8}"/>
              </a:ext>
            </a:extLst>
          </p:cNvPr>
          <p:cNvGraphicFramePr>
            <a:graphicFrameLocks noGrp="1"/>
          </p:cNvGraphicFramePr>
          <p:nvPr>
            <p:extLst>
              <p:ext uri="{D42A27DB-BD31-4B8C-83A1-F6EECF244321}">
                <p14:modId xmlns:p14="http://schemas.microsoft.com/office/powerpoint/2010/main" val="1333401"/>
              </p:ext>
            </p:extLst>
          </p:nvPr>
        </p:nvGraphicFramePr>
        <p:xfrm>
          <a:off x="431799" y="1512001"/>
          <a:ext cx="5664200" cy="3193650"/>
        </p:xfrm>
        <a:graphic>
          <a:graphicData uri="http://schemas.openxmlformats.org/drawingml/2006/table">
            <a:tbl>
              <a:tblPr>
                <a:effectLst>
                  <a:outerShdw blurRad="50800" dist="38100" dir="2700000" algn="tl" rotWithShape="0">
                    <a:prstClr val="black">
                      <a:alpha val="40000"/>
                    </a:prstClr>
                  </a:outerShdw>
                </a:effectLst>
                <a:tableStyleId>{8FD4443E-F989-4FC4-A0C8-D5A2AF1F390B}</a:tableStyleId>
              </a:tblPr>
              <a:tblGrid>
                <a:gridCol w="772765">
                  <a:extLst>
                    <a:ext uri="{9D8B030D-6E8A-4147-A177-3AD203B41FA5}">
                      <a16:colId xmlns:a16="http://schemas.microsoft.com/office/drawing/2014/main" val="3754442731"/>
                    </a:ext>
                  </a:extLst>
                </a:gridCol>
                <a:gridCol w="4891435">
                  <a:extLst>
                    <a:ext uri="{9D8B030D-6E8A-4147-A177-3AD203B41FA5}">
                      <a16:colId xmlns:a16="http://schemas.microsoft.com/office/drawing/2014/main" val="3933945621"/>
                    </a:ext>
                  </a:extLst>
                </a:gridCol>
              </a:tblGrid>
              <a:tr h="350638">
                <a:tc>
                  <a:txBody>
                    <a:bodyPr/>
                    <a:lstStyle/>
                    <a:p>
                      <a:pPr algn="ctr"/>
                      <a:r>
                        <a:rPr lang="de-DE" sz="1800" dirty="0">
                          <a:effectLst/>
                        </a:rPr>
                        <a:t>Level</a:t>
                      </a:r>
                    </a:p>
                  </a:txBody>
                  <a:tcPr anchor="ctr"/>
                </a:tc>
                <a:tc>
                  <a:txBody>
                    <a:bodyPr/>
                    <a:lstStyle/>
                    <a:p>
                      <a:pPr algn="l"/>
                      <a:r>
                        <a:rPr lang="de-DE" sz="1800" dirty="0">
                          <a:effectLst/>
                        </a:rPr>
                        <a:t>Eigenschaften</a:t>
                      </a:r>
                    </a:p>
                  </a:txBody>
                  <a:tcPr anchor="ctr"/>
                </a:tc>
                <a:extLst>
                  <a:ext uri="{0D108BD9-81ED-4DB2-BD59-A6C34878D82A}">
                    <a16:rowId xmlns:a16="http://schemas.microsoft.com/office/drawing/2014/main" val="1549078213"/>
                  </a:ext>
                </a:extLst>
              </a:tr>
              <a:tr h="738024">
                <a:tc>
                  <a:txBody>
                    <a:bodyPr/>
                    <a:lstStyle/>
                    <a:p>
                      <a:pPr algn="ctr"/>
                      <a:r>
                        <a:rPr lang="de-DE" sz="2400" dirty="0">
                          <a:effectLst/>
                        </a:rPr>
                        <a:t>0</a:t>
                      </a:r>
                    </a:p>
                  </a:txBody>
                  <a:tcPr anchor="ctr">
                    <a:solidFill>
                      <a:schemeClr val="accent5">
                        <a:lumMod val="60000"/>
                        <a:lumOff val="40000"/>
                      </a:schemeClr>
                    </a:solidFill>
                  </a:tcPr>
                </a:tc>
                <a:tc>
                  <a:txBody>
                    <a:bodyPr/>
                    <a:lstStyle/>
                    <a:p>
                      <a:pPr marL="285750" indent="-285750">
                        <a:buFont typeface="Arial" panose="020B0604020202020204" pitchFamily="34" charset="0"/>
                        <a:buChar char="•"/>
                      </a:pPr>
                      <a:r>
                        <a:rPr lang="de-DE" sz="1400" dirty="0">
                          <a:solidFill>
                            <a:schemeClr val="bg1"/>
                          </a:solidFill>
                          <a:effectLst/>
                        </a:rPr>
                        <a:t>verwendet </a:t>
                      </a:r>
                      <a:r>
                        <a:rPr lang="de-DE" sz="1400" b="1" u="none" strike="noStrike" dirty="0">
                          <a:solidFill>
                            <a:schemeClr val="bg1"/>
                          </a:solidFill>
                          <a:effectLst/>
                        </a:rPr>
                        <a:t>XML-RPC</a:t>
                      </a:r>
                      <a:r>
                        <a:rPr lang="de-DE" sz="1400" dirty="0">
                          <a:solidFill>
                            <a:schemeClr val="bg1"/>
                          </a:solidFill>
                          <a:effectLst/>
                        </a:rPr>
                        <a:t> oder </a:t>
                      </a:r>
                      <a:r>
                        <a:rPr lang="de-DE" sz="1400" b="1" u="none" strike="noStrike" dirty="0">
                          <a:solidFill>
                            <a:schemeClr val="bg1"/>
                          </a:solidFill>
                          <a:effectLst/>
                        </a:rPr>
                        <a:t>SOAP</a:t>
                      </a:r>
                      <a:endParaRPr lang="de-DE" sz="1400" b="1" dirty="0">
                        <a:solidFill>
                          <a:schemeClr val="bg1"/>
                        </a:solidFill>
                        <a:effectLst/>
                      </a:endParaRPr>
                    </a:p>
                    <a:p>
                      <a:pPr marL="285750" indent="-285750">
                        <a:buFont typeface="Arial" panose="020B0604020202020204" pitchFamily="34" charset="0"/>
                        <a:buChar char="•"/>
                      </a:pPr>
                      <a:r>
                        <a:rPr lang="de-DE" sz="1400" dirty="0">
                          <a:effectLst/>
                        </a:rPr>
                        <a:t>der Service wird über einen einzelnen URI adressiert</a:t>
                      </a:r>
                    </a:p>
                    <a:p>
                      <a:pPr marL="285750" indent="-285750">
                        <a:buFont typeface="Arial" panose="020B0604020202020204" pitchFamily="34" charset="0"/>
                        <a:buChar char="•"/>
                      </a:pPr>
                      <a:r>
                        <a:rPr lang="de-DE" sz="1400" dirty="0">
                          <a:effectLst/>
                        </a:rPr>
                        <a:t>verwendet eine einzelne HTTP-Methode (oft POST)</a:t>
                      </a:r>
                    </a:p>
                  </a:txBody>
                  <a:tcPr anchor="ctr">
                    <a:solidFill>
                      <a:schemeClr val="accent5">
                        <a:lumMod val="60000"/>
                        <a:lumOff val="40000"/>
                      </a:schemeClr>
                    </a:solidFill>
                  </a:tcPr>
                </a:tc>
                <a:extLst>
                  <a:ext uri="{0D108BD9-81ED-4DB2-BD59-A6C34878D82A}">
                    <a16:rowId xmlns:a16="http://schemas.microsoft.com/office/drawing/2014/main" val="1911195085"/>
                  </a:ext>
                </a:extLst>
              </a:tr>
              <a:tr h="603728">
                <a:tc>
                  <a:txBody>
                    <a:bodyPr/>
                    <a:lstStyle/>
                    <a:p>
                      <a:pPr algn="ctr"/>
                      <a:r>
                        <a:rPr lang="de-DE" sz="2400">
                          <a:effectLst/>
                        </a:rPr>
                        <a:t>1</a:t>
                      </a:r>
                    </a:p>
                  </a:txBody>
                  <a:tcPr anchor="ctr">
                    <a:solidFill>
                      <a:schemeClr val="accent5">
                        <a:lumMod val="60000"/>
                        <a:lumOff val="40000"/>
                      </a:schemeClr>
                    </a:solidFill>
                  </a:tcPr>
                </a:tc>
                <a:tc>
                  <a:txBody>
                    <a:bodyPr/>
                    <a:lstStyle/>
                    <a:p>
                      <a:pPr marL="285750" indent="-285750">
                        <a:buFont typeface="Arial" panose="020B0604020202020204" pitchFamily="34" charset="0"/>
                        <a:buChar char="•"/>
                      </a:pPr>
                      <a:r>
                        <a:rPr lang="de-DE" sz="1400" dirty="0">
                          <a:effectLst/>
                        </a:rPr>
                        <a:t>verwendet verschiedene URIs und Ressourcen</a:t>
                      </a:r>
                    </a:p>
                    <a:p>
                      <a:pPr marL="285750" indent="-285750">
                        <a:buFont typeface="Arial" panose="020B0604020202020204" pitchFamily="34" charset="0"/>
                        <a:buChar char="•"/>
                      </a:pPr>
                      <a:r>
                        <a:rPr lang="de-DE" sz="1400" dirty="0">
                          <a:effectLst/>
                        </a:rPr>
                        <a:t>verwendet eine einzelne HTTP-Methode (oft POST)</a:t>
                      </a:r>
                    </a:p>
                  </a:txBody>
                  <a:tcPr anchor="ctr">
                    <a:solidFill>
                      <a:schemeClr val="accent5">
                        <a:lumMod val="60000"/>
                        <a:lumOff val="40000"/>
                      </a:schemeClr>
                    </a:solidFill>
                  </a:tcPr>
                </a:tc>
                <a:extLst>
                  <a:ext uri="{0D108BD9-81ED-4DB2-BD59-A6C34878D82A}">
                    <a16:rowId xmlns:a16="http://schemas.microsoft.com/office/drawing/2014/main" val="3132154042"/>
                  </a:ext>
                </a:extLst>
              </a:tr>
              <a:tr h="496737">
                <a:tc>
                  <a:txBody>
                    <a:bodyPr/>
                    <a:lstStyle/>
                    <a:p>
                      <a:pPr algn="ctr"/>
                      <a:r>
                        <a:rPr lang="de-DE" sz="2400" dirty="0">
                          <a:effectLst/>
                        </a:rPr>
                        <a:t>2</a:t>
                      </a:r>
                    </a:p>
                  </a:txBody>
                  <a:tcPr anchor="ctr">
                    <a:solidFill>
                      <a:schemeClr val="accent5">
                        <a:lumMod val="60000"/>
                        <a:lumOff val="40000"/>
                      </a:schemeClr>
                    </a:solidFill>
                  </a:tcPr>
                </a:tc>
                <a:tc>
                  <a:txBody>
                    <a:bodyPr/>
                    <a:lstStyle/>
                    <a:p>
                      <a:pPr marL="285750" indent="-285750">
                        <a:buFont typeface="Arial" panose="020B0604020202020204" pitchFamily="34" charset="0"/>
                        <a:buChar char="•"/>
                      </a:pPr>
                      <a:r>
                        <a:rPr lang="de-DE" sz="1400" dirty="0">
                          <a:effectLst/>
                        </a:rPr>
                        <a:t>verwendet verschiedene URIs und Ressourcen</a:t>
                      </a:r>
                    </a:p>
                    <a:p>
                      <a:pPr marL="285750" indent="-285750">
                        <a:buFont typeface="Arial" panose="020B0604020202020204" pitchFamily="34" charset="0"/>
                        <a:buChar char="•"/>
                      </a:pPr>
                      <a:r>
                        <a:rPr lang="de-DE" sz="1400" dirty="0">
                          <a:effectLst/>
                        </a:rPr>
                        <a:t>verwendet mehrere HTTP-Methoden</a:t>
                      </a:r>
                    </a:p>
                  </a:txBody>
                  <a:tcPr anchor="ctr">
                    <a:solidFill>
                      <a:schemeClr val="accent5">
                        <a:lumMod val="60000"/>
                        <a:lumOff val="40000"/>
                      </a:schemeClr>
                    </a:solidFill>
                  </a:tcPr>
                </a:tc>
                <a:extLst>
                  <a:ext uri="{0D108BD9-81ED-4DB2-BD59-A6C34878D82A}">
                    <a16:rowId xmlns:a16="http://schemas.microsoft.com/office/drawing/2014/main" val="1159616076"/>
                  </a:ext>
                </a:extLst>
              </a:tr>
              <a:tr h="967978">
                <a:tc>
                  <a:txBody>
                    <a:bodyPr/>
                    <a:lstStyle/>
                    <a:p>
                      <a:pPr marL="0" algn="ctr" defTabSz="914400" rtl="0" eaLnBrk="1" latinLnBrk="0" hangingPunct="1"/>
                      <a:r>
                        <a:rPr lang="de-DE" sz="2400" kern="1200" dirty="0">
                          <a:solidFill>
                            <a:schemeClr val="bg1"/>
                          </a:solidFill>
                          <a:effectLst/>
                        </a:rPr>
                        <a:t>3</a:t>
                      </a:r>
                      <a:endParaRPr lang="de-DE" sz="2400" kern="1200" dirty="0">
                        <a:solidFill>
                          <a:schemeClr val="bg1"/>
                        </a:solidFill>
                        <a:effectLst/>
                        <a:latin typeface="+mn-lt"/>
                        <a:ea typeface="+mn-ea"/>
                        <a:cs typeface="+mn-cs"/>
                      </a:endParaRPr>
                    </a:p>
                  </a:txBody>
                  <a:tcPr anchor="ctr">
                    <a:solidFill>
                      <a:schemeClr val="accent5">
                        <a:lumMod val="60000"/>
                        <a:lumOff val="40000"/>
                      </a:schemeClr>
                    </a:solidFill>
                  </a:tcPr>
                </a:tc>
                <a:tc>
                  <a:txBody>
                    <a:bodyPr/>
                    <a:lstStyle/>
                    <a:p>
                      <a:pPr marL="285750" indent="-285750">
                        <a:buFont typeface="Arial" panose="020B0604020202020204" pitchFamily="34" charset="0"/>
                        <a:buChar char="•"/>
                      </a:pPr>
                      <a:r>
                        <a:rPr lang="de-DE" sz="1400" dirty="0">
                          <a:solidFill>
                            <a:schemeClr val="bg1"/>
                          </a:solidFill>
                          <a:effectLst/>
                        </a:rPr>
                        <a:t>basiert auf HATEOAS und verwendet daher </a:t>
                      </a:r>
                      <a:r>
                        <a:rPr lang="de-DE" sz="1400" b="1" u="none" strike="noStrike" dirty="0">
                          <a:solidFill>
                            <a:schemeClr val="bg1"/>
                          </a:solidFill>
                          <a:effectLst/>
                        </a:rPr>
                        <a:t>Hypermedia</a:t>
                      </a:r>
                      <a:r>
                        <a:rPr lang="de-DE" sz="1400" dirty="0">
                          <a:solidFill>
                            <a:schemeClr val="bg1"/>
                          </a:solidFill>
                          <a:effectLst/>
                        </a:rPr>
                        <a:t> für Navigation</a:t>
                      </a:r>
                    </a:p>
                    <a:p>
                      <a:pPr marL="285750" indent="-285750">
                        <a:buFont typeface="Arial" panose="020B0604020202020204" pitchFamily="34" charset="0"/>
                        <a:buChar char="•"/>
                      </a:pPr>
                      <a:r>
                        <a:rPr lang="de-DE" sz="1400" dirty="0">
                          <a:effectLst/>
                        </a:rPr>
                        <a:t>verwendet verschiedene URIs und Ressourcen</a:t>
                      </a:r>
                    </a:p>
                    <a:p>
                      <a:pPr marL="285750" indent="-285750">
                        <a:buFont typeface="Arial" panose="020B0604020202020204" pitchFamily="34" charset="0"/>
                        <a:buChar char="•"/>
                      </a:pPr>
                      <a:r>
                        <a:rPr lang="de-DE" sz="1400" dirty="0">
                          <a:effectLst/>
                        </a:rPr>
                        <a:t>verwendet mehrere HTTP-Methoden</a:t>
                      </a:r>
                    </a:p>
                  </a:txBody>
                  <a:tcPr anchor="ctr">
                    <a:solidFill>
                      <a:schemeClr val="accent5">
                        <a:lumMod val="60000"/>
                        <a:lumOff val="40000"/>
                      </a:schemeClr>
                    </a:solidFill>
                  </a:tcPr>
                </a:tc>
                <a:extLst>
                  <a:ext uri="{0D108BD9-81ED-4DB2-BD59-A6C34878D82A}">
                    <a16:rowId xmlns:a16="http://schemas.microsoft.com/office/drawing/2014/main" val="3434643957"/>
                  </a:ext>
                </a:extLst>
              </a:tr>
            </a:tbl>
          </a:graphicData>
        </a:graphic>
      </p:graphicFrame>
      <p:sp>
        <p:nvSpPr>
          <p:cNvPr id="12" name="Rechteck 11">
            <a:extLst>
              <a:ext uri="{FF2B5EF4-FFF2-40B4-BE49-F238E27FC236}">
                <a16:creationId xmlns:a16="http://schemas.microsoft.com/office/drawing/2014/main" id="{0F2179E4-DBB0-0647-A1A3-B573626847A6}"/>
              </a:ext>
            </a:extLst>
          </p:cNvPr>
          <p:cNvSpPr/>
          <p:nvPr/>
        </p:nvSpPr>
        <p:spPr>
          <a:xfrm>
            <a:off x="6214683" y="1484448"/>
            <a:ext cx="3563630" cy="954107"/>
          </a:xfrm>
          <a:prstGeom prst="rect">
            <a:avLst/>
          </a:prstGeom>
        </p:spPr>
        <p:txBody>
          <a:bodyPr wrap="square">
            <a:spAutoFit/>
          </a:bodyPr>
          <a:lstStyle/>
          <a:p>
            <a:r>
              <a:rPr lang="de-DE" sz="1400" dirty="0"/>
              <a:t>Das Richardson </a:t>
            </a:r>
            <a:r>
              <a:rPr lang="de-DE" sz="1400" dirty="0" err="1"/>
              <a:t>Maturity</a:t>
            </a:r>
            <a:r>
              <a:rPr lang="de-DE" sz="1400" dirty="0"/>
              <a:t> Model (RMM) ist ein von Leonard Richardson entwickelter Maßstab, der angibt, wie REST-konform ein Service implementiert wurde.</a:t>
            </a:r>
          </a:p>
        </p:txBody>
      </p:sp>
      <p:graphicFrame>
        <p:nvGraphicFramePr>
          <p:cNvPr id="13" name="Tabelle 12">
            <a:extLst>
              <a:ext uri="{FF2B5EF4-FFF2-40B4-BE49-F238E27FC236}">
                <a16:creationId xmlns:a16="http://schemas.microsoft.com/office/drawing/2014/main" id="{0FBE2692-4326-524D-A1B1-210EA4F60701}"/>
              </a:ext>
            </a:extLst>
          </p:cNvPr>
          <p:cNvGraphicFramePr>
            <a:graphicFrameLocks noGrp="1"/>
          </p:cNvGraphicFramePr>
          <p:nvPr>
            <p:extLst>
              <p:ext uri="{D42A27DB-BD31-4B8C-83A1-F6EECF244321}">
                <p14:modId xmlns:p14="http://schemas.microsoft.com/office/powerpoint/2010/main" val="4231091402"/>
              </p:ext>
            </p:extLst>
          </p:nvPr>
        </p:nvGraphicFramePr>
        <p:xfrm>
          <a:off x="430767" y="4849652"/>
          <a:ext cx="5664200" cy="1646112"/>
        </p:xfrm>
        <a:graphic>
          <a:graphicData uri="http://schemas.openxmlformats.org/drawingml/2006/table">
            <a:tbl>
              <a:tblPr>
                <a:effectLst>
                  <a:outerShdw blurRad="50800" dist="38100" dir="2700000" algn="tl" rotWithShape="0">
                    <a:prstClr val="black">
                      <a:alpha val="40000"/>
                    </a:prstClr>
                  </a:outerShdw>
                </a:effectLst>
                <a:tableStyleId>{8FD4443E-F989-4FC4-A0C8-D5A2AF1F390B}</a:tableStyleId>
              </a:tblPr>
              <a:tblGrid>
                <a:gridCol w="1958650">
                  <a:extLst>
                    <a:ext uri="{9D8B030D-6E8A-4147-A177-3AD203B41FA5}">
                      <a16:colId xmlns:a16="http://schemas.microsoft.com/office/drawing/2014/main" val="3763624282"/>
                    </a:ext>
                  </a:extLst>
                </a:gridCol>
                <a:gridCol w="1847628">
                  <a:extLst>
                    <a:ext uri="{9D8B030D-6E8A-4147-A177-3AD203B41FA5}">
                      <a16:colId xmlns:a16="http://schemas.microsoft.com/office/drawing/2014/main" val="1967288190"/>
                    </a:ext>
                  </a:extLst>
                </a:gridCol>
                <a:gridCol w="1857922">
                  <a:extLst>
                    <a:ext uri="{9D8B030D-6E8A-4147-A177-3AD203B41FA5}">
                      <a16:colId xmlns:a16="http://schemas.microsoft.com/office/drawing/2014/main" val="675333663"/>
                    </a:ext>
                  </a:extLst>
                </a:gridCol>
              </a:tblGrid>
              <a:tr h="320088">
                <a:tc>
                  <a:txBody>
                    <a:bodyPr/>
                    <a:lstStyle/>
                    <a:p>
                      <a:pPr algn="l"/>
                      <a:r>
                        <a:rPr lang="de-DE" sz="1800" kern="1200" dirty="0">
                          <a:solidFill>
                            <a:schemeClr val="lt1"/>
                          </a:solidFill>
                          <a:effectLst/>
                        </a:rPr>
                        <a:t>CRUD</a:t>
                      </a:r>
                      <a:endParaRPr lang="de-DE" sz="1800" kern="1200" dirty="0">
                        <a:solidFill>
                          <a:schemeClr val="lt1"/>
                        </a:solidFill>
                        <a:effectLst/>
                        <a:latin typeface="+mn-lt"/>
                        <a:ea typeface="+mn-ea"/>
                        <a:cs typeface="+mn-cs"/>
                      </a:endParaRPr>
                    </a:p>
                  </a:txBody>
                  <a:tcPr marR="200025" anchor="ctr"/>
                </a:tc>
                <a:tc>
                  <a:txBody>
                    <a:bodyPr/>
                    <a:lstStyle/>
                    <a:p>
                      <a:pPr algn="l"/>
                      <a:r>
                        <a:rPr lang="de-DE" sz="1800" kern="1200" dirty="0">
                          <a:solidFill>
                            <a:schemeClr val="lt1"/>
                          </a:solidFill>
                          <a:effectLst/>
                        </a:rPr>
                        <a:t>SQL-92</a:t>
                      </a:r>
                      <a:endParaRPr lang="de-DE" sz="1800" kern="1200" dirty="0">
                        <a:solidFill>
                          <a:schemeClr val="lt1"/>
                        </a:solidFill>
                        <a:effectLst/>
                        <a:latin typeface="+mn-lt"/>
                        <a:ea typeface="+mn-ea"/>
                        <a:cs typeface="+mn-cs"/>
                      </a:endParaRPr>
                    </a:p>
                  </a:txBody>
                  <a:tcPr marR="200025" anchor="ctr"/>
                </a:tc>
                <a:tc>
                  <a:txBody>
                    <a:bodyPr/>
                    <a:lstStyle/>
                    <a:p>
                      <a:pPr algn="l"/>
                      <a:r>
                        <a:rPr lang="de-DE" sz="1800" kern="1200" dirty="0">
                          <a:solidFill>
                            <a:schemeClr val="lt1"/>
                          </a:solidFill>
                          <a:effectLst/>
                        </a:rPr>
                        <a:t>HTTP (REST)</a:t>
                      </a:r>
                      <a:endParaRPr lang="de-DE" sz="1800" kern="1200" dirty="0">
                        <a:solidFill>
                          <a:schemeClr val="lt1"/>
                        </a:solidFill>
                        <a:effectLst/>
                        <a:latin typeface="+mn-lt"/>
                        <a:ea typeface="+mn-ea"/>
                        <a:cs typeface="+mn-cs"/>
                      </a:endParaRPr>
                    </a:p>
                  </a:txBody>
                  <a:tcPr marR="200025" anchor="ctr"/>
                </a:tc>
                <a:extLst>
                  <a:ext uri="{0D108BD9-81ED-4DB2-BD59-A6C34878D82A}">
                    <a16:rowId xmlns:a16="http://schemas.microsoft.com/office/drawing/2014/main" val="2605316792"/>
                  </a:ext>
                </a:extLst>
              </a:tr>
              <a:tr h="320088">
                <a:tc>
                  <a:txBody>
                    <a:bodyPr/>
                    <a:lstStyle/>
                    <a:p>
                      <a:r>
                        <a:rPr lang="de-DE" sz="1400" dirty="0">
                          <a:solidFill>
                            <a:schemeClr val="bg1"/>
                          </a:solidFill>
                          <a:effectLst/>
                        </a:rPr>
                        <a:t>Create</a:t>
                      </a:r>
                    </a:p>
                  </a:txBody>
                  <a:tcPr anchor="ctr">
                    <a:solidFill>
                      <a:schemeClr val="accent5">
                        <a:lumMod val="60000"/>
                        <a:lumOff val="40000"/>
                      </a:schemeClr>
                    </a:solidFill>
                  </a:tcPr>
                </a:tc>
                <a:tc>
                  <a:txBody>
                    <a:bodyPr/>
                    <a:lstStyle/>
                    <a:p>
                      <a:r>
                        <a:rPr lang="de-DE" sz="1400">
                          <a:solidFill>
                            <a:schemeClr val="bg1"/>
                          </a:solidFill>
                          <a:effectLst/>
                        </a:rPr>
                        <a:t>INSERT</a:t>
                      </a:r>
                    </a:p>
                  </a:txBody>
                  <a:tcPr anchor="ctr">
                    <a:solidFill>
                      <a:schemeClr val="accent5">
                        <a:lumMod val="60000"/>
                        <a:lumOff val="40000"/>
                      </a:schemeClr>
                    </a:solidFill>
                  </a:tcPr>
                </a:tc>
                <a:tc>
                  <a:txBody>
                    <a:bodyPr/>
                    <a:lstStyle/>
                    <a:p>
                      <a:r>
                        <a:rPr lang="de-DE" sz="1400">
                          <a:solidFill>
                            <a:schemeClr val="bg1"/>
                          </a:solidFill>
                          <a:effectLst/>
                        </a:rPr>
                        <a:t>PUT oder POST</a:t>
                      </a:r>
                    </a:p>
                  </a:txBody>
                  <a:tcPr anchor="ctr">
                    <a:solidFill>
                      <a:schemeClr val="accent5">
                        <a:lumMod val="60000"/>
                        <a:lumOff val="40000"/>
                      </a:schemeClr>
                    </a:solidFill>
                  </a:tcPr>
                </a:tc>
                <a:extLst>
                  <a:ext uri="{0D108BD9-81ED-4DB2-BD59-A6C34878D82A}">
                    <a16:rowId xmlns:a16="http://schemas.microsoft.com/office/drawing/2014/main" val="4221204654"/>
                  </a:ext>
                </a:extLst>
              </a:tr>
              <a:tr h="320088">
                <a:tc>
                  <a:txBody>
                    <a:bodyPr/>
                    <a:lstStyle/>
                    <a:p>
                      <a:r>
                        <a:rPr lang="de-DE" sz="1400">
                          <a:solidFill>
                            <a:schemeClr val="bg1"/>
                          </a:solidFill>
                          <a:effectLst/>
                        </a:rPr>
                        <a:t>Read (Retrieve)</a:t>
                      </a:r>
                    </a:p>
                  </a:txBody>
                  <a:tcPr anchor="ctr">
                    <a:solidFill>
                      <a:schemeClr val="accent5">
                        <a:lumMod val="60000"/>
                        <a:lumOff val="40000"/>
                      </a:schemeClr>
                    </a:solidFill>
                  </a:tcPr>
                </a:tc>
                <a:tc>
                  <a:txBody>
                    <a:bodyPr/>
                    <a:lstStyle/>
                    <a:p>
                      <a:r>
                        <a:rPr lang="de-DE" sz="1400">
                          <a:solidFill>
                            <a:schemeClr val="bg1"/>
                          </a:solidFill>
                          <a:effectLst/>
                        </a:rPr>
                        <a:t>SELECT</a:t>
                      </a:r>
                    </a:p>
                  </a:txBody>
                  <a:tcPr anchor="ctr">
                    <a:solidFill>
                      <a:schemeClr val="accent5">
                        <a:lumMod val="60000"/>
                        <a:lumOff val="40000"/>
                      </a:schemeClr>
                    </a:solidFill>
                  </a:tcPr>
                </a:tc>
                <a:tc>
                  <a:txBody>
                    <a:bodyPr/>
                    <a:lstStyle/>
                    <a:p>
                      <a:r>
                        <a:rPr lang="de-DE" sz="1400">
                          <a:solidFill>
                            <a:schemeClr val="bg1"/>
                          </a:solidFill>
                          <a:effectLst/>
                        </a:rPr>
                        <a:t>GET</a:t>
                      </a:r>
                    </a:p>
                  </a:txBody>
                  <a:tcPr anchor="ctr">
                    <a:solidFill>
                      <a:schemeClr val="accent5">
                        <a:lumMod val="60000"/>
                        <a:lumOff val="40000"/>
                      </a:schemeClr>
                    </a:solidFill>
                  </a:tcPr>
                </a:tc>
                <a:extLst>
                  <a:ext uri="{0D108BD9-81ED-4DB2-BD59-A6C34878D82A}">
                    <a16:rowId xmlns:a16="http://schemas.microsoft.com/office/drawing/2014/main" val="4061495282"/>
                  </a:ext>
                </a:extLst>
              </a:tr>
              <a:tr h="320088">
                <a:tc>
                  <a:txBody>
                    <a:bodyPr/>
                    <a:lstStyle/>
                    <a:p>
                      <a:r>
                        <a:rPr lang="de-DE" sz="1400">
                          <a:solidFill>
                            <a:schemeClr val="bg1"/>
                          </a:solidFill>
                          <a:effectLst/>
                        </a:rPr>
                        <a:t>Update</a:t>
                      </a:r>
                    </a:p>
                  </a:txBody>
                  <a:tcPr anchor="ctr">
                    <a:solidFill>
                      <a:schemeClr val="accent5">
                        <a:lumMod val="60000"/>
                        <a:lumOff val="40000"/>
                      </a:schemeClr>
                    </a:solidFill>
                  </a:tcPr>
                </a:tc>
                <a:tc>
                  <a:txBody>
                    <a:bodyPr/>
                    <a:lstStyle/>
                    <a:p>
                      <a:r>
                        <a:rPr lang="de-DE" sz="1400" dirty="0">
                          <a:solidFill>
                            <a:schemeClr val="bg1"/>
                          </a:solidFill>
                          <a:effectLst/>
                        </a:rPr>
                        <a:t>UPDATE</a:t>
                      </a:r>
                    </a:p>
                  </a:txBody>
                  <a:tcPr anchor="ctr">
                    <a:solidFill>
                      <a:schemeClr val="accent5">
                        <a:lumMod val="60000"/>
                        <a:lumOff val="40000"/>
                      </a:schemeClr>
                    </a:solidFill>
                  </a:tcPr>
                </a:tc>
                <a:tc>
                  <a:txBody>
                    <a:bodyPr/>
                    <a:lstStyle/>
                    <a:p>
                      <a:r>
                        <a:rPr lang="de-DE" sz="1400">
                          <a:solidFill>
                            <a:schemeClr val="bg1"/>
                          </a:solidFill>
                          <a:effectLst/>
                        </a:rPr>
                        <a:t>PATCH oder PUT</a:t>
                      </a:r>
                    </a:p>
                  </a:txBody>
                  <a:tcPr anchor="ctr">
                    <a:solidFill>
                      <a:schemeClr val="accent5">
                        <a:lumMod val="60000"/>
                        <a:lumOff val="40000"/>
                      </a:schemeClr>
                    </a:solidFill>
                  </a:tcPr>
                </a:tc>
                <a:extLst>
                  <a:ext uri="{0D108BD9-81ED-4DB2-BD59-A6C34878D82A}">
                    <a16:rowId xmlns:a16="http://schemas.microsoft.com/office/drawing/2014/main" val="3032449736"/>
                  </a:ext>
                </a:extLst>
              </a:tr>
              <a:tr h="320088">
                <a:tc>
                  <a:txBody>
                    <a:bodyPr/>
                    <a:lstStyle/>
                    <a:p>
                      <a:r>
                        <a:rPr lang="de-DE" sz="1400">
                          <a:solidFill>
                            <a:schemeClr val="bg1"/>
                          </a:solidFill>
                          <a:effectLst/>
                        </a:rPr>
                        <a:t>Delete (Destroy)</a:t>
                      </a:r>
                    </a:p>
                  </a:txBody>
                  <a:tcPr anchor="ctr">
                    <a:solidFill>
                      <a:schemeClr val="accent5">
                        <a:lumMod val="60000"/>
                        <a:lumOff val="40000"/>
                      </a:schemeClr>
                    </a:solidFill>
                  </a:tcPr>
                </a:tc>
                <a:tc>
                  <a:txBody>
                    <a:bodyPr/>
                    <a:lstStyle/>
                    <a:p>
                      <a:r>
                        <a:rPr lang="de-DE" sz="1400" dirty="0">
                          <a:solidFill>
                            <a:schemeClr val="bg1"/>
                          </a:solidFill>
                          <a:effectLst/>
                        </a:rPr>
                        <a:t>DELETE</a:t>
                      </a:r>
                    </a:p>
                  </a:txBody>
                  <a:tcPr anchor="ctr">
                    <a:solidFill>
                      <a:schemeClr val="accent5">
                        <a:lumMod val="60000"/>
                        <a:lumOff val="40000"/>
                      </a:schemeClr>
                    </a:solidFill>
                  </a:tcPr>
                </a:tc>
                <a:tc>
                  <a:txBody>
                    <a:bodyPr/>
                    <a:lstStyle/>
                    <a:p>
                      <a:r>
                        <a:rPr lang="de-DE" sz="1400" dirty="0">
                          <a:solidFill>
                            <a:schemeClr val="bg1"/>
                          </a:solidFill>
                          <a:effectLst/>
                        </a:rPr>
                        <a:t>DELETE</a:t>
                      </a:r>
                    </a:p>
                  </a:txBody>
                  <a:tcPr anchor="ctr">
                    <a:solidFill>
                      <a:schemeClr val="accent5">
                        <a:lumMod val="60000"/>
                        <a:lumOff val="40000"/>
                      </a:schemeClr>
                    </a:solidFill>
                  </a:tcPr>
                </a:tc>
                <a:extLst>
                  <a:ext uri="{0D108BD9-81ED-4DB2-BD59-A6C34878D82A}">
                    <a16:rowId xmlns:a16="http://schemas.microsoft.com/office/drawing/2014/main" val="1775398991"/>
                  </a:ext>
                </a:extLst>
              </a:tr>
            </a:tbl>
          </a:graphicData>
        </a:graphic>
      </p:graphicFrame>
      <p:sp>
        <p:nvSpPr>
          <p:cNvPr id="14" name="Rechteck 13">
            <a:extLst>
              <a:ext uri="{FF2B5EF4-FFF2-40B4-BE49-F238E27FC236}">
                <a16:creationId xmlns:a16="http://schemas.microsoft.com/office/drawing/2014/main" id="{1AB514EC-C6B6-8A42-8001-D5D4AC88DB34}"/>
              </a:ext>
            </a:extLst>
          </p:cNvPr>
          <p:cNvSpPr/>
          <p:nvPr/>
        </p:nvSpPr>
        <p:spPr>
          <a:xfrm>
            <a:off x="6214683" y="4849652"/>
            <a:ext cx="3563630" cy="1600438"/>
          </a:xfrm>
          <a:prstGeom prst="rect">
            <a:avLst/>
          </a:prstGeom>
        </p:spPr>
        <p:txBody>
          <a:bodyPr wrap="square">
            <a:spAutoFit/>
          </a:bodyPr>
          <a:lstStyle/>
          <a:p>
            <a:r>
              <a:rPr lang="de-DE" sz="1400" dirty="0"/>
              <a:t>CRUD umfasst die vier grundlegenden atomaren Operationen persistenter Speicher und wird häufig wie hier gezeigt in REST-konforme Service-APIs übersetzt. </a:t>
            </a:r>
          </a:p>
          <a:p>
            <a:r>
              <a:rPr lang="de-DE" sz="1400" dirty="0"/>
              <a:t>Erläuternd sind die korrespondierenden SQL-92 Statements relationaler Datenbanken angegeben.  </a:t>
            </a:r>
          </a:p>
        </p:txBody>
      </p:sp>
      <p:pic>
        <p:nvPicPr>
          <p:cNvPr id="2050" name="Picture 2" descr="Bildergebnis für restful web apis">
            <a:extLst>
              <a:ext uri="{FF2B5EF4-FFF2-40B4-BE49-F238E27FC236}">
                <a16:creationId xmlns:a16="http://schemas.microsoft.com/office/drawing/2014/main" id="{5F10D236-5AE3-2D46-B614-F38F0783BC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19396" y="1512001"/>
            <a:ext cx="1340805" cy="17585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48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Ereignis-basierte Integration (asynchron)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57</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506975"/>
            <a:ext cx="4114243" cy="4770537"/>
          </a:xfrm>
          <a:prstGeom prst="rect">
            <a:avLst/>
          </a:prstGeom>
        </p:spPr>
        <p:txBody>
          <a:bodyPr wrap="square">
            <a:spAutoFit/>
          </a:bodyPr>
          <a:lstStyle/>
          <a:p>
            <a:pPr fontAlgn="base"/>
            <a:r>
              <a:rPr lang="de-DE" sz="1600" dirty="0">
                <a:solidFill>
                  <a:srgbClr val="303633"/>
                </a:solidFill>
              </a:rPr>
              <a:t>Anstelle einer auf Request-Response basierenden Integration kehrt die ereignisbasierte Integration die Dinge um. </a:t>
            </a:r>
            <a:r>
              <a:rPr lang="de-DE" sz="1600" dirty="0" err="1">
                <a:solidFill>
                  <a:srgbClr val="303633"/>
                </a:solidFill>
              </a:rPr>
              <a:t>Consuming</a:t>
            </a:r>
            <a:r>
              <a:rPr lang="de-DE" sz="1600" dirty="0">
                <a:solidFill>
                  <a:srgbClr val="303633"/>
                </a:solidFill>
              </a:rPr>
              <a:t> Services initiieren keine </a:t>
            </a:r>
            <a:r>
              <a:rPr lang="de-DE" sz="1600" dirty="0" err="1">
                <a:solidFill>
                  <a:srgbClr val="303633"/>
                </a:solidFill>
              </a:rPr>
              <a:t>Requests</a:t>
            </a:r>
            <a:r>
              <a:rPr lang="de-DE" sz="1600" dirty="0">
                <a:solidFill>
                  <a:srgbClr val="303633"/>
                </a:solidFill>
              </a:rPr>
              <a:t> mehr, um dann auf Responses zu warten. </a:t>
            </a:r>
            <a:r>
              <a:rPr lang="de-DE" sz="1600" dirty="0" err="1">
                <a:solidFill>
                  <a:srgbClr val="303633"/>
                </a:solidFill>
              </a:rPr>
              <a:t>Consuming</a:t>
            </a:r>
            <a:r>
              <a:rPr lang="de-DE" sz="1600" dirty="0">
                <a:solidFill>
                  <a:srgbClr val="303633"/>
                </a:solidFill>
              </a:rPr>
              <a:t> Services werden vielmehr zu Event-</a:t>
            </a:r>
            <a:r>
              <a:rPr lang="de-DE" sz="1600" dirty="0" err="1">
                <a:solidFill>
                  <a:srgbClr val="303633"/>
                </a:solidFill>
              </a:rPr>
              <a:t>Emitting</a:t>
            </a:r>
            <a:r>
              <a:rPr lang="de-DE" sz="1600" dirty="0">
                <a:solidFill>
                  <a:srgbClr val="303633"/>
                </a:solidFill>
              </a:rPr>
              <a:t> Services, die Events erzeugen um mitzuteilen, dass etwas geschehen ist und erwarten, dass andere Services wissen, wie diese Events zu verarbeiten sind. Event </a:t>
            </a:r>
            <a:r>
              <a:rPr lang="de-DE" sz="1600" dirty="0" err="1">
                <a:solidFill>
                  <a:srgbClr val="303633"/>
                </a:solidFill>
              </a:rPr>
              <a:t>Emitting</a:t>
            </a:r>
            <a:r>
              <a:rPr lang="de-DE" sz="1600" dirty="0">
                <a:solidFill>
                  <a:srgbClr val="303633"/>
                </a:solidFill>
              </a:rPr>
              <a:t> Services sagen niemandem, was zu tun ist.</a:t>
            </a:r>
          </a:p>
          <a:p>
            <a:pPr fontAlgn="base"/>
            <a:endParaRPr lang="de-DE" sz="1600" dirty="0">
              <a:solidFill>
                <a:srgbClr val="303633"/>
              </a:solidFill>
            </a:endParaRPr>
          </a:p>
          <a:p>
            <a:pPr fontAlgn="base"/>
            <a:r>
              <a:rPr lang="de-DE" sz="1600" dirty="0">
                <a:solidFill>
                  <a:srgbClr val="303633"/>
                </a:solidFill>
              </a:rPr>
              <a:t>Daher sind ereignisbasierte Systeme von Natur aus asynchron. Asynchrone Architekturen sind meist auch gleichmäßiger verteilt. Die Geschäftslogik ist also nicht zentralisiert, sondern wird gleichmäßiger durch mehrere Services realisiert.</a:t>
            </a:r>
          </a:p>
        </p:txBody>
      </p:sp>
      <p:pic>
        <p:nvPicPr>
          <p:cNvPr id="4102" name="Picture 6" descr="Event-Driven Architecture - Design Your Software Architecture Using  Industry-Standard Patterns - OpenClassrooms">
            <a:extLst>
              <a:ext uri="{FF2B5EF4-FFF2-40B4-BE49-F238E27FC236}">
                <a16:creationId xmlns:a16="http://schemas.microsoft.com/office/drawing/2014/main" id="{83F6A773-42CE-3F44-872D-BFB777C1954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4" t="28665" r="4368" b="7744"/>
          <a:stretch/>
        </p:blipFill>
        <p:spPr bwMode="auto">
          <a:xfrm>
            <a:off x="5429791" y="1506975"/>
            <a:ext cx="4395431" cy="1912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E889C9-89A8-BD4C-934C-4E0A95126C21}"/>
              </a:ext>
            </a:extLst>
          </p:cNvPr>
          <p:cNvSpPr txBox="1"/>
          <p:nvPr/>
        </p:nvSpPr>
        <p:spPr>
          <a:xfrm>
            <a:off x="5429791" y="3681033"/>
            <a:ext cx="4299095" cy="2999246"/>
          </a:xfrm>
          <a:prstGeom prst="rect">
            <a:avLst/>
          </a:prstGeom>
          <a:solidFill>
            <a:schemeClr val="bg1"/>
          </a:solidFill>
          <a:effectLst>
            <a:outerShdw blurRad="50800" dist="38100" dir="2700000" algn="tl" rotWithShape="0">
              <a:prstClr val="black">
                <a:alpha val="40000"/>
              </a:prstClr>
            </a:outerShdw>
          </a:effectLst>
        </p:spPr>
        <p:txBody>
          <a:bodyPr wrap="square" lIns="144000" tIns="144000" rIns="144000" bIns="144000" rtlCol="0">
            <a:spAutoFit/>
          </a:bodyPr>
          <a:lstStyle/>
          <a:p>
            <a:r>
              <a:rPr lang="de-DE" sz="1600" dirty="0">
                <a:solidFill>
                  <a:srgbClr val="303633"/>
                </a:solidFill>
              </a:rPr>
              <a:t>Die ereignisbasierte Integration resultiert somit meist in starker Entkoppelung von </a:t>
            </a:r>
            <a:r>
              <a:rPr lang="de-DE" sz="1600" dirty="0" err="1">
                <a:solidFill>
                  <a:srgbClr val="303633"/>
                </a:solidFill>
              </a:rPr>
              <a:t>Emitting</a:t>
            </a:r>
            <a:r>
              <a:rPr lang="de-DE" sz="1600" dirty="0">
                <a:solidFill>
                  <a:srgbClr val="303633"/>
                </a:solidFill>
              </a:rPr>
              <a:t> und </a:t>
            </a:r>
            <a:r>
              <a:rPr lang="de-DE" sz="1600" dirty="0" err="1">
                <a:solidFill>
                  <a:srgbClr val="303633"/>
                </a:solidFill>
              </a:rPr>
              <a:t>Consuming</a:t>
            </a:r>
            <a:r>
              <a:rPr lang="de-DE" sz="1600" dirty="0">
                <a:solidFill>
                  <a:srgbClr val="303633"/>
                </a:solidFill>
              </a:rPr>
              <a:t> Services. Genau dies strebt man in </a:t>
            </a:r>
            <a:r>
              <a:rPr lang="de-DE" sz="1600" dirty="0" err="1">
                <a:solidFill>
                  <a:srgbClr val="303633"/>
                </a:solidFill>
              </a:rPr>
              <a:t>Microservice</a:t>
            </a:r>
            <a:r>
              <a:rPr lang="de-DE" sz="1600" dirty="0">
                <a:solidFill>
                  <a:srgbClr val="303633"/>
                </a:solidFill>
              </a:rPr>
              <a:t>-Architekturen an. </a:t>
            </a:r>
          </a:p>
          <a:p>
            <a:endParaRPr lang="de-DE" sz="1600" dirty="0">
              <a:solidFill>
                <a:srgbClr val="303633"/>
              </a:solidFill>
            </a:endParaRPr>
          </a:p>
          <a:p>
            <a:r>
              <a:rPr lang="de-DE" sz="1600" dirty="0">
                <a:solidFill>
                  <a:srgbClr val="303633"/>
                </a:solidFill>
              </a:rPr>
              <a:t>Da ein Event erzeugender Service nicht weiß, welche anderen Services darauf reagieren, bedeutet dies auch, dass Ereignissen problemlos neue Abonnenten hinzugefügt werden können, was vor allem die horizontale Skalierung enorm vereinfacht.</a:t>
            </a:r>
            <a:endParaRPr lang="de-DE" sz="1600" dirty="0"/>
          </a:p>
        </p:txBody>
      </p:sp>
      <p:sp>
        <p:nvSpPr>
          <p:cNvPr id="5" name="Textfeld 4">
            <a:extLst>
              <a:ext uri="{FF2B5EF4-FFF2-40B4-BE49-F238E27FC236}">
                <a16:creationId xmlns:a16="http://schemas.microsoft.com/office/drawing/2014/main" id="{C6181C86-E250-BC40-8966-E239A44C741F}"/>
              </a:ext>
            </a:extLst>
          </p:cNvPr>
          <p:cNvSpPr txBox="1"/>
          <p:nvPr/>
        </p:nvSpPr>
        <p:spPr>
          <a:xfrm>
            <a:off x="10083110" y="4148731"/>
            <a:ext cx="1977081" cy="1938992"/>
          </a:xfrm>
          <a:prstGeom prst="rect">
            <a:avLst/>
          </a:prstGeom>
          <a:noFill/>
        </p:spPr>
        <p:txBody>
          <a:bodyPr wrap="square" rtlCol="0">
            <a:spAutoFit/>
          </a:bodyPr>
          <a:lstStyle/>
          <a:p>
            <a:r>
              <a:rPr lang="de-DE" sz="1200" i="1" dirty="0">
                <a:latin typeface="Bradley Hand" pitchFamily="2" charset="77"/>
              </a:rPr>
              <a:t>Daher erfreuen sich Messaging Systeme wie Kafka oder NATS (aber auch DB wie </a:t>
            </a:r>
            <a:r>
              <a:rPr lang="de-DE" sz="1200" i="1" dirty="0" err="1">
                <a:latin typeface="Bradley Hand" pitchFamily="2" charset="77"/>
              </a:rPr>
              <a:t>Redis</a:t>
            </a:r>
            <a:r>
              <a:rPr lang="de-DE" sz="1200" i="1" dirty="0">
                <a:latin typeface="Bradley Hand" pitchFamily="2" charset="77"/>
              </a:rPr>
              <a:t>) steigender Beliebtheit im Cloud-native Computing, da diese die Grundlage für asynchrone und entkoppelte Architekturen legen.</a:t>
            </a:r>
          </a:p>
        </p:txBody>
      </p:sp>
      <p:pic>
        <p:nvPicPr>
          <p:cNvPr id="6" name="Grafik 5">
            <a:extLst>
              <a:ext uri="{FF2B5EF4-FFF2-40B4-BE49-F238E27FC236}">
                <a16:creationId xmlns:a16="http://schemas.microsoft.com/office/drawing/2014/main" id="{6B4FD93B-101F-8F4D-8CDB-BDDE4F7B55A2}"/>
              </a:ext>
            </a:extLst>
          </p:cNvPr>
          <p:cNvPicPr>
            <a:picLocks noChangeAspect="1"/>
          </p:cNvPicPr>
          <p:nvPr/>
        </p:nvPicPr>
        <p:blipFill>
          <a:blip r:embed="rId3"/>
          <a:stretch>
            <a:fillRect/>
          </a:stretch>
        </p:blipFill>
        <p:spPr>
          <a:xfrm>
            <a:off x="10154850" y="1622213"/>
            <a:ext cx="1833606" cy="450430"/>
          </a:xfrm>
          <a:prstGeom prst="rect">
            <a:avLst/>
          </a:prstGeom>
        </p:spPr>
      </p:pic>
      <p:pic>
        <p:nvPicPr>
          <p:cNvPr id="7" name="Grafik 6">
            <a:extLst>
              <a:ext uri="{FF2B5EF4-FFF2-40B4-BE49-F238E27FC236}">
                <a16:creationId xmlns:a16="http://schemas.microsoft.com/office/drawing/2014/main" id="{6763D8F0-F291-5E45-8709-375668EFDF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54850" y="1705504"/>
            <a:ext cx="1833605" cy="1833605"/>
          </a:xfrm>
          <a:prstGeom prst="rect">
            <a:avLst/>
          </a:prstGeom>
        </p:spPr>
      </p:pic>
      <p:pic>
        <p:nvPicPr>
          <p:cNvPr id="8" name="Grafik 7">
            <a:extLst>
              <a:ext uri="{FF2B5EF4-FFF2-40B4-BE49-F238E27FC236}">
                <a16:creationId xmlns:a16="http://schemas.microsoft.com/office/drawing/2014/main" id="{821BE41C-1611-2F40-B143-2B46A2E825A0}"/>
              </a:ext>
            </a:extLst>
          </p:cNvPr>
          <p:cNvPicPr>
            <a:picLocks noChangeAspect="1"/>
          </p:cNvPicPr>
          <p:nvPr/>
        </p:nvPicPr>
        <p:blipFill>
          <a:blip r:embed="rId5"/>
          <a:stretch>
            <a:fillRect/>
          </a:stretch>
        </p:blipFill>
        <p:spPr>
          <a:xfrm>
            <a:off x="10319764" y="3119890"/>
            <a:ext cx="1503771" cy="502510"/>
          </a:xfrm>
          <a:prstGeom prst="rect">
            <a:avLst/>
          </a:prstGeom>
        </p:spPr>
      </p:pic>
    </p:spTree>
    <p:extLst>
      <p:ext uri="{BB962C8B-B14F-4D97-AF65-F5344CB8AC3E}">
        <p14:creationId xmlns:p14="http://schemas.microsoft.com/office/powerpoint/2010/main" val="3707486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Ereignis-basierte Integration =&gt; Das Reaktive Manifest (I)</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58</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506975"/>
            <a:ext cx="5664200" cy="4647426"/>
          </a:xfrm>
          <a:prstGeom prst="rect">
            <a:avLst/>
          </a:prstGeom>
        </p:spPr>
        <p:txBody>
          <a:bodyPr wrap="square">
            <a:spAutoFit/>
          </a:bodyPr>
          <a:lstStyle/>
          <a:p>
            <a:pPr fontAlgn="base"/>
            <a:r>
              <a:rPr lang="de-DE" sz="2000" b="1" dirty="0">
                <a:solidFill>
                  <a:srgbClr val="303633"/>
                </a:solidFill>
              </a:rPr>
              <a:t>Das Reaktive Manifest</a:t>
            </a:r>
          </a:p>
          <a:p>
            <a:pPr fontAlgn="base"/>
            <a:endParaRPr lang="de-DE" sz="2000" dirty="0">
              <a:solidFill>
                <a:srgbClr val="303633"/>
              </a:solidFill>
            </a:endParaRPr>
          </a:p>
          <a:p>
            <a:pPr fontAlgn="base"/>
            <a:r>
              <a:rPr lang="de-DE" sz="1600" i="1" dirty="0">
                <a:latin typeface="Cambria Math" panose="02040503050406030204" pitchFamily="18" charset="0"/>
                <a:ea typeface="Cambria Math" panose="02040503050406030204" pitchFamily="18" charset="0"/>
              </a:rPr>
              <a:t>„Wir glauben, dass die Anforderungen, die heute an Computersysteme gestellt werden, nur zu erfüllen sind durch die gleichzeitige Ausrichtung an vier Qualitäten, deren Wert bislang nur einzeln betrachtet wurde: Systeme müssen stets </a:t>
            </a:r>
            <a:r>
              <a:rPr lang="de-DE" sz="1600" b="1" i="1" dirty="0">
                <a:solidFill>
                  <a:schemeClr val="accent5"/>
                </a:solidFill>
                <a:latin typeface="Cambria Math" panose="02040503050406030204" pitchFamily="18" charset="0"/>
                <a:ea typeface="Cambria Math" panose="02040503050406030204" pitchFamily="18" charset="0"/>
              </a:rPr>
              <a:t>antwortbereit</a:t>
            </a:r>
            <a:r>
              <a:rPr lang="de-DE" sz="1600" i="1" dirty="0">
                <a:latin typeface="Cambria Math" panose="02040503050406030204" pitchFamily="18" charset="0"/>
                <a:ea typeface="Cambria Math" panose="02040503050406030204" pitchFamily="18" charset="0"/>
              </a:rPr>
              <a:t>, </a:t>
            </a:r>
            <a:r>
              <a:rPr lang="de-DE" sz="1600" b="1" i="1" dirty="0">
                <a:solidFill>
                  <a:schemeClr val="accent5"/>
                </a:solidFill>
                <a:latin typeface="Cambria Math" panose="02040503050406030204" pitchFamily="18" charset="0"/>
                <a:ea typeface="Cambria Math" panose="02040503050406030204" pitchFamily="18" charset="0"/>
              </a:rPr>
              <a:t>widerstandsfähig</a:t>
            </a:r>
            <a:r>
              <a:rPr lang="de-DE" sz="1600" i="1" dirty="0">
                <a:latin typeface="Cambria Math" panose="02040503050406030204" pitchFamily="18" charset="0"/>
                <a:ea typeface="Cambria Math" panose="02040503050406030204" pitchFamily="18" charset="0"/>
              </a:rPr>
              <a:t>, </a:t>
            </a:r>
            <a:r>
              <a:rPr lang="de-DE" sz="1600" b="1" i="1" dirty="0">
                <a:solidFill>
                  <a:schemeClr val="accent5"/>
                </a:solidFill>
                <a:latin typeface="Cambria Math" panose="02040503050406030204" pitchFamily="18" charset="0"/>
                <a:ea typeface="Cambria Math" panose="02040503050406030204" pitchFamily="18" charset="0"/>
              </a:rPr>
              <a:t>elastisch</a:t>
            </a:r>
            <a:r>
              <a:rPr lang="de-DE" sz="1600" i="1" dirty="0">
                <a:latin typeface="Cambria Math" panose="02040503050406030204" pitchFamily="18" charset="0"/>
                <a:ea typeface="Cambria Math" panose="02040503050406030204" pitchFamily="18" charset="0"/>
              </a:rPr>
              <a:t> und </a:t>
            </a:r>
            <a:r>
              <a:rPr lang="de-DE" sz="1600" b="1" i="1" dirty="0">
                <a:solidFill>
                  <a:schemeClr val="accent5"/>
                </a:solidFill>
                <a:latin typeface="Cambria Math" panose="02040503050406030204" pitchFamily="18" charset="0"/>
                <a:ea typeface="Cambria Math" panose="02040503050406030204" pitchFamily="18" charset="0"/>
              </a:rPr>
              <a:t>nachrichtenorientiert</a:t>
            </a:r>
            <a:r>
              <a:rPr lang="de-DE" sz="1600" i="1" dirty="0">
                <a:latin typeface="Cambria Math" panose="02040503050406030204" pitchFamily="18" charset="0"/>
                <a:ea typeface="Cambria Math" panose="02040503050406030204" pitchFamily="18" charset="0"/>
              </a:rPr>
              <a:t> sein. Dann nennen wir sie reaktive Systeme.</a:t>
            </a:r>
          </a:p>
          <a:p>
            <a:pPr fontAlgn="base"/>
            <a:endParaRPr lang="de-DE" sz="1600" i="1" dirty="0">
              <a:latin typeface="Cambria Math" panose="02040503050406030204" pitchFamily="18" charset="0"/>
              <a:ea typeface="Cambria Math" panose="02040503050406030204" pitchFamily="18" charset="0"/>
            </a:endParaRPr>
          </a:p>
          <a:p>
            <a:pPr fontAlgn="base"/>
            <a:r>
              <a:rPr lang="de-DE" sz="1600" i="1" dirty="0">
                <a:latin typeface="Cambria Math" panose="02040503050406030204" pitchFamily="18" charset="0"/>
                <a:ea typeface="Cambria Math" panose="02040503050406030204" pitchFamily="18" charset="0"/>
              </a:rPr>
              <a:t>Computersysteme, die nach diesen Anforderungen entwickelt werden, erweisen sich als anpassungsfähiger, mit </a:t>
            </a:r>
            <a:r>
              <a:rPr lang="de-DE" sz="1600" b="1" i="1" dirty="0">
                <a:solidFill>
                  <a:schemeClr val="accent5"/>
                </a:solidFill>
                <a:latin typeface="Cambria Math" panose="02040503050406030204" pitchFamily="18" charset="0"/>
                <a:ea typeface="Cambria Math" panose="02040503050406030204" pitchFamily="18" charset="0"/>
              </a:rPr>
              <a:t>weniger starr gekoppelten Komponenten</a:t>
            </a:r>
            <a:r>
              <a:rPr lang="de-DE" sz="1600" i="1" dirty="0">
                <a:latin typeface="Cambria Math" panose="02040503050406030204" pitchFamily="18" charset="0"/>
                <a:ea typeface="Cambria Math" panose="02040503050406030204" pitchFamily="18" charset="0"/>
              </a:rPr>
              <a:t> und in jeder Hinsicht </a:t>
            </a:r>
            <a:r>
              <a:rPr lang="de-DE" sz="1600" b="1" i="1" dirty="0">
                <a:solidFill>
                  <a:schemeClr val="accent5"/>
                </a:solidFill>
                <a:latin typeface="Cambria Math" panose="02040503050406030204" pitchFamily="18" charset="0"/>
                <a:ea typeface="Cambria Math" panose="02040503050406030204" pitchFamily="18" charset="0"/>
              </a:rPr>
              <a:t>skalierbarer</a:t>
            </a:r>
            <a:r>
              <a:rPr lang="de-DE" sz="1600" i="1" dirty="0">
                <a:latin typeface="Cambria Math" panose="02040503050406030204" pitchFamily="18" charset="0"/>
                <a:ea typeface="Cambria Math" panose="02040503050406030204" pitchFamily="18" charset="0"/>
              </a:rPr>
              <a:t>. Sie sind </a:t>
            </a:r>
            <a:r>
              <a:rPr lang="de-DE" sz="1600" b="1" i="1" dirty="0">
                <a:solidFill>
                  <a:schemeClr val="accent5"/>
                </a:solidFill>
                <a:latin typeface="Cambria Math" panose="02040503050406030204" pitchFamily="18" charset="0"/>
                <a:ea typeface="Cambria Math" panose="02040503050406030204" pitchFamily="18" charset="0"/>
              </a:rPr>
              <a:t>einfacher weiterzuentwickeln und zu verändern</a:t>
            </a:r>
            <a:r>
              <a:rPr lang="de-DE" sz="1600" i="1" dirty="0">
                <a:latin typeface="Cambria Math" panose="02040503050406030204" pitchFamily="18" charset="0"/>
                <a:ea typeface="Cambria Math" panose="02040503050406030204" pitchFamily="18" charset="0"/>
              </a:rPr>
              <a:t>. Sie </a:t>
            </a:r>
            <a:r>
              <a:rPr lang="de-DE" sz="1600" b="1" i="1" dirty="0">
                <a:solidFill>
                  <a:schemeClr val="accent5"/>
                </a:solidFill>
                <a:latin typeface="Cambria Math" panose="02040503050406030204" pitchFamily="18" charset="0"/>
                <a:ea typeface="Cambria Math" panose="02040503050406030204" pitchFamily="18" charset="0"/>
              </a:rPr>
              <a:t>reagieren zuverlässiger </a:t>
            </a:r>
            <a:r>
              <a:rPr lang="de-DE" sz="1600" i="1" dirty="0">
                <a:latin typeface="Cambria Math" panose="02040503050406030204" pitchFamily="18" charset="0"/>
                <a:ea typeface="Cambria Math" panose="02040503050406030204" pitchFamily="18" charset="0"/>
              </a:rPr>
              <a:t>und eleganter </a:t>
            </a:r>
            <a:r>
              <a:rPr lang="de-DE" sz="1600" b="1" i="1" dirty="0">
                <a:solidFill>
                  <a:schemeClr val="accent5"/>
                </a:solidFill>
                <a:latin typeface="Cambria Math" panose="02040503050406030204" pitchFamily="18" charset="0"/>
                <a:ea typeface="Cambria Math" panose="02040503050406030204" pitchFamily="18" charset="0"/>
              </a:rPr>
              <a:t>auf Fehler </a:t>
            </a:r>
            <a:r>
              <a:rPr lang="de-DE" sz="1600" i="1" dirty="0">
                <a:latin typeface="Cambria Math" panose="02040503050406030204" pitchFamily="18" charset="0"/>
                <a:ea typeface="Cambria Math" panose="02040503050406030204" pitchFamily="18" charset="0"/>
              </a:rPr>
              <a:t>und vermeiden so desaströse Ausfälle. Reaktive Systeme bereiten dem Benutzer durch ihre fortwährende Antwortfreudigkeit eine interaktive und höchst befriedigende Erfahrung.“</a:t>
            </a:r>
            <a:endParaRPr lang="de-DE" sz="1600" i="1" dirty="0">
              <a:solidFill>
                <a:srgbClr val="303633"/>
              </a:solidFill>
              <a:latin typeface="Cambria Math" panose="02040503050406030204" pitchFamily="18" charset="0"/>
              <a:ea typeface="Cambria Math" panose="02040503050406030204" pitchFamily="18" charset="0"/>
            </a:endParaRPr>
          </a:p>
        </p:txBody>
      </p:sp>
      <p:pic>
        <p:nvPicPr>
          <p:cNvPr id="12" name="Grafik 11">
            <a:extLst>
              <a:ext uri="{FF2B5EF4-FFF2-40B4-BE49-F238E27FC236}">
                <a16:creationId xmlns:a16="http://schemas.microsoft.com/office/drawing/2014/main" id="{266650E8-6CF0-C14E-A2B9-0A48F641B0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03444" y="2060271"/>
            <a:ext cx="3126356" cy="1747446"/>
          </a:xfrm>
          <a:prstGeom prst="rect">
            <a:avLst/>
          </a:prstGeom>
        </p:spPr>
      </p:pic>
      <p:sp>
        <p:nvSpPr>
          <p:cNvPr id="13" name="Textfeld 12">
            <a:extLst>
              <a:ext uri="{FF2B5EF4-FFF2-40B4-BE49-F238E27FC236}">
                <a16:creationId xmlns:a16="http://schemas.microsoft.com/office/drawing/2014/main" id="{AA534914-9AC4-544B-8ECC-2643B001C9F3}"/>
              </a:ext>
            </a:extLst>
          </p:cNvPr>
          <p:cNvSpPr txBox="1"/>
          <p:nvPr/>
        </p:nvSpPr>
        <p:spPr>
          <a:xfrm>
            <a:off x="0" y="6538912"/>
            <a:ext cx="3752950"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www.reactivemanifesto.org</a:t>
            </a:r>
            <a:r>
              <a:rPr lang="de-DE" sz="1200" dirty="0">
                <a:solidFill>
                  <a:schemeClr val="accent5"/>
                </a:solidFill>
                <a:latin typeface="Consolas" panose="020B0609020204030204" pitchFamily="49" charset="0"/>
                <a:cs typeface="Consolas" panose="020B0609020204030204" pitchFamily="49" charset="0"/>
              </a:rPr>
              <a:t>/de</a:t>
            </a:r>
          </a:p>
        </p:txBody>
      </p:sp>
      <p:sp>
        <p:nvSpPr>
          <p:cNvPr id="18" name="Textfeld 17">
            <a:extLst>
              <a:ext uri="{FF2B5EF4-FFF2-40B4-BE49-F238E27FC236}">
                <a16:creationId xmlns:a16="http://schemas.microsoft.com/office/drawing/2014/main" id="{E887981B-3851-424A-A83C-634F693FA158}"/>
              </a:ext>
            </a:extLst>
          </p:cNvPr>
          <p:cNvSpPr txBox="1"/>
          <p:nvPr/>
        </p:nvSpPr>
        <p:spPr>
          <a:xfrm>
            <a:off x="10037244" y="2003485"/>
            <a:ext cx="2128703" cy="2123658"/>
          </a:xfrm>
          <a:prstGeom prst="rect">
            <a:avLst/>
          </a:prstGeom>
          <a:noFill/>
        </p:spPr>
        <p:txBody>
          <a:bodyPr wrap="square" rtlCol="0">
            <a:spAutoFit/>
          </a:bodyPr>
          <a:lstStyle/>
          <a:p>
            <a:r>
              <a:rPr lang="de-DE" sz="1200" i="1" dirty="0">
                <a:latin typeface="Bradley Hand" pitchFamily="2" charset="77"/>
              </a:rPr>
              <a:t>„Die größten Computersysteme der Welt basieren bereits auf diesen Prinzipien und dienen Milliarden von Menschen in deren täglichen Leben. Es ist an der Zeit, diesen Ansatz bewusst zu Grunde zu legen anstatt ihn in Teilen für jedes Projekt neu zu entdecken.“</a:t>
            </a:r>
          </a:p>
        </p:txBody>
      </p:sp>
      <p:sp>
        <p:nvSpPr>
          <p:cNvPr id="19" name="Textfeld 18">
            <a:extLst>
              <a:ext uri="{FF2B5EF4-FFF2-40B4-BE49-F238E27FC236}">
                <a16:creationId xmlns:a16="http://schemas.microsoft.com/office/drawing/2014/main" id="{58A2972A-7C9A-5D45-911A-E377024DD8F1}"/>
              </a:ext>
            </a:extLst>
          </p:cNvPr>
          <p:cNvSpPr txBox="1"/>
          <p:nvPr/>
        </p:nvSpPr>
        <p:spPr>
          <a:xfrm>
            <a:off x="6396660" y="4030559"/>
            <a:ext cx="3212255" cy="2229805"/>
          </a:xfrm>
          <a:prstGeom prst="rect">
            <a:avLst/>
          </a:prstGeom>
          <a:solidFill>
            <a:schemeClr val="bg1"/>
          </a:solidFill>
          <a:effectLst>
            <a:outerShdw blurRad="50800" dist="38100" dir="2700000" algn="tl" rotWithShape="0">
              <a:prstClr val="black">
                <a:alpha val="40000"/>
              </a:prstClr>
            </a:outerShdw>
          </a:effectLst>
        </p:spPr>
        <p:txBody>
          <a:bodyPr wrap="square" lIns="144000" tIns="144000" rIns="144000" bIns="144000" rtlCol="0">
            <a:spAutoFit/>
          </a:bodyPr>
          <a:lstStyle/>
          <a:p>
            <a:r>
              <a:rPr lang="de-DE" sz="1400" dirty="0"/>
              <a:t>Große Anwendungen bestehen stets aus mehreren Komponenten und sind daher abhängig von deren Reaktivität. Deshalb müssen die genannten vier reaktiven Qualitäten in der Architektur einer jeden Ebene des Gesamtsystems berücksichtigt werden, wodurch reaktive Systeme miteinander </a:t>
            </a:r>
            <a:r>
              <a:rPr lang="de-DE" sz="1400" dirty="0" err="1"/>
              <a:t>komponierbar</a:t>
            </a:r>
            <a:r>
              <a:rPr lang="de-DE" sz="1400" dirty="0"/>
              <a:t> sind.</a:t>
            </a:r>
          </a:p>
        </p:txBody>
      </p:sp>
    </p:spTree>
    <p:extLst>
      <p:ext uri="{BB962C8B-B14F-4D97-AF65-F5344CB8AC3E}">
        <p14:creationId xmlns:p14="http://schemas.microsoft.com/office/powerpoint/2010/main" val="119965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Ereignis-basierte Integration =&gt; Das Reaktive Manifest (II)</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59</a:t>
            </a:fld>
            <a:endParaRPr lang="de-DE" noProof="0"/>
          </a:p>
        </p:txBody>
      </p:sp>
      <p:sp>
        <p:nvSpPr>
          <p:cNvPr id="5" name="Textfeld 4">
            <a:extLst>
              <a:ext uri="{FF2B5EF4-FFF2-40B4-BE49-F238E27FC236}">
                <a16:creationId xmlns:a16="http://schemas.microsoft.com/office/drawing/2014/main" id="{C6181C86-E250-BC40-8966-E239A44C741F}"/>
              </a:ext>
            </a:extLst>
          </p:cNvPr>
          <p:cNvSpPr txBox="1"/>
          <p:nvPr/>
        </p:nvSpPr>
        <p:spPr>
          <a:xfrm>
            <a:off x="10147617" y="4719553"/>
            <a:ext cx="1977081" cy="1569660"/>
          </a:xfrm>
          <a:prstGeom prst="rect">
            <a:avLst/>
          </a:prstGeom>
          <a:noFill/>
        </p:spPr>
        <p:txBody>
          <a:bodyPr wrap="square" rtlCol="0">
            <a:spAutoFit/>
          </a:bodyPr>
          <a:lstStyle/>
          <a:p>
            <a:r>
              <a:rPr lang="de-DE" sz="1200" i="1" dirty="0">
                <a:solidFill>
                  <a:schemeClr val="accent5"/>
                </a:solidFill>
                <a:latin typeface="Bradley Hand" pitchFamily="2" charset="77"/>
              </a:rPr>
              <a:t>Ortsunabhängigkeit</a:t>
            </a:r>
            <a:r>
              <a:rPr lang="de-DE" sz="1200" i="1" dirty="0">
                <a:latin typeface="Bradley Hand" pitchFamily="2" charset="77"/>
              </a:rPr>
              <a:t> bedeutet, dass Code und Semantik des Programms nicht davon abhängen, ob dessen Teile auf demselben Computer oder verteilt über ein Netzwerk ausgeführt werden</a:t>
            </a:r>
          </a:p>
        </p:txBody>
      </p:sp>
      <p:pic>
        <p:nvPicPr>
          <p:cNvPr id="12" name="Grafik 11">
            <a:extLst>
              <a:ext uri="{FF2B5EF4-FFF2-40B4-BE49-F238E27FC236}">
                <a16:creationId xmlns:a16="http://schemas.microsoft.com/office/drawing/2014/main" id="{266650E8-6CF0-C14E-A2B9-0A48F641B0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147616" y="1406763"/>
            <a:ext cx="1977081" cy="1105070"/>
          </a:xfrm>
          <a:prstGeom prst="rect">
            <a:avLst/>
          </a:prstGeom>
        </p:spPr>
      </p:pic>
      <p:sp>
        <p:nvSpPr>
          <p:cNvPr id="14" name="Textfeld 13">
            <a:extLst>
              <a:ext uri="{FF2B5EF4-FFF2-40B4-BE49-F238E27FC236}">
                <a16:creationId xmlns:a16="http://schemas.microsoft.com/office/drawing/2014/main" id="{54FB4332-C480-7340-AA4C-9E04F8ECC859}"/>
              </a:ext>
            </a:extLst>
          </p:cNvPr>
          <p:cNvSpPr txBox="1"/>
          <p:nvPr/>
        </p:nvSpPr>
        <p:spPr>
          <a:xfrm>
            <a:off x="1366429" y="1480912"/>
            <a:ext cx="7550145" cy="956773"/>
          </a:xfrm>
          <a:prstGeom prst="rect">
            <a:avLst/>
          </a:prstGeom>
          <a:solidFill>
            <a:schemeClr val="bg1"/>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a:solidFill>
                  <a:srgbClr val="303633"/>
                </a:solidFill>
              </a:rPr>
              <a:t>Antwortbereit (Englisch: </a:t>
            </a:r>
            <a:r>
              <a:rPr lang="de-DE" sz="1200" b="1" dirty="0" err="1">
                <a:solidFill>
                  <a:schemeClr val="accent5"/>
                </a:solidFill>
              </a:rPr>
              <a:t>responsive</a:t>
            </a:r>
            <a:r>
              <a:rPr lang="de-DE" sz="1200" dirty="0">
                <a:solidFill>
                  <a:srgbClr val="303633"/>
                </a:solidFill>
              </a:rPr>
              <a:t>): Das System antwortet </a:t>
            </a:r>
            <a:r>
              <a:rPr lang="de-DE" sz="1200" b="1" u="sng" dirty="0">
                <a:solidFill>
                  <a:srgbClr val="303633"/>
                </a:solidFill>
              </a:rPr>
              <a:t>zeitgerecht</a:t>
            </a:r>
            <a:r>
              <a:rPr lang="de-DE" sz="1200" dirty="0">
                <a:solidFill>
                  <a:srgbClr val="303633"/>
                </a:solidFill>
              </a:rPr>
              <a:t> [...]. Antwortbereitschaft ist die Grundlage für Funktion, Benutzbarkeit und Zuverlässigkeit eines Systems, da Fehler in verteilten Systemen nur durch die Abwesenheit einer Antwort sicher festgestellt werden können. Ohne vereinbarte Timeouts ist die Erkennung und Behandlung von Fehlern nicht möglich.</a:t>
            </a:r>
            <a:endParaRPr lang="de-DE" sz="1200" dirty="0"/>
          </a:p>
        </p:txBody>
      </p:sp>
      <p:sp>
        <p:nvSpPr>
          <p:cNvPr id="15" name="Textfeld 14">
            <a:extLst>
              <a:ext uri="{FF2B5EF4-FFF2-40B4-BE49-F238E27FC236}">
                <a16:creationId xmlns:a16="http://schemas.microsoft.com/office/drawing/2014/main" id="{7A4B1432-7163-7A4A-A14A-C1406AFF16D9}"/>
              </a:ext>
            </a:extLst>
          </p:cNvPr>
          <p:cNvSpPr txBox="1"/>
          <p:nvPr/>
        </p:nvSpPr>
        <p:spPr>
          <a:xfrm>
            <a:off x="6100409" y="2718475"/>
            <a:ext cx="3617417" cy="2064769"/>
          </a:xfrm>
          <a:prstGeom prst="rect">
            <a:avLst/>
          </a:prstGeom>
          <a:solidFill>
            <a:schemeClr val="bg1"/>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a:solidFill>
                  <a:srgbClr val="303633"/>
                </a:solidFill>
              </a:rPr>
              <a:t>Widerstandsfähig (English: </a:t>
            </a:r>
            <a:r>
              <a:rPr lang="de-DE" sz="1200" b="1" dirty="0" err="1">
                <a:solidFill>
                  <a:schemeClr val="accent5"/>
                </a:solidFill>
              </a:rPr>
              <a:t>resilient</a:t>
            </a:r>
            <a:r>
              <a:rPr lang="de-DE" sz="1200" dirty="0">
                <a:solidFill>
                  <a:srgbClr val="303633"/>
                </a:solidFill>
              </a:rPr>
              <a:t>): Widerstandsfähigkeit ist erreichbar durch </a:t>
            </a:r>
            <a:r>
              <a:rPr lang="de-DE" sz="1200" b="1" dirty="0">
                <a:solidFill>
                  <a:srgbClr val="303633"/>
                </a:solidFill>
                <a:hlinkClick r:id="rId3">
                  <a:extLst>
                    <a:ext uri="{A12FA001-AC4F-418D-AE19-62706E023703}">
                      <ahyp:hlinkClr xmlns:ahyp="http://schemas.microsoft.com/office/drawing/2018/hyperlinkcolor" val="tx"/>
                    </a:ext>
                  </a:extLst>
                </a:hlinkClick>
              </a:rPr>
              <a:t>Replizieren</a:t>
            </a:r>
            <a:r>
              <a:rPr lang="de-DE" sz="1200" dirty="0">
                <a:solidFill>
                  <a:srgbClr val="303633"/>
                </a:solidFill>
              </a:rPr>
              <a:t> der Funktionalität, </a:t>
            </a:r>
            <a:r>
              <a:rPr lang="de-DE" sz="1200" b="1" dirty="0">
                <a:solidFill>
                  <a:srgbClr val="303633"/>
                </a:solidFill>
                <a:hlinkClick r:id="rId4">
                  <a:extLst>
                    <a:ext uri="{A12FA001-AC4F-418D-AE19-62706E023703}">
                      <ahyp:hlinkClr xmlns:ahyp="http://schemas.microsoft.com/office/drawing/2018/hyperlinkcolor" val="tx"/>
                    </a:ext>
                  </a:extLst>
                </a:hlinkClick>
              </a:rPr>
              <a:t>Isolation</a:t>
            </a:r>
            <a:r>
              <a:rPr lang="de-DE" sz="1200" dirty="0">
                <a:solidFill>
                  <a:srgbClr val="303633"/>
                </a:solidFill>
              </a:rPr>
              <a:t> von Komponenten sowie </a:t>
            </a:r>
            <a:r>
              <a:rPr lang="de-DE" sz="1200" b="1" dirty="0">
                <a:solidFill>
                  <a:srgbClr val="303633"/>
                </a:solidFill>
                <a:hlinkClick r:id="rId5">
                  <a:extLst>
                    <a:ext uri="{A12FA001-AC4F-418D-AE19-62706E023703}">
                      <ahyp:hlinkClr xmlns:ahyp="http://schemas.microsoft.com/office/drawing/2018/hyperlinkcolor" val="tx"/>
                    </a:ext>
                  </a:extLst>
                </a:hlinkClick>
              </a:rPr>
              <a:t>Delegieren</a:t>
            </a:r>
            <a:r>
              <a:rPr lang="de-DE" sz="1200" dirty="0">
                <a:solidFill>
                  <a:srgbClr val="303633"/>
                </a:solidFill>
              </a:rPr>
              <a:t> von Verantwortung. Der Ausfall eines Teilsystems soll auf dieses begrenzt bleiben, um andere Teilsysteme nicht in ihrer Funktion zu beeinträchtigen. Die Wiederherstellung des Normalzustandes wird einer übergeordneten Komponente übertragen, die die geforderte Verfügbarkeit sicherstellt.</a:t>
            </a:r>
          </a:p>
        </p:txBody>
      </p:sp>
      <p:sp>
        <p:nvSpPr>
          <p:cNvPr id="16" name="Textfeld 15">
            <a:extLst>
              <a:ext uri="{FF2B5EF4-FFF2-40B4-BE49-F238E27FC236}">
                <a16:creationId xmlns:a16="http://schemas.microsoft.com/office/drawing/2014/main" id="{4C97B876-619E-3745-ABA0-4ACDD2510DFF}"/>
              </a:ext>
            </a:extLst>
          </p:cNvPr>
          <p:cNvSpPr txBox="1"/>
          <p:nvPr/>
        </p:nvSpPr>
        <p:spPr>
          <a:xfrm>
            <a:off x="326007" y="2714769"/>
            <a:ext cx="5567598" cy="2064769"/>
          </a:xfrm>
          <a:prstGeom prst="rect">
            <a:avLst/>
          </a:prstGeom>
          <a:solidFill>
            <a:schemeClr val="bg1"/>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a:solidFill>
                  <a:srgbClr val="303633"/>
                </a:solidFill>
              </a:rPr>
              <a:t>Elastisch (Englisch: </a:t>
            </a:r>
            <a:r>
              <a:rPr lang="de-DE" sz="1200" b="1" dirty="0" err="1">
                <a:solidFill>
                  <a:schemeClr val="accent5"/>
                </a:solidFill>
              </a:rPr>
              <a:t>elastic</a:t>
            </a:r>
            <a:r>
              <a:rPr lang="de-DE" sz="1200" dirty="0">
                <a:solidFill>
                  <a:srgbClr val="303633"/>
                </a:solidFill>
              </a:rPr>
              <a:t>): Das System bleibt auch unter sich </a:t>
            </a:r>
            <a:r>
              <a:rPr lang="de-DE" sz="1200" b="1" u="sng" dirty="0">
                <a:solidFill>
                  <a:srgbClr val="303633"/>
                </a:solidFill>
              </a:rPr>
              <a:t>ändernden Lastbedingungen</a:t>
            </a:r>
            <a:r>
              <a:rPr lang="de-DE" sz="1200" dirty="0">
                <a:solidFill>
                  <a:srgbClr val="303633"/>
                </a:solidFill>
              </a:rPr>
              <a:t> antwortbereit. Bei Laständerungen werden automatisch die Replizierungsfaktoren und damit die genutzten Ressourcen angepasst. Dazu darf das System keine Engpässe aufweisen, die den Gesamtdurchsatz vor Erreichen der geplanten Maximalauslegung einschränken. Ideal ist eine Architektur, die keine fixen Engpässe aufweist. In diesem Fall kann das System in unabhängige Komponenten zerlegt und diese unabhängig auf beliebig viele Ressourcen verteilt werden. Reaktive Systeme unterstützen die Erfassung ihrer Auslastung zur Laufzeit, um automatisch regelnd eingreifen zu können. Dank ihrer Elastizität können sie auf Speziallösungen verzichten und mit handelsüblichen Komponenten implementiert werden.</a:t>
            </a:r>
          </a:p>
        </p:txBody>
      </p:sp>
      <p:sp>
        <p:nvSpPr>
          <p:cNvPr id="17" name="Textfeld 16">
            <a:extLst>
              <a:ext uri="{FF2B5EF4-FFF2-40B4-BE49-F238E27FC236}">
                <a16:creationId xmlns:a16="http://schemas.microsoft.com/office/drawing/2014/main" id="{D913D904-00E7-724E-8A07-A33040CBC80D}"/>
              </a:ext>
            </a:extLst>
          </p:cNvPr>
          <p:cNvSpPr txBox="1"/>
          <p:nvPr/>
        </p:nvSpPr>
        <p:spPr>
          <a:xfrm>
            <a:off x="1366430" y="5099895"/>
            <a:ext cx="7550146" cy="1326105"/>
          </a:xfrm>
          <a:prstGeom prst="rect">
            <a:avLst/>
          </a:prstGeom>
          <a:solidFill>
            <a:schemeClr val="bg1"/>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a:t>Nachrichtenorientiert (Englisch: </a:t>
            </a:r>
            <a:r>
              <a:rPr lang="de-DE" sz="1200" b="1" dirty="0" err="1">
                <a:solidFill>
                  <a:schemeClr val="accent5"/>
                </a:solidFill>
              </a:rPr>
              <a:t>message</a:t>
            </a:r>
            <a:r>
              <a:rPr lang="de-DE" sz="1200" b="1" dirty="0">
                <a:solidFill>
                  <a:schemeClr val="accent5"/>
                </a:solidFill>
              </a:rPr>
              <a:t> </a:t>
            </a:r>
            <a:r>
              <a:rPr lang="de-DE" sz="1200" b="1" dirty="0" err="1">
                <a:solidFill>
                  <a:schemeClr val="accent5"/>
                </a:solidFill>
              </a:rPr>
              <a:t>driven</a:t>
            </a:r>
            <a:r>
              <a:rPr lang="de-DE" sz="1200" dirty="0"/>
              <a:t>): Das System verwendet </a:t>
            </a:r>
            <a:r>
              <a:rPr lang="de-DE" sz="1200" b="1" u="sng" dirty="0"/>
              <a:t>asynchrone Nachrichtenübermittlung </a:t>
            </a:r>
            <a:r>
              <a:rPr lang="de-DE" sz="1200" dirty="0"/>
              <a:t>zwischen seinen Komponenten zur Sicherstellung von deren Entkopplung und Isolation. Die explizite Verwendung von Nachrichtenübermittlung führt zu </a:t>
            </a:r>
            <a:r>
              <a:rPr lang="de-DE" sz="1200" b="1" u="sng" dirty="0"/>
              <a:t>ortsunabhängigen</a:t>
            </a:r>
            <a:r>
              <a:rPr lang="de-DE" sz="1200" dirty="0"/>
              <a:t> Komponenten und erlaubt die transparente Skalierung. Die Überwachung von Nachrichtenpuffern ermöglicht kontinuierlichen Einblick in das Laufzeitverhalten des Systems. Nicht-blockierende nachrichtenorientierte Systeme erlauben eine effiziente Verwendung von Ressourcen, da Komponenten beim Ausbleiben von Nachrichten vollständig inaktiv bleiben können.</a:t>
            </a:r>
          </a:p>
        </p:txBody>
      </p:sp>
      <p:sp>
        <p:nvSpPr>
          <p:cNvPr id="13" name="Textfeld 12">
            <a:extLst>
              <a:ext uri="{FF2B5EF4-FFF2-40B4-BE49-F238E27FC236}">
                <a16:creationId xmlns:a16="http://schemas.microsoft.com/office/drawing/2014/main" id="{5323478C-B639-5546-860B-5502B2DD363C}"/>
              </a:ext>
            </a:extLst>
          </p:cNvPr>
          <p:cNvSpPr txBox="1"/>
          <p:nvPr/>
        </p:nvSpPr>
        <p:spPr>
          <a:xfrm>
            <a:off x="0" y="6538912"/>
            <a:ext cx="3752950"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www.reactivemanifesto.org</a:t>
            </a:r>
            <a:r>
              <a:rPr lang="de-DE" sz="1200" dirty="0">
                <a:solidFill>
                  <a:schemeClr val="accent5"/>
                </a:solidFill>
                <a:latin typeface="Consolas" panose="020B0609020204030204" pitchFamily="49" charset="0"/>
                <a:cs typeface="Consolas" panose="020B0609020204030204" pitchFamily="49" charset="0"/>
              </a:rPr>
              <a:t>/de</a:t>
            </a:r>
          </a:p>
        </p:txBody>
      </p:sp>
    </p:spTree>
    <p:extLst>
      <p:ext uri="{BB962C8B-B14F-4D97-AF65-F5344CB8AC3E}">
        <p14:creationId xmlns:p14="http://schemas.microsoft.com/office/powerpoint/2010/main" val="403355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Modellierung von Diensten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Datebases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Skalierung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is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Everywhere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Safety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Scaling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704272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Ereignis-basierte Integration =&gt; Reaktive Erweiterungen von Programmiersprachen (</a:t>
            </a:r>
            <a:r>
              <a:rPr lang="de-DE" dirty="0" err="1">
                <a:solidFill>
                  <a:srgbClr val="303633"/>
                </a:solidFill>
              </a:rPr>
              <a:t>Rx</a:t>
            </a:r>
            <a:r>
              <a:rPr lang="de-DE" dirty="0">
                <a:solidFill>
                  <a:srgbClr val="303633"/>
                </a:solidFill>
              </a:rPr>
              <a:t> X)</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60</a:t>
            </a:fld>
            <a:endParaRPr lang="de-DE" noProof="0"/>
          </a:p>
        </p:txBody>
      </p:sp>
      <p:pic>
        <p:nvPicPr>
          <p:cNvPr id="6" name="Grafik 5">
            <a:extLst>
              <a:ext uri="{FF2B5EF4-FFF2-40B4-BE49-F238E27FC236}">
                <a16:creationId xmlns:a16="http://schemas.microsoft.com/office/drawing/2014/main" id="{100BD3D2-7F5E-8348-8A1E-A9752188DFCF}"/>
              </a:ext>
            </a:extLst>
          </p:cNvPr>
          <p:cNvPicPr>
            <a:picLocks noChangeAspect="1"/>
          </p:cNvPicPr>
          <p:nvPr/>
        </p:nvPicPr>
        <p:blipFill>
          <a:blip r:embed="rId2">
            <a:duotone>
              <a:prstClr val="black"/>
              <a:schemeClr val="tx2">
                <a:tint val="45000"/>
                <a:satMod val="400000"/>
              </a:schemeClr>
            </a:duotone>
          </a:blip>
          <a:stretch>
            <a:fillRect/>
          </a:stretch>
        </p:blipFill>
        <p:spPr>
          <a:xfrm>
            <a:off x="10049115" y="3475267"/>
            <a:ext cx="2107789" cy="1004493"/>
          </a:xfrm>
          <a:prstGeom prst="rect">
            <a:avLst/>
          </a:prstGeom>
        </p:spPr>
      </p:pic>
      <p:pic>
        <p:nvPicPr>
          <p:cNvPr id="7" name="Grafik 6">
            <a:extLst>
              <a:ext uri="{FF2B5EF4-FFF2-40B4-BE49-F238E27FC236}">
                <a16:creationId xmlns:a16="http://schemas.microsoft.com/office/drawing/2014/main" id="{FD39EF03-4571-CB45-858F-9DC111AF517C}"/>
              </a:ext>
            </a:extLst>
          </p:cNvPr>
          <p:cNvPicPr>
            <a:picLocks noChangeAspect="1"/>
          </p:cNvPicPr>
          <p:nvPr/>
        </p:nvPicPr>
        <p:blipFill>
          <a:blip r:embed="rId3">
            <a:duotone>
              <a:prstClr val="black"/>
              <a:schemeClr val="tx2">
                <a:tint val="45000"/>
                <a:satMod val="400000"/>
              </a:schemeClr>
            </a:duotone>
          </a:blip>
          <a:stretch>
            <a:fillRect/>
          </a:stretch>
        </p:blipFill>
        <p:spPr>
          <a:xfrm>
            <a:off x="10049115" y="4782657"/>
            <a:ext cx="2104768" cy="1249706"/>
          </a:xfrm>
          <a:prstGeom prst="rect">
            <a:avLst/>
          </a:prstGeom>
        </p:spPr>
      </p:pic>
      <p:pic>
        <p:nvPicPr>
          <p:cNvPr id="8" name="Grafik 7">
            <a:extLst>
              <a:ext uri="{FF2B5EF4-FFF2-40B4-BE49-F238E27FC236}">
                <a16:creationId xmlns:a16="http://schemas.microsoft.com/office/drawing/2014/main" id="{75D435DC-C77B-5B4C-B834-789AAF45E444}"/>
              </a:ext>
            </a:extLst>
          </p:cNvPr>
          <p:cNvPicPr>
            <a:picLocks noChangeAspect="1"/>
          </p:cNvPicPr>
          <p:nvPr/>
        </p:nvPicPr>
        <p:blipFill>
          <a:blip r:embed="rId4">
            <a:duotone>
              <a:prstClr val="black"/>
              <a:schemeClr val="tx2">
                <a:tint val="45000"/>
                <a:satMod val="400000"/>
              </a:schemeClr>
            </a:duotone>
          </a:blip>
          <a:stretch>
            <a:fillRect/>
          </a:stretch>
        </p:blipFill>
        <p:spPr>
          <a:xfrm>
            <a:off x="10049115" y="2167877"/>
            <a:ext cx="2107789" cy="1004493"/>
          </a:xfrm>
          <a:prstGeom prst="rect">
            <a:avLst/>
          </a:prstGeom>
        </p:spPr>
      </p:pic>
      <p:pic>
        <p:nvPicPr>
          <p:cNvPr id="9" name="Grafik 8">
            <a:extLst>
              <a:ext uri="{FF2B5EF4-FFF2-40B4-BE49-F238E27FC236}">
                <a16:creationId xmlns:a16="http://schemas.microsoft.com/office/drawing/2014/main" id="{B48D335D-08B2-5840-B1E6-7F7BC2B1A819}"/>
              </a:ext>
            </a:extLst>
          </p:cNvPr>
          <p:cNvPicPr>
            <a:picLocks noChangeAspect="1"/>
          </p:cNvPicPr>
          <p:nvPr/>
        </p:nvPicPr>
        <p:blipFill>
          <a:blip r:embed="rId5">
            <a:duotone>
              <a:prstClr val="black"/>
              <a:schemeClr val="tx2">
                <a:tint val="45000"/>
                <a:satMod val="400000"/>
              </a:schemeClr>
            </a:duotone>
          </a:blip>
          <a:stretch>
            <a:fillRect/>
          </a:stretch>
        </p:blipFill>
        <p:spPr>
          <a:xfrm>
            <a:off x="3760570" y="3612805"/>
            <a:ext cx="5869230" cy="2763429"/>
          </a:xfrm>
          <a:prstGeom prst="rect">
            <a:avLst/>
          </a:prstGeom>
        </p:spPr>
      </p:pic>
      <p:sp>
        <p:nvSpPr>
          <p:cNvPr id="11" name="Textfeld 10">
            <a:extLst>
              <a:ext uri="{FF2B5EF4-FFF2-40B4-BE49-F238E27FC236}">
                <a16:creationId xmlns:a16="http://schemas.microsoft.com/office/drawing/2014/main" id="{28CFDE90-38D1-5C46-B69A-8FB16DE395E8}"/>
              </a:ext>
            </a:extLst>
          </p:cNvPr>
          <p:cNvSpPr txBox="1"/>
          <p:nvPr/>
        </p:nvSpPr>
        <p:spPr>
          <a:xfrm>
            <a:off x="10049115" y="1286598"/>
            <a:ext cx="1917812" cy="738664"/>
          </a:xfrm>
          <a:prstGeom prst="rect">
            <a:avLst/>
          </a:prstGeom>
          <a:noFill/>
        </p:spPr>
        <p:txBody>
          <a:bodyPr wrap="square" rtlCol="0">
            <a:spAutoFit/>
          </a:bodyPr>
          <a:lstStyle/>
          <a:p>
            <a:r>
              <a:rPr lang="de-DE" sz="1400" b="1" i="1" dirty="0">
                <a:latin typeface="Bradley Hand" pitchFamily="2" charset="77"/>
              </a:rPr>
              <a:t>Beispiele reaktiver Operatoren in </a:t>
            </a:r>
            <a:r>
              <a:rPr lang="de-DE" sz="1400" b="1" i="1" dirty="0" err="1">
                <a:latin typeface="Bradley Hand" pitchFamily="2" charset="77"/>
              </a:rPr>
              <a:t>RxPY</a:t>
            </a:r>
            <a:endParaRPr lang="de-DE" sz="1400" b="1" i="1" dirty="0">
              <a:latin typeface="Bradley Hand" pitchFamily="2" charset="77"/>
            </a:endParaRPr>
          </a:p>
          <a:p>
            <a:r>
              <a:rPr lang="de-DE" sz="1400" i="1" dirty="0">
                <a:latin typeface="Bradley Hand" pitchFamily="2" charset="77"/>
              </a:rPr>
              <a:t>(</a:t>
            </a:r>
            <a:r>
              <a:rPr lang="de-DE" sz="1400" i="1" dirty="0" err="1">
                <a:latin typeface="Bradley Hand" pitchFamily="2" charset="77"/>
              </a:rPr>
              <a:t>Marble</a:t>
            </a:r>
            <a:r>
              <a:rPr lang="de-DE" sz="1400" i="1" dirty="0">
                <a:latin typeface="Bradley Hand" pitchFamily="2" charset="77"/>
              </a:rPr>
              <a:t> </a:t>
            </a:r>
            <a:r>
              <a:rPr lang="de-DE" sz="1400" i="1" dirty="0" err="1">
                <a:latin typeface="Bradley Hand" pitchFamily="2" charset="77"/>
              </a:rPr>
              <a:t>Diagrams</a:t>
            </a:r>
            <a:r>
              <a:rPr lang="de-DE" sz="1400" i="1" dirty="0">
                <a:latin typeface="Bradley Hand" pitchFamily="2" charset="77"/>
              </a:rPr>
              <a:t>)</a:t>
            </a:r>
          </a:p>
        </p:txBody>
      </p:sp>
      <p:sp>
        <p:nvSpPr>
          <p:cNvPr id="18" name="Textfeld 17">
            <a:extLst>
              <a:ext uri="{FF2B5EF4-FFF2-40B4-BE49-F238E27FC236}">
                <a16:creationId xmlns:a16="http://schemas.microsoft.com/office/drawing/2014/main" id="{DA28D41A-63F0-DD46-AA75-57DE01858F2B}"/>
              </a:ext>
            </a:extLst>
          </p:cNvPr>
          <p:cNvSpPr txBox="1"/>
          <p:nvPr/>
        </p:nvSpPr>
        <p:spPr>
          <a:xfrm>
            <a:off x="431801" y="1508048"/>
            <a:ext cx="2979190" cy="4939814"/>
          </a:xfrm>
          <a:prstGeom prst="rect">
            <a:avLst/>
          </a:prstGeom>
          <a:noFill/>
        </p:spPr>
        <p:txBody>
          <a:bodyPr wrap="square" rtlCol="0">
            <a:spAutoFit/>
          </a:bodyPr>
          <a:lstStyle/>
          <a:p>
            <a:r>
              <a:rPr lang="de-DE" sz="1500" dirty="0"/>
              <a:t>Reaktive Erweiterungen von Programmiersprachen (</a:t>
            </a:r>
            <a:r>
              <a:rPr lang="de-DE" sz="1500" dirty="0" err="1"/>
              <a:t>Rx</a:t>
            </a:r>
            <a:r>
              <a:rPr lang="de-DE" sz="1500" dirty="0"/>
              <a:t>) sind ein Mechanismus, mit dem die Ergebnisse mehrerer </a:t>
            </a:r>
            <a:r>
              <a:rPr lang="de-DE" sz="1500" dirty="0" err="1"/>
              <a:t>Requests</a:t>
            </a:r>
            <a:r>
              <a:rPr lang="de-DE" sz="1500" dirty="0"/>
              <a:t> zusammengesetzt und Operationen auf diesem Event-Stream ausgeführt werden können. Die </a:t>
            </a:r>
            <a:r>
              <a:rPr lang="de-DE" sz="1500" dirty="0" err="1"/>
              <a:t>Requests</a:t>
            </a:r>
            <a:r>
              <a:rPr lang="de-DE" sz="1500" dirty="0"/>
              <a:t> können dabei sowohl blockierend als auch nicht blockierend sein. Im Kern kehrt </a:t>
            </a:r>
            <a:r>
              <a:rPr lang="de-DE" sz="1500" dirty="0" err="1"/>
              <a:t>Rx</a:t>
            </a:r>
            <a:r>
              <a:rPr lang="de-DE" sz="1500" dirty="0"/>
              <a:t> traditionelle </a:t>
            </a:r>
            <a:r>
              <a:rPr lang="de-DE" sz="1500" dirty="0" err="1"/>
              <a:t>Kontrolleflüsse</a:t>
            </a:r>
            <a:r>
              <a:rPr lang="de-DE" sz="1500" dirty="0"/>
              <a:t> um.</a:t>
            </a:r>
          </a:p>
          <a:p>
            <a:endParaRPr lang="de-DE" sz="1500" dirty="0"/>
          </a:p>
          <a:p>
            <a:r>
              <a:rPr lang="de-DE" sz="1500" dirty="0"/>
              <a:t>Anstatt nach Daten zu fragen (und auf die Antwort zu warten), beobachtet man das Ergebnis einer Operation und reagiert, wenn sich etwas ändert. Bei einigen </a:t>
            </a:r>
            <a:r>
              <a:rPr lang="de-DE" sz="1500" dirty="0" err="1"/>
              <a:t>Rx</a:t>
            </a:r>
            <a:r>
              <a:rPr lang="de-DE" sz="1500" dirty="0"/>
              <a:t>-Implementierungen können Funktionen (wie </a:t>
            </a:r>
            <a:r>
              <a:rPr lang="de-DE" sz="1500" dirty="0" err="1"/>
              <a:t>filter</a:t>
            </a:r>
            <a:r>
              <a:rPr lang="de-DE" sz="1500" dirty="0"/>
              <a:t>(), </a:t>
            </a:r>
            <a:r>
              <a:rPr lang="de-DE" sz="1500" dirty="0" err="1"/>
              <a:t>map</a:t>
            </a:r>
            <a:r>
              <a:rPr lang="de-DE" sz="1500" dirty="0"/>
              <a:t>() oder </a:t>
            </a:r>
            <a:r>
              <a:rPr lang="de-DE" sz="1500" dirty="0" err="1"/>
              <a:t>reduce</a:t>
            </a:r>
            <a:r>
              <a:rPr lang="de-DE" sz="1500" dirty="0"/>
              <a:t>()) auf solchen Observables ausgeführt werden.</a:t>
            </a:r>
          </a:p>
        </p:txBody>
      </p:sp>
      <p:sp>
        <p:nvSpPr>
          <p:cNvPr id="19" name="Textfeld 18">
            <a:extLst>
              <a:ext uri="{FF2B5EF4-FFF2-40B4-BE49-F238E27FC236}">
                <a16:creationId xmlns:a16="http://schemas.microsoft.com/office/drawing/2014/main" id="{E67DD715-B783-9D40-8294-063FA4803A5E}"/>
              </a:ext>
            </a:extLst>
          </p:cNvPr>
          <p:cNvSpPr txBox="1"/>
          <p:nvPr/>
        </p:nvSpPr>
        <p:spPr>
          <a:xfrm>
            <a:off x="3760570" y="1551805"/>
            <a:ext cx="5869230" cy="1877195"/>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200" dirty="0"/>
              <a:t>Verschiedenste </a:t>
            </a:r>
            <a:r>
              <a:rPr lang="de-DE" sz="1200" dirty="0" err="1"/>
              <a:t>Rx</a:t>
            </a:r>
            <a:r>
              <a:rPr lang="de-DE" sz="1200" dirty="0"/>
              <a:t>-Implementierungen erfahren im Rahmen asynchroner Architekturen steigende Beliebtheit, da es diese Bibliotheken ermöglichen, die Details der asynchronen </a:t>
            </a:r>
            <a:r>
              <a:rPr lang="de-DE" sz="1200" dirty="0" err="1"/>
              <a:t>Requestabwicklung</a:t>
            </a:r>
            <a:r>
              <a:rPr lang="de-DE" sz="1200" dirty="0"/>
              <a:t> zu vereinfachen.</a:t>
            </a:r>
          </a:p>
          <a:p>
            <a:endParaRPr lang="de-DE" sz="1200" dirty="0"/>
          </a:p>
          <a:p>
            <a:r>
              <a:rPr lang="de-DE" sz="1200" dirty="0"/>
              <a:t>So lassen sich bspw. mehrere (</a:t>
            </a:r>
            <a:r>
              <a:rPr lang="de-DE" sz="1200" dirty="0" err="1"/>
              <a:t>blocking</a:t>
            </a:r>
            <a:r>
              <a:rPr lang="de-DE" sz="1200" dirty="0"/>
              <a:t> oder non-</a:t>
            </a:r>
            <a:r>
              <a:rPr lang="de-DE" sz="1200" dirty="0" err="1"/>
              <a:t>blocking</a:t>
            </a:r>
            <a:r>
              <a:rPr lang="de-DE" sz="1200" dirty="0"/>
              <a:t>)  </a:t>
            </a:r>
            <a:r>
              <a:rPr lang="de-DE" sz="1200" dirty="0" err="1"/>
              <a:t>Requests</a:t>
            </a:r>
            <a:r>
              <a:rPr lang="de-DE" sz="1200" dirty="0"/>
              <a:t> asynchron starten. Anschließend beobachtet man das Eintreffen von Antwortevents der Downstream Services der in einem Observable auftaucht und reagiert einfach nur noch mittels einer Operator-Chain darauf.</a:t>
            </a:r>
          </a:p>
        </p:txBody>
      </p:sp>
      <p:sp>
        <p:nvSpPr>
          <p:cNvPr id="4" name="Textfeld 3">
            <a:extLst>
              <a:ext uri="{FF2B5EF4-FFF2-40B4-BE49-F238E27FC236}">
                <a16:creationId xmlns:a16="http://schemas.microsoft.com/office/drawing/2014/main" id="{002C544D-B33F-3847-BD39-ACB6CCC8A7CC}"/>
              </a:ext>
            </a:extLst>
          </p:cNvPr>
          <p:cNvSpPr txBox="1"/>
          <p:nvPr/>
        </p:nvSpPr>
        <p:spPr>
          <a:xfrm>
            <a:off x="0" y="6596390"/>
            <a:ext cx="3744936" cy="261610"/>
          </a:xfrm>
          <a:prstGeom prst="rect">
            <a:avLst/>
          </a:prstGeom>
          <a:noFill/>
        </p:spPr>
        <p:txBody>
          <a:bodyPr wrap="none" rtlCol="0">
            <a:spAutoFit/>
          </a:bodyPr>
          <a:lstStyle/>
          <a:p>
            <a:r>
              <a:rPr lang="de-DE" sz="1100" b="1" dirty="0"/>
              <a:t>Quelle der Diagramme: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rxpy.readthedocs.io</a:t>
            </a:r>
            <a:endParaRPr lang="de-DE" sz="1100" dirty="0"/>
          </a:p>
        </p:txBody>
      </p:sp>
    </p:spTree>
    <p:extLst>
      <p:ext uri="{BB962C8B-B14F-4D97-AF65-F5344CB8AC3E}">
        <p14:creationId xmlns:p14="http://schemas.microsoft.com/office/powerpoint/2010/main" val="220039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API-</a:t>
            </a:r>
            <a:r>
              <a:rPr lang="de-DE" dirty="0" err="1">
                <a:solidFill>
                  <a:srgbClr val="303633"/>
                </a:solidFill>
              </a:rPr>
              <a:t>Versioning</a:t>
            </a:r>
            <a:r>
              <a:rPr lang="de-DE" dirty="0">
                <a:solidFill>
                  <a:srgbClr val="303633"/>
                </a:solidFill>
              </a:rPr>
              <a:t> (Abwärts- und Vorwärtskompatibilität)</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61</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8105297" cy="4616648"/>
          </a:xfrm>
          <a:prstGeom prst="rect">
            <a:avLst/>
          </a:prstGeom>
        </p:spPr>
        <p:txBody>
          <a:bodyPr wrap="square">
            <a:spAutoFit/>
          </a:bodyPr>
          <a:lstStyle/>
          <a:p>
            <a:pPr marL="342900" indent="-342900" fontAlgn="base">
              <a:buFont typeface="Arial" panose="020B0604020202020204" pitchFamily="34" charset="0"/>
              <a:buChar char="•"/>
            </a:pPr>
            <a:r>
              <a:rPr lang="de-DE" sz="1400" dirty="0"/>
              <a:t>Die API eines Services sollte möglichst stabil sein.</a:t>
            </a:r>
          </a:p>
          <a:p>
            <a:pPr marL="342900" indent="-342900" fontAlgn="base">
              <a:buFont typeface="Arial" panose="020B0604020202020204" pitchFamily="34" charset="0"/>
              <a:buChar char="•"/>
            </a:pPr>
            <a:r>
              <a:rPr lang="de-DE" sz="1400" dirty="0"/>
              <a:t>Im Unternehmensumfeld möchte man Änderungen insb. an Legacy-Client-Anwendungen vermeiden. </a:t>
            </a:r>
          </a:p>
          <a:p>
            <a:pPr marL="342900" indent="-342900" fontAlgn="base">
              <a:buFont typeface="Arial" panose="020B0604020202020204" pitchFamily="34" charset="0"/>
              <a:buChar char="•"/>
            </a:pPr>
            <a:r>
              <a:rPr lang="de-DE" sz="1400" dirty="0"/>
              <a:t>Betreiber einer öffentlichen Web-API müssen bei Updates ebenfalls vorsichtig vorgehen. Wenn z.B. Twitter seine REST-API ändern würde, wären Millionen von Client-Installationen zu aktualisieren.</a:t>
            </a:r>
          </a:p>
          <a:p>
            <a:pPr marL="342900" indent="-342900" fontAlgn="base">
              <a:buFont typeface="Arial" panose="020B0604020202020204" pitchFamily="34" charset="0"/>
              <a:buChar char="•"/>
            </a:pPr>
            <a:r>
              <a:rPr lang="de-DE" sz="1400" dirty="0"/>
              <a:t>Ganz allgemein sind zwei Services S1 und S2 zueinander kompatibel, falls sie sich gegeneinander austauschen lassen, ohne dass </a:t>
            </a:r>
            <a:r>
              <a:rPr lang="de-DE" sz="1400" dirty="0" err="1"/>
              <a:t>Consuming</a:t>
            </a:r>
            <a:r>
              <a:rPr lang="de-DE" sz="1400" dirty="0"/>
              <a:t> Services dies bemerken würden.</a:t>
            </a:r>
          </a:p>
          <a:p>
            <a:pPr marL="342900" indent="-342900" fontAlgn="base">
              <a:buFont typeface="Arial" panose="020B0604020202020204" pitchFamily="34" charset="0"/>
              <a:buChar char="•"/>
            </a:pPr>
            <a:r>
              <a:rPr lang="de-DE" sz="1400" dirty="0"/>
              <a:t>Kompatibilität kann jedoch auch als ein historischer Zusammenhang verstanden werden. Wenn z.B. der Dienst S2 durch Änderung von S1 entstand, spricht man von </a:t>
            </a:r>
            <a:r>
              <a:rPr lang="de-DE" sz="1400" b="1" dirty="0">
                <a:solidFill>
                  <a:srgbClr val="0070C0"/>
                </a:solidFill>
              </a:rPr>
              <a:t>Abwärts- und Vorwärtskompatibilität</a:t>
            </a:r>
            <a:r>
              <a:rPr lang="de-DE" sz="1400" dirty="0"/>
              <a:t>.</a:t>
            </a:r>
          </a:p>
          <a:p>
            <a:pPr marL="342900" indent="-342900" fontAlgn="base">
              <a:buFont typeface="Arial" panose="020B0604020202020204" pitchFamily="34" charset="0"/>
              <a:buChar char="•"/>
            </a:pPr>
            <a:r>
              <a:rPr lang="de-DE" sz="1400" dirty="0"/>
              <a:t>Angenommen es wurde ein </a:t>
            </a:r>
            <a:r>
              <a:rPr lang="de-DE" sz="1400" dirty="0" err="1"/>
              <a:t>Consuming</a:t>
            </a:r>
            <a:r>
              <a:rPr lang="de-DE" sz="1400" dirty="0"/>
              <a:t> Service C1 für S1 und später ein weiterer </a:t>
            </a:r>
            <a:r>
              <a:rPr lang="de-DE" sz="1400" dirty="0" err="1"/>
              <a:t>Consuming</a:t>
            </a:r>
            <a:r>
              <a:rPr lang="de-DE" sz="1400" dirty="0"/>
              <a:t> Service C2 für S2 entwickelt. Wenn C2 auch mit S1 funktioniert, dann sind C2 abwärts- und S1 vorwärtskompatibel. </a:t>
            </a:r>
          </a:p>
          <a:p>
            <a:pPr marL="342900" indent="-342900" fontAlgn="base">
              <a:buFont typeface="Arial" panose="020B0604020202020204" pitchFamily="34" charset="0"/>
              <a:buChar char="•"/>
            </a:pPr>
            <a:r>
              <a:rPr lang="de-DE" sz="1400" dirty="0"/>
              <a:t>Wenn umgekehrt C1 mit S2 funktioniert, dann ist C1 aufwärts- und S2 abwärtskompatibel.</a:t>
            </a:r>
          </a:p>
          <a:p>
            <a:pPr marL="342900" indent="-342900" fontAlgn="base">
              <a:buFont typeface="Arial" panose="020B0604020202020204" pitchFamily="34" charset="0"/>
              <a:buChar char="•"/>
            </a:pPr>
            <a:r>
              <a:rPr lang="de-DE" sz="1400" dirty="0"/>
              <a:t>Nachrichten mit Datenformaten wie XML, JSON oder Protocol </a:t>
            </a:r>
            <a:r>
              <a:rPr lang="de-DE" sz="1400" dirty="0" err="1"/>
              <a:t>Buffers</a:t>
            </a:r>
            <a:r>
              <a:rPr lang="de-DE" sz="1400" dirty="0"/>
              <a:t> lassen sich zum Beispiel um neue optionale Felder erweitern. Weil die Felder optional sind, muss ein älterer </a:t>
            </a:r>
            <a:r>
              <a:rPr lang="de-DE" sz="1400" dirty="0" err="1"/>
              <a:t>Consuming</a:t>
            </a:r>
            <a:r>
              <a:rPr lang="de-DE" sz="1400" dirty="0"/>
              <a:t> Service sie nicht nutzen, wenn er eine Nachricht an einen Server schickt. </a:t>
            </a:r>
          </a:p>
          <a:p>
            <a:pPr marL="342900" indent="-342900" fontAlgn="base">
              <a:buFont typeface="Arial" panose="020B0604020202020204" pitchFamily="34" charset="0"/>
              <a:buChar char="•"/>
            </a:pPr>
            <a:r>
              <a:rPr lang="de-DE" sz="1400" dirty="0"/>
              <a:t>Die API des Servers ist in diesem Fall </a:t>
            </a:r>
            <a:r>
              <a:rPr lang="de-DE" sz="1400" b="1" dirty="0">
                <a:solidFill>
                  <a:srgbClr val="0070C0"/>
                </a:solidFill>
              </a:rPr>
              <a:t>abwärtskompatibel</a:t>
            </a:r>
            <a:r>
              <a:rPr lang="de-DE" sz="1400" dirty="0"/>
              <a:t>. </a:t>
            </a:r>
          </a:p>
          <a:p>
            <a:pPr marL="342900" indent="-342900" fontAlgn="base">
              <a:buFont typeface="Arial" panose="020B0604020202020204" pitchFamily="34" charset="0"/>
              <a:buChar char="•"/>
            </a:pPr>
            <a:r>
              <a:rPr lang="de-DE" sz="1400" dirty="0"/>
              <a:t>Eventuell antwortet der Service dem </a:t>
            </a:r>
            <a:r>
              <a:rPr lang="de-DE" sz="1400" dirty="0" err="1"/>
              <a:t>Consuming</a:t>
            </a:r>
            <a:r>
              <a:rPr lang="de-DE" sz="1400" dirty="0"/>
              <a:t> Service mit einer Nachricht und verwendet dabei Felder, die der </a:t>
            </a:r>
            <a:r>
              <a:rPr lang="de-DE" sz="1400" dirty="0" err="1"/>
              <a:t>Consuming</a:t>
            </a:r>
            <a:r>
              <a:rPr lang="de-DE" sz="1400" dirty="0"/>
              <a:t> Service nicht kennt. Falls Letzterer diese Nachricht trotzdem akzeptiert, ist er </a:t>
            </a:r>
            <a:r>
              <a:rPr lang="de-DE" sz="1400" b="1" dirty="0">
                <a:solidFill>
                  <a:srgbClr val="0070C0"/>
                </a:solidFill>
              </a:rPr>
              <a:t>vorwärtskompatibel</a:t>
            </a:r>
            <a:r>
              <a:rPr lang="de-DE" sz="1400" dirty="0"/>
              <a:t>. Der Client ignoriert die unbekannten Felder, sollte sie aber nicht aus dem erhaltenen Dokument entfernen, falls weitere dokumentenzentrierte Interaktionen mit dem Server folgen.</a:t>
            </a:r>
          </a:p>
          <a:p>
            <a:pPr marL="342900" indent="-342900" fontAlgn="base">
              <a:buFont typeface="Arial" panose="020B0604020202020204" pitchFamily="34" charset="0"/>
              <a:buChar char="•"/>
            </a:pPr>
            <a:endParaRPr lang="de-DE" sz="1400" dirty="0">
              <a:solidFill>
                <a:srgbClr val="303633"/>
              </a:solidFill>
            </a:endParaRPr>
          </a:p>
        </p:txBody>
      </p:sp>
      <p:pic>
        <p:nvPicPr>
          <p:cNvPr id="8194" name="Picture 2" descr="API design - Azure Architecture Center | Microsoft Docs">
            <a:extLst>
              <a:ext uri="{FF2B5EF4-FFF2-40B4-BE49-F238E27FC236}">
                <a16:creationId xmlns:a16="http://schemas.microsoft.com/office/drawing/2014/main" id="{5195C3D4-BD3A-B44D-8091-492E1E466B9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2308"/>
          <a:stretch/>
        </p:blipFill>
        <p:spPr bwMode="auto">
          <a:xfrm>
            <a:off x="10486159" y="2167331"/>
            <a:ext cx="1239761" cy="1261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PI design - Azure Architecture Center | Microsoft Docs">
            <a:extLst>
              <a:ext uri="{FF2B5EF4-FFF2-40B4-BE49-F238E27FC236}">
                <a16:creationId xmlns:a16="http://schemas.microsoft.com/office/drawing/2014/main" id="{6ADACB65-2584-0142-A226-06E3CC0862A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9211"/>
          <a:stretch/>
        </p:blipFill>
        <p:spPr bwMode="auto">
          <a:xfrm>
            <a:off x="10575872" y="3822577"/>
            <a:ext cx="1060334" cy="126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319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API-</a:t>
            </a:r>
            <a:r>
              <a:rPr lang="de-DE" dirty="0" err="1">
                <a:solidFill>
                  <a:srgbClr val="303633"/>
                </a:solidFill>
              </a:rPr>
              <a:t>Versioning</a:t>
            </a:r>
            <a:r>
              <a:rPr lang="de-DE" dirty="0">
                <a:solidFill>
                  <a:srgbClr val="303633"/>
                </a:solidFill>
              </a:rPr>
              <a:t> (</a:t>
            </a:r>
            <a:r>
              <a:rPr lang="de-DE" dirty="0" err="1">
                <a:solidFill>
                  <a:srgbClr val="303633"/>
                </a:solidFill>
              </a:rPr>
              <a:t>Semantic</a:t>
            </a:r>
            <a:r>
              <a:rPr lang="de-DE" dirty="0">
                <a:solidFill>
                  <a:srgbClr val="303633"/>
                </a:solidFill>
              </a:rPr>
              <a:t> </a:t>
            </a:r>
            <a:r>
              <a:rPr lang="de-DE" dirty="0" err="1">
                <a:solidFill>
                  <a:srgbClr val="303633"/>
                </a:solidFill>
              </a:rPr>
              <a:t>Versioning</a:t>
            </a:r>
            <a:r>
              <a:rPr lang="de-DE" dirty="0">
                <a:solidFill>
                  <a:srgbClr val="303633"/>
                </a:solidFill>
              </a:rPr>
              <a:t>)</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62</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507977"/>
            <a:ext cx="5664200" cy="5478423"/>
          </a:xfrm>
          <a:prstGeom prst="rect">
            <a:avLst/>
          </a:prstGeom>
        </p:spPr>
        <p:txBody>
          <a:bodyPr wrap="square">
            <a:spAutoFit/>
          </a:bodyPr>
          <a:lstStyle/>
          <a:p>
            <a:pPr fontAlgn="base"/>
            <a:r>
              <a:rPr lang="de-DE" sz="1400" dirty="0"/>
              <a:t>Eine API sollte grundsätzlich stabil sein. Falls trotzdem Änderungen zum Umsetzen neuer Anforderungen notwendig sind, ist es besser, die Änderungen auf abwärts- und vorwärtskompatible Art und Weise durchzuführen. Ist eine inkompatible Änderung unausweichlich, wird meist zur Veranschaulichung ein neuer </a:t>
            </a:r>
            <a:r>
              <a:rPr lang="de-DE" sz="1400" dirty="0" err="1"/>
              <a:t>Versionsidentifikator</a:t>
            </a:r>
            <a:r>
              <a:rPr lang="de-DE" sz="1400" dirty="0"/>
              <a:t> eingeführt. Bekannt ist hier beispielsweise das </a:t>
            </a:r>
            <a:r>
              <a:rPr lang="de-DE" sz="1400" dirty="0" err="1"/>
              <a:t>Semantic</a:t>
            </a:r>
            <a:r>
              <a:rPr lang="de-DE" sz="1400" dirty="0"/>
              <a:t> </a:t>
            </a:r>
            <a:r>
              <a:rPr lang="de-DE" sz="1400" dirty="0" err="1"/>
              <a:t>Versioning</a:t>
            </a:r>
            <a:r>
              <a:rPr lang="de-DE" sz="1400" dirty="0"/>
              <a:t> mit dem </a:t>
            </a:r>
            <a:r>
              <a:rPr lang="de-DE" sz="1400" dirty="0" err="1"/>
              <a:t>Versionerungsschema</a:t>
            </a:r>
            <a:r>
              <a:rPr lang="de-DE" sz="1400" dirty="0"/>
              <a:t> MAJOR.MINOR.PATCH:</a:t>
            </a:r>
          </a:p>
          <a:p>
            <a:pPr fontAlgn="base"/>
            <a:endParaRPr lang="de-DE" sz="1400" dirty="0"/>
          </a:p>
          <a:p>
            <a:pPr marL="171450" indent="-171450" fontAlgn="base">
              <a:buFont typeface="Arial" panose="020B0604020202020204" pitchFamily="34" charset="0"/>
              <a:buChar char="•"/>
            </a:pPr>
            <a:r>
              <a:rPr lang="de-DE" sz="1400" dirty="0">
                <a:solidFill>
                  <a:srgbClr val="303633"/>
                </a:solidFill>
              </a:rPr>
              <a:t>Die </a:t>
            </a:r>
            <a:r>
              <a:rPr lang="de-DE" sz="1400" b="1" dirty="0">
                <a:solidFill>
                  <a:srgbClr val="0070C0"/>
                </a:solidFill>
              </a:rPr>
              <a:t>MAJOR-Version</a:t>
            </a:r>
            <a:r>
              <a:rPr lang="de-DE" sz="1400" dirty="0">
                <a:solidFill>
                  <a:srgbClr val="303633"/>
                </a:solidFill>
              </a:rPr>
              <a:t> wird bei </a:t>
            </a:r>
            <a:r>
              <a:rPr lang="de-DE" sz="1400" b="1" dirty="0">
                <a:solidFill>
                  <a:srgbClr val="0070C0"/>
                </a:solidFill>
              </a:rPr>
              <a:t>inkompatiblen API-Änderungen </a:t>
            </a:r>
            <a:r>
              <a:rPr lang="de-DE" sz="1400" dirty="0">
                <a:solidFill>
                  <a:srgbClr val="303633"/>
                </a:solidFill>
              </a:rPr>
              <a:t>inkrementiert.</a:t>
            </a:r>
          </a:p>
          <a:p>
            <a:pPr marL="171450" indent="-171450" fontAlgn="base">
              <a:buFont typeface="Arial" panose="020B0604020202020204" pitchFamily="34" charset="0"/>
              <a:buChar char="•"/>
            </a:pPr>
            <a:r>
              <a:rPr lang="de-DE" sz="1400" dirty="0">
                <a:solidFill>
                  <a:srgbClr val="303633"/>
                </a:solidFill>
              </a:rPr>
              <a:t>Die </a:t>
            </a:r>
            <a:r>
              <a:rPr lang="de-DE" sz="1400" b="1" dirty="0">
                <a:solidFill>
                  <a:srgbClr val="0070C0"/>
                </a:solidFill>
              </a:rPr>
              <a:t>MINOR-Version</a:t>
            </a:r>
            <a:r>
              <a:rPr lang="de-DE" sz="1400" dirty="0">
                <a:solidFill>
                  <a:srgbClr val="303633"/>
                </a:solidFill>
              </a:rPr>
              <a:t> kommt zum Einsatz, wenn die API um zusätzliche </a:t>
            </a:r>
            <a:r>
              <a:rPr lang="de-DE" sz="1400" b="1" dirty="0">
                <a:solidFill>
                  <a:srgbClr val="0070C0"/>
                </a:solidFill>
              </a:rPr>
              <a:t>Funktionen erweitert </a:t>
            </a:r>
            <a:r>
              <a:rPr lang="de-DE" sz="1400" dirty="0">
                <a:solidFill>
                  <a:srgbClr val="303633"/>
                </a:solidFill>
              </a:rPr>
              <a:t>wird, aber insgesamt </a:t>
            </a:r>
            <a:r>
              <a:rPr lang="de-DE" sz="1400" b="1" dirty="0">
                <a:solidFill>
                  <a:srgbClr val="0070C0"/>
                </a:solidFill>
              </a:rPr>
              <a:t>abwärtskompatibel</a:t>
            </a:r>
            <a:r>
              <a:rPr lang="de-DE" sz="1400" dirty="0">
                <a:solidFill>
                  <a:srgbClr val="303633"/>
                </a:solidFill>
              </a:rPr>
              <a:t> bleibt.</a:t>
            </a:r>
          </a:p>
          <a:p>
            <a:pPr marL="171450" indent="-171450" fontAlgn="base">
              <a:buFont typeface="Arial" panose="020B0604020202020204" pitchFamily="34" charset="0"/>
              <a:buChar char="•"/>
            </a:pPr>
            <a:r>
              <a:rPr lang="de-DE" sz="1400" dirty="0">
                <a:solidFill>
                  <a:srgbClr val="303633"/>
                </a:solidFill>
              </a:rPr>
              <a:t>Die </a:t>
            </a:r>
            <a:r>
              <a:rPr lang="de-DE" sz="1400" b="1" dirty="0">
                <a:solidFill>
                  <a:srgbClr val="0070C0"/>
                </a:solidFill>
              </a:rPr>
              <a:t>PATCH-Version</a:t>
            </a:r>
            <a:r>
              <a:rPr lang="de-DE" sz="1400" dirty="0">
                <a:solidFill>
                  <a:srgbClr val="303633"/>
                </a:solidFill>
              </a:rPr>
              <a:t> wird ausschließlich für </a:t>
            </a:r>
            <a:r>
              <a:rPr lang="de-DE" sz="1400" b="1" dirty="0">
                <a:solidFill>
                  <a:srgbClr val="0070C0"/>
                </a:solidFill>
              </a:rPr>
              <a:t>abwärtskompatible Fehlerkorrekturen</a:t>
            </a:r>
            <a:r>
              <a:rPr lang="de-DE" sz="1400" dirty="0">
                <a:solidFill>
                  <a:srgbClr val="303633"/>
                </a:solidFill>
              </a:rPr>
              <a:t> verwendet.</a:t>
            </a:r>
          </a:p>
          <a:p>
            <a:pPr marL="171450" indent="-171450" fontAlgn="base">
              <a:buFont typeface="Arial" panose="020B0604020202020204" pitchFamily="34" charset="0"/>
              <a:buChar char="•"/>
            </a:pPr>
            <a:endParaRPr lang="de-DE" sz="1400" dirty="0">
              <a:solidFill>
                <a:srgbClr val="303633"/>
              </a:solidFill>
            </a:endParaRPr>
          </a:p>
          <a:p>
            <a:pPr fontAlgn="base"/>
            <a:r>
              <a:rPr lang="de-DE" sz="1400" dirty="0">
                <a:solidFill>
                  <a:srgbClr val="303633"/>
                </a:solidFill>
              </a:rPr>
              <a:t>Selbst bei sehr kleinen inkompatiblen Änderungen, ist also immer die MAJOR-Version hochzuzählen. </a:t>
            </a:r>
            <a:r>
              <a:rPr lang="de-DE" sz="1400" dirty="0" err="1">
                <a:solidFill>
                  <a:srgbClr val="303633"/>
                </a:solidFill>
              </a:rPr>
              <a:t>Semantic</a:t>
            </a:r>
            <a:r>
              <a:rPr lang="de-DE" sz="1400" dirty="0">
                <a:solidFill>
                  <a:srgbClr val="303633"/>
                </a:solidFill>
              </a:rPr>
              <a:t> </a:t>
            </a:r>
            <a:r>
              <a:rPr lang="de-DE" sz="1400" dirty="0" err="1">
                <a:solidFill>
                  <a:srgbClr val="303633"/>
                </a:solidFill>
              </a:rPr>
              <a:t>Versioning</a:t>
            </a:r>
            <a:r>
              <a:rPr lang="de-DE" sz="1400" dirty="0">
                <a:solidFill>
                  <a:srgbClr val="303633"/>
                </a:solidFill>
              </a:rPr>
              <a:t> dient generell nicht dazu anzuzeigen, wie umfangreich eine Änderung ist oder wie hoch der Migrationsaufwand für einen Client bei einem Umstieg wäre. </a:t>
            </a:r>
          </a:p>
          <a:p>
            <a:pPr fontAlgn="base"/>
            <a:endParaRPr lang="de-DE" sz="1400" dirty="0">
              <a:solidFill>
                <a:srgbClr val="303633"/>
              </a:solidFill>
            </a:endParaRPr>
          </a:p>
          <a:p>
            <a:pPr fontAlgn="base"/>
            <a:r>
              <a:rPr lang="de-DE" sz="1400" dirty="0">
                <a:solidFill>
                  <a:srgbClr val="303633"/>
                </a:solidFill>
              </a:rPr>
              <a:t>Man kann auch nicht voraussetzen, dass ein </a:t>
            </a:r>
            <a:r>
              <a:rPr lang="de-DE" sz="1400" dirty="0" err="1">
                <a:solidFill>
                  <a:srgbClr val="303633"/>
                </a:solidFill>
              </a:rPr>
              <a:t>Consuming</a:t>
            </a:r>
            <a:r>
              <a:rPr lang="de-DE" sz="1400" dirty="0">
                <a:solidFill>
                  <a:srgbClr val="303633"/>
                </a:solidFill>
              </a:rPr>
              <a:t> Service, der für Version 1.2.3 entwickelt wurde, auch mit der Version 1.1.9 läuft, da die Versionen 1.1.x ja dennoch weniger Funktionsumfang bieten, als die Version 1.2.x.</a:t>
            </a:r>
          </a:p>
          <a:p>
            <a:pPr fontAlgn="base"/>
            <a:endParaRPr lang="de-DE" sz="1400" dirty="0">
              <a:solidFill>
                <a:srgbClr val="303633"/>
              </a:solidFill>
            </a:endParaRPr>
          </a:p>
        </p:txBody>
      </p:sp>
      <p:pic>
        <p:nvPicPr>
          <p:cNvPr id="4104" name="Picture 8" descr="API Versioning - Developer Documentation">
            <a:extLst>
              <a:ext uri="{FF2B5EF4-FFF2-40B4-BE49-F238E27FC236}">
                <a16:creationId xmlns:a16="http://schemas.microsoft.com/office/drawing/2014/main" id="{34BDB847-1CA8-944D-8B79-C6C77EC60DA7}"/>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668872" y="4602670"/>
            <a:ext cx="2563208" cy="157915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A8CAE65-EA72-9245-B710-6290B41759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286" y="1507977"/>
            <a:ext cx="5664200" cy="2311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4328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API-</a:t>
            </a:r>
            <a:r>
              <a:rPr lang="de-DE" dirty="0" err="1">
                <a:solidFill>
                  <a:srgbClr val="303633"/>
                </a:solidFill>
              </a:rPr>
              <a:t>Versioning</a:t>
            </a:r>
            <a:r>
              <a:rPr lang="de-DE" dirty="0">
                <a:solidFill>
                  <a:srgbClr val="303633"/>
                </a:solidFill>
              </a:rPr>
              <a:t> (Wo platziert man die Versionsnummer?)</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63</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6511166" cy="4616648"/>
          </a:xfrm>
          <a:prstGeom prst="rect">
            <a:avLst/>
          </a:prstGeom>
        </p:spPr>
        <p:txBody>
          <a:bodyPr wrap="square">
            <a:spAutoFit/>
          </a:bodyPr>
          <a:lstStyle/>
          <a:p>
            <a:pPr marL="285750" indent="-285750" fontAlgn="base">
              <a:buFont typeface="Arial" panose="020B0604020202020204" pitchFamily="34" charset="0"/>
              <a:buChar char="•"/>
            </a:pPr>
            <a:r>
              <a:rPr lang="de-DE" sz="1400" dirty="0"/>
              <a:t>Der Version-in-der-URL-Ansatz ist vermutlich am weitesten verbreitet und leicht nachvollziehbar. Dieser Ansatz ist aber streng genommen nicht REST-konform.</a:t>
            </a:r>
          </a:p>
          <a:p>
            <a:pPr marL="285750" indent="-285750" fontAlgn="base">
              <a:buFont typeface="Arial" panose="020B0604020202020204" pitchFamily="34" charset="0"/>
              <a:buChar char="•"/>
            </a:pPr>
            <a:endParaRPr lang="de-DE" sz="1400" dirty="0"/>
          </a:p>
          <a:p>
            <a:pPr algn="ctr" fontAlgn="base"/>
            <a:r>
              <a:rPr lang="de-DE" sz="1400" dirty="0">
                <a:solidFill>
                  <a:schemeClr val="tx2">
                    <a:lumMod val="50000"/>
                    <a:lumOff val="50000"/>
                  </a:schemeClr>
                </a:solidFill>
                <a:latin typeface="Consolas" panose="020B0609020204030204" pitchFamily="49" charset="0"/>
                <a:cs typeface="Consolas" panose="020B0609020204030204" pitchFamily="49" charset="0"/>
              </a:rPr>
              <a:t>https://</a:t>
            </a:r>
            <a:r>
              <a:rPr lang="de-DE" sz="1400" dirty="0" err="1">
                <a:solidFill>
                  <a:schemeClr val="tx2">
                    <a:lumMod val="50000"/>
                    <a:lumOff val="50000"/>
                  </a:schemeClr>
                </a:solidFill>
                <a:latin typeface="Consolas" panose="020B0609020204030204" pitchFamily="49" charset="0"/>
                <a:cs typeface="Consolas" panose="020B0609020204030204" pitchFamily="49" charset="0"/>
              </a:rPr>
              <a:t>my.service.io</a:t>
            </a:r>
            <a:r>
              <a:rPr lang="de-DE" sz="1400" dirty="0">
                <a:solidFill>
                  <a:schemeClr val="tx2">
                    <a:lumMod val="50000"/>
                    <a:lumOff val="50000"/>
                  </a:schemeClr>
                </a:solidFill>
                <a:latin typeface="Consolas" panose="020B0609020204030204" pitchFamily="49" charset="0"/>
                <a:cs typeface="Consolas" panose="020B0609020204030204" pitchFamily="49" charset="0"/>
              </a:rPr>
              <a:t>/</a:t>
            </a:r>
            <a:r>
              <a:rPr lang="de-DE" sz="1400" b="1" dirty="0">
                <a:solidFill>
                  <a:schemeClr val="accent5"/>
                </a:solidFill>
                <a:latin typeface="Consolas" panose="020B0609020204030204" pitchFamily="49" charset="0"/>
                <a:cs typeface="Consolas" panose="020B0609020204030204" pitchFamily="49" charset="0"/>
              </a:rPr>
              <a:t>v1.0.1</a:t>
            </a:r>
            <a:r>
              <a:rPr lang="de-DE" sz="1400" dirty="0">
                <a:solidFill>
                  <a:schemeClr val="tx2">
                    <a:lumMod val="50000"/>
                    <a:lumOff val="50000"/>
                  </a:schemeClr>
                </a:solidFill>
                <a:latin typeface="Consolas" panose="020B0609020204030204" pitchFamily="49" charset="0"/>
                <a:cs typeface="Consolas" panose="020B0609020204030204" pitchFamily="49" charset="0"/>
              </a:rPr>
              <a:t>/</a:t>
            </a:r>
            <a:r>
              <a:rPr lang="de-DE" sz="1400" dirty="0" err="1">
                <a:solidFill>
                  <a:schemeClr val="tx2">
                    <a:lumMod val="50000"/>
                    <a:lumOff val="50000"/>
                  </a:schemeClr>
                </a:solidFill>
                <a:latin typeface="Consolas" panose="020B0609020204030204" pitchFamily="49" charset="0"/>
                <a:cs typeface="Consolas" panose="020B0609020204030204" pitchFamily="49" charset="0"/>
              </a:rPr>
              <a:t>ressource</a:t>
            </a:r>
            <a:endParaRPr lang="de-DE" sz="1400" dirty="0">
              <a:solidFill>
                <a:schemeClr val="tx2">
                  <a:lumMod val="50000"/>
                  <a:lumOff val="50000"/>
                </a:schemeClr>
              </a:solidFill>
              <a:latin typeface="Consolas" panose="020B0609020204030204" pitchFamily="49" charset="0"/>
              <a:cs typeface="Consolas" panose="020B0609020204030204" pitchFamily="49" charset="0"/>
            </a:endParaRPr>
          </a:p>
          <a:p>
            <a:pPr algn="ctr" fontAlgn="base"/>
            <a:r>
              <a:rPr lang="de-DE" sz="1400" dirty="0">
                <a:solidFill>
                  <a:schemeClr val="tx2">
                    <a:lumMod val="50000"/>
                    <a:lumOff val="50000"/>
                  </a:schemeClr>
                </a:solidFill>
                <a:latin typeface="Consolas" panose="020B0609020204030204" pitchFamily="49" charset="0"/>
                <a:cs typeface="Consolas" panose="020B0609020204030204" pitchFamily="49" charset="0"/>
              </a:rPr>
              <a:t>https://</a:t>
            </a:r>
            <a:r>
              <a:rPr lang="de-DE" sz="1400" dirty="0" err="1">
                <a:solidFill>
                  <a:schemeClr val="tx2">
                    <a:lumMod val="50000"/>
                    <a:lumOff val="50000"/>
                  </a:schemeClr>
                </a:solidFill>
                <a:latin typeface="Consolas" panose="020B0609020204030204" pitchFamily="49" charset="0"/>
                <a:cs typeface="Consolas" panose="020B0609020204030204" pitchFamily="49" charset="0"/>
              </a:rPr>
              <a:t>my.service.io</a:t>
            </a:r>
            <a:r>
              <a:rPr lang="de-DE" sz="1400" dirty="0">
                <a:solidFill>
                  <a:schemeClr val="tx2">
                    <a:lumMod val="50000"/>
                    <a:lumOff val="50000"/>
                  </a:schemeClr>
                </a:solidFill>
                <a:latin typeface="Consolas" panose="020B0609020204030204" pitchFamily="49" charset="0"/>
                <a:cs typeface="Consolas" panose="020B0609020204030204" pitchFamily="49" charset="0"/>
              </a:rPr>
              <a:t>/</a:t>
            </a:r>
            <a:r>
              <a:rPr lang="de-DE" sz="1400" b="1" dirty="0">
                <a:solidFill>
                  <a:schemeClr val="accent5"/>
                </a:solidFill>
                <a:latin typeface="Consolas" panose="020B0609020204030204" pitchFamily="49" charset="0"/>
                <a:cs typeface="Consolas" panose="020B0609020204030204" pitchFamily="49" charset="0"/>
              </a:rPr>
              <a:t>v1.2.0</a:t>
            </a:r>
            <a:r>
              <a:rPr lang="de-DE" sz="1400" dirty="0">
                <a:solidFill>
                  <a:schemeClr val="tx2">
                    <a:lumMod val="50000"/>
                    <a:lumOff val="50000"/>
                  </a:schemeClr>
                </a:solidFill>
                <a:latin typeface="Consolas" panose="020B0609020204030204" pitchFamily="49" charset="0"/>
                <a:cs typeface="Consolas" panose="020B0609020204030204" pitchFamily="49" charset="0"/>
              </a:rPr>
              <a:t>/</a:t>
            </a:r>
            <a:r>
              <a:rPr lang="de-DE" sz="1400" dirty="0" err="1">
                <a:solidFill>
                  <a:schemeClr val="tx2">
                    <a:lumMod val="50000"/>
                    <a:lumOff val="50000"/>
                  </a:schemeClr>
                </a:solidFill>
                <a:latin typeface="Consolas" panose="020B0609020204030204" pitchFamily="49" charset="0"/>
                <a:cs typeface="Consolas" panose="020B0609020204030204" pitchFamily="49" charset="0"/>
              </a:rPr>
              <a:t>ressource</a:t>
            </a:r>
            <a:endParaRPr lang="de-DE" sz="1400" dirty="0">
              <a:solidFill>
                <a:schemeClr val="tx2">
                  <a:lumMod val="50000"/>
                  <a:lumOff val="50000"/>
                </a:schemeClr>
              </a:solidFill>
              <a:latin typeface="Consolas" panose="020B0609020204030204" pitchFamily="49" charset="0"/>
              <a:cs typeface="Consolas" panose="020B0609020204030204" pitchFamily="49" charset="0"/>
            </a:endParaRPr>
          </a:p>
          <a:p>
            <a:pPr marL="285750" indent="-285750" fontAlgn="base">
              <a:buFont typeface="Arial" panose="020B0604020202020204" pitchFamily="34" charset="0"/>
              <a:buChar char="•"/>
            </a:pPr>
            <a:endParaRPr lang="de-DE" sz="1400" dirty="0"/>
          </a:p>
          <a:p>
            <a:pPr marL="285750" indent="-285750" fontAlgn="base">
              <a:buFont typeface="Arial" panose="020B0604020202020204" pitchFamily="34" charset="0"/>
              <a:buChar char="•"/>
            </a:pPr>
            <a:r>
              <a:rPr lang="de-DE" sz="1400" dirty="0"/>
              <a:t>Der Version-in-der-URL-Ansatz passt jedoch zu APIs mit Remote </a:t>
            </a:r>
            <a:r>
              <a:rPr lang="de-DE" sz="1400" dirty="0" err="1"/>
              <a:t>Procedure</a:t>
            </a:r>
            <a:r>
              <a:rPr lang="de-DE" sz="1400" dirty="0"/>
              <a:t> Calls (RPC). </a:t>
            </a:r>
          </a:p>
          <a:p>
            <a:pPr marL="285750" indent="-285750" fontAlgn="base">
              <a:buFont typeface="Arial" panose="020B0604020202020204" pitchFamily="34" charset="0"/>
              <a:buChar char="•"/>
            </a:pPr>
            <a:r>
              <a:rPr lang="de-DE" sz="1400" dirty="0"/>
              <a:t>Eine </a:t>
            </a:r>
            <a:r>
              <a:rPr lang="de-DE" sz="1400" dirty="0" err="1"/>
              <a:t>versionierte</a:t>
            </a:r>
            <a:r>
              <a:rPr lang="de-DE" sz="1400" dirty="0"/>
              <a:t> API kann beispielsweise bei mehreren Backend-Servern umgesetzt werden, die jeweils eine API-Version unterstützen.</a:t>
            </a:r>
          </a:p>
          <a:p>
            <a:pPr marL="285750" indent="-285750" fontAlgn="base">
              <a:buFont typeface="Arial" panose="020B0604020202020204" pitchFamily="34" charset="0"/>
              <a:buChar char="•"/>
            </a:pPr>
            <a:r>
              <a:rPr lang="de-DE" sz="1400" dirty="0"/>
              <a:t>Ein API-Gateway, das zwischen Client und Server steht, könnte anhand der URLs die </a:t>
            </a:r>
            <a:r>
              <a:rPr lang="de-DE" sz="1400" dirty="0" err="1"/>
              <a:t>Requests</a:t>
            </a:r>
            <a:r>
              <a:rPr lang="de-DE" sz="1400" dirty="0"/>
              <a:t> zum jeweiligen Backend-Server weiterleiten.</a:t>
            </a:r>
          </a:p>
          <a:p>
            <a:pPr marL="285750" indent="-285750" fontAlgn="base">
              <a:buFont typeface="Arial" panose="020B0604020202020204" pitchFamily="34" charset="0"/>
              <a:buChar char="•"/>
            </a:pPr>
            <a:r>
              <a:rPr lang="de-DE" sz="1400" dirty="0"/>
              <a:t>Der </a:t>
            </a:r>
            <a:r>
              <a:rPr lang="de-DE" sz="1400" dirty="0" err="1"/>
              <a:t>Versionsidentifikator</a:t>
            </a:r>
            <a:r>
              <a:rPr lang="de-DE" sz="1400" dirty="0"/>
              <a:t> lässt sich auch als Query-Parameter, </a:t>
            </a:r>
            <a:r>
              <a:rPr lang="de-DE" sz="1400" dirty="0" err="1"/>
              <a:t>Urlform</a:t>
            </a:r>
            <a:r>
              <a:rPr lang="de-DE" sz="1400" dirty="0"/>
              <a:t>-</a:t>
            </a:r>
            <a:r>
              <a:rPr lang="de-DE" sz="1400" dirty="0" err="1"/>
              <a:t>encoded</a:t>
            </a:r>
            <a:r>
              <a:rPr lang="de-DE" sz="1400" dirty="0"/>
              <a:t>-Parameter oder applikationsspezifischer Header übergeben. API-Gateways unterstützen in der Regel alle genannten Alternativen.</a:t>
            </a:r>
          </a:p>
          <a:p>
            <a:pPr marL="285750" indent="-285750" fontAlgn="base">
              <a:buFont typeface="Arial" panose="020B0604020202020204" pitchFamily="34" charset="0"/>
              <a:buChar char="•"/>
            </a:pPr>
            <a:r>
              <a:rPr lang="de-DE" sz="1400" dirty="0"/>
              <a:t>Ein </a:t>
            </a:r>
            <a:r>
              <a:rPr lang="de-DE" sz="1400" dirty="0" err="1"/>
              <a:t>Versionsidentifikator</a:t>
            </a:r>
            <a:r>
              <a:rPr lang="de-DE" sz="1400" dirty="0"/>
              <a:t> in der URL macht für eine REST-API wenig Sinn. Zweck einer URL beziehungsweise einer URI ist die eindeutige Identifikation einer Ressource.</a:t>
            </a:r>
          </a:p>
          <a:p>
            <a:pPr marL="285750" indent="-285750" fontAlgn="base">
              <a:buFont typeface="Arial" panose="020B0604020202020204" pitchFamily="34" charset="0"/>
              <a:buChar char="•"/>
            </a:pPr>
            <a:r>
              <a:rPr lang="de-DE" sz="1400" dirty="0"/>
              <a:t>Wer mit dem </a:t>
            </a:r>
            <a:r>
              <a:rPr lang="de-DE" sz="1400" dirty="0" err="1"/>
              <a:t>Versionsidentifikator</a:t>
            </a:r>
            <a:r>
              <a:rPr lang="de-DE" sz="1400" dirty="0"/>
              <a:t> tatsächlich eine andere Entität identifizieren möchte, kann das so durchführen. Was dann allerdings gem. REST </a:t>
            </a:r>
            <a:r>
              <a:rPr lang="de-DE" sz="1400" dirty="0" err="1"/>
              <a:t>versioniert</a:t>
            </a:r>
            <a:r>
              <a:rPr lang="de-DE" sz="1400" dirty="0"/>
              <a:t> wird, ist die Ressource und nicht die API!</a:t>
            </a:r>
            <a:endParaRPr lang="de-DE" sz="1100" dirty="0">
              <a:solidFill>
                <a:srgbClr val="303633"/>
              </a:solidFill>
            </a:endParaRPr>
          </a:p>
        </p:txBody>
      </p:sp>
      <p:pic>
        <p:nvPicPr>
          <p:cNvPr id="4104" name="Picture 8" descr="API Versioning - Developer Documentation">
            <a:extLst>
              <a:ext uri="{FF2B5EF4-FFF2-40B4-BE49-F238E27FC236}">
                <a16:creationId xmlns:a16="http://schemas.microsoft.com/office/drawing/2014/main" id="{34BDB847-1CA8-944D-8B79-C6C77EC60DA7}"/>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31328" y="1719674"/>
            <a:ext cx="2563208" cy="1579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PI design - Azure Architecture Center | Microsoft Docs">
            <a:extLst>
              <a:ext uri="{FF2B5EF4-FFF2-40B4-BE49-F238E27FC236}">
                <a16:creationId xmlns:a16="http://schemas.microsoft.com/office/drawing/2014/main" id="{6889D856-F008-A244-AD1B-E9AEEE1300E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9211"/>
          <a:stretch/>
        </p:blipFill>
        <p:spPr bwMode="auto">
          <a:xfrm>
            <a:off x="7708995" y="3972076"/>
            <a:ext cx="1407873" cy="167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379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API-</a:t>
            </a:r>
            <a:r>
              <a:rPr lang="de-DE" dirty="0" err="1">
                <a:solidFill>
                  <a:srgbClr val="303633"/>
                </a:solidFill>
              </a:rPr>
              <a:t>Versioning</a:t>
            </a:r>
            <a:r>
              <a:rPr lang="de-DE" dirty="0">
                <a:solidFill>
                  <a:srgbClr val="303633"/>
                </a:solidFill>
              </a:rPr>
              <a:t> (Vorsicht bei rein semantischen Änderungen der API)</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64</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6511166" cy="4401205"/>
          </a:xfrm>
          <a:prstGeom prst="rect">
            <a:avLst/>
          </a:prstGeom>
        </p:spPr>
        <p:txBody>
          <a:bodyPr wrap="square">
            <a:spAutoFit/>
          </a:bodyPr>
          <a:lstStyle/>
          <a:p>
            <a:pPr fontAlgn="base"/>
            <a:r>
              <a:rPr lang="de-DE" sz="1400" b="1" dirty="0"/>
              <a:t>Probleme bei semantischen Änderungen der API:</a:t>
            </a:r>
          </a:p>
          <a:p>
            <a:pPr marL="285750" indent="-285750" fontAlgn="base">
              <a:buFont typeface="Arial" panose="020B0604020202020204" pitchFamily="34" charset="0"/>
              <a:buChar char="•"/>
            </a:pPr>
            <a:endParaRPr lang="de-DE" sz="1400" dirty="0"/>
          </a:p>
          <a:p>
            <a:pPr marL="285750" indent="-285750" fontAlgn="base">
              <a:buFont typeface="Arial" panose="020B0604020202020204" pitchFamily="34" charset="0"/>
              <a:buChar char="•"/>
            </a:pPr>
            <a:r>
              <a:rPr lang="de-DE" sz="1400" dirty="0"/>
              <a:t>Problematisch können semantische Veränderungen sein, die nicht an eine Syntaxänderung gekoppelt sind. </a:t>
            </a:r>
          </a:p>
          <a:p>
            <a:pPr marL="285750" indent="-285750" fontAlgn="base">
              <a:buFont typeface="Arial" panose="020B0604020202020204" pitchFamily="34" charset="0"/>
              <a:buChar char="•"/>
            </a:pPr>
            <a:r>
              <a:rPr lang="de-DE" sz="1400" dirty="0"/>
              <a:t>Angenommen, das Feld "</a:t>
            </a:r>
            <a:r>
              <a:rPr lang="de-DE" sz="1400" dirty="0" err="1"/>
              <a:t>Amount</a:t>
            </a:r>
            <a:r>
              <a:rPr lang="de-DE" sz="1400" dirty="0"/>
              <a:t>" wird zur Angabe von Beträgen in Euro verwendet. </a:t>
            </a:r>
          </a:p>
          <a:p>
            <a:pPr marL="285750" indent="-285750" fontAlgn="base">
              <a:buFont typeface="Arial" panose="020B0604020202020204" pitchFamily="34" charset="0"/>
              <a:buChar char="•"/>
            </a:pPr>
            <a:r>
              <a:rPr lang="de-DE" sz="1400" dirty="0"/>
              <a:t>Nach einer Änderung der API fügt man ein neues Currency-Feld hinzu, sodass die API flexibler wird, denn nun ließen sich auch andere Währungen verwenden.</a:t>
            </a:r>
          </a:p>
          <a:p>
            <a:pPr marL="285750" indent="-285750" fontAlgn="base">
              <a:buFont typeface="Arial" panose="020B0604020202020204" pitchFamily="34" charset="0"/>
              <a:buChar char="•"/>
            </a:pPr>
            <a:r>
              <a:rPr lang="de-DE" sz="1400" dirty="0"/>
              <a:t>Ältere Clients, die das neue Currency-Feld nicht kennen, gehen weiterhin davon aus, dass im </a:t>
            </a:r>
            <a:r>
              <a:rPr lang="de-DE" sz="1400" dirty="0" err="1"/>
              <a:t>Amount</a:t>
            </a:r>
            <a:r>
              <a:rPr lang="de-DE" sz="1400" dirty="0"/>
              <a:t>-Feld ausschließlich Beträge in Euro angegeben sind.</a:t>
            </a:r>
          </a:p>
          <a:p>
            <a:pPr marL="285750" indent="-285750" fontAlgn="base">
              <a:buFont typeface="Arial" panose="020B0604020202020204" pitchFamily="34" charset="0"/>
              <a:buChar char="•"/>
            </a:pPr>
            <a:r>
              <a:rPr lang="de-DE" sz="1400" dirty="0"/>
              <a:t>Eventuelle Integrationsfehler könnten unbemerkt bleiben, weil ältere Clients noch immer das </a:t>
            </a:r>
            <a:r>
              <a:rPr lang="de-DE" sz="1400" dirty="0" err="1"/>
              <a:t>Amount</a:t>
            </a:r>
            <a:r>
              <a:rPr lang="de-DE" sz="1400" dirty="0"/>
              <a:t>-Feld vorfinden.</a:t>
            </a:r>
          </a:p>
          <a:p>
            <a:pPr marL="285750" indent="-285750" fontAlgn="base">
              <a:buFont typeface="Arial" panose="020B0604020202020204" pitchFamily="34" charset="0"/>
              <a:buChar char="•"/>
            </a:pPr>
            <a:endParaRPr lang="de-DE" sz="1400" dirty="0"/>
          </a:p>
          <a:p>
            <a:pPr fontAlgn="base"/>
            <a:r>
              <a:rPr lang="de-DE" sz="1400" b="1" dirty="0"/>
              <a:t>Lösungsansätze:</a:t>
            </a:r>
          </a:p>
          <a:p>
            <a:pPr fontAlgn="base"/>
            <a:r>
              <a:rPr lang="de-DE" sz="1400" dirty="0"/>
              <a:t> </a:t>
            </a:r>
          </a:p>
          <a:p>
            <a:pPr marL="285750" indent="-285750" fontAlgn="base">
              <a:buFont typeface="Arial" panose="020B0604020202020204" pitchFamily="34" charset="0"/>
              <a:buChar char="•"/>
            </a:pPr>
            <a:r>
              <a:rPr lang="de-DE" sz="1400" dirty="0"/>
              <a:t>Man könnte es deswegen umbenennen, um die semantische Veränderung auch syntaktisch zu signalisieren.</a:t>
            </a:r>
          </a:p>
          <a:p>
            <a:pPr marL="285750" indent="-285750" fontAlgn="base">
              <a:buFont typeface="Arial" panose="020B0604020202020204" pitchFamily="34" charset="0"/>
              <a:buChar char="•"/>
            </a:pPr>
            <a:r>
              <a:rPr lang="de-DE" sz="1400" dirty="0"/>
              <a:t>Alternativ ließe sich ein zweites </a:t>
            </a:r>
            <a:r>
              <a:rPr lang="de-DE" sz="1400" dirty="0" err="1"/>
              <a:t>Amount</a:t>
            </a:r>
            <a:r>
              <a:rPr lang="de-DE" sz="1400" dirty="0"/>
              <a:t>-Feld einführen. </a:t>
            </a:r>
          </a:p>
          <a:p>
            <a:pPr marL="285750" indent="-285750" fontAlgn="base">
              <a:buFont typeface="Arial" panose="020B0604020202020204" pitchFamily="34" charset="0"/>
              <a:buChar char="•"/>
            </a:pPr>
            <a:r>
              <a:rPr lang="de-DE" sz="1400" dirty="0"/>
              <a:t>Das ursprüngliche Feld mit Euro-Beträgen bleibt für die älteren Clients erhalten und wird in der Dokumentation als "</a:t>
            </a:r>
            <a:r>
              <a:rPr lang="de-DE" sz="1400" dirty="0" err="1"/>
              <a:t>deprecated</a:t>
            </a:r>
            <a:r>
              <a:rPr lang="de-DE" sz="1400" dirty="0"/>
              <a:t>" (= veraltet) markiert.</a:t>
            </a:r>
          </a:p>
        </p:txBody>
      </p:sp>
    </p:spTree>
    <p:extLst>
      <p:ext uri="{BB962C8B-B14F-4D97-AF65-F5344CB8AC3E}">
        <p14:creationId xmlns:p14="http://schemas.microsoft.com/office/powerpoint/2010/main" val="3267778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Integration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solidFill>
                  <a:srgbClr val="303633"/>
                </a:solidFill>
              </a:rPr>
              <a:t>API-</a:t>
            </a:r>
            <a:r>
              <a:rPr lang="de-DE" dirty="0" err="1">
                <a:solidFill>
                  <a:srgbClr val="303633"/>
                </a:solidFill>
              </a:rPr>
              <a:t>Versioning</a:t>
            </a:r>
            <a:r>
              <a:rPr lang="de-DE" dirty="0">
                <a:solidFill>
                  <a:srgbClr val="303633"/>
                </a:solidFill>
              </a:rPr>
              <a:t> (Fazit)</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65</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799" y="1719674"/>
            <a:ext cx="7190897" cy="4524315"/>
          </a:xfrm>
          <a:prstGeom prst="rect">
            <a:avLst/>
          </a:prstGeom>
        </p:spPr>
        <p:txBody>
          <a:bodyPr wrap="square">
            <a:spAutoFit/>
          </a:bodyPr>
          <a:lstStyle/>
          <a:p>
            <a:pPr marL="285750" indent="-285750">
              <a:buFont typeface="Arial" panose="020B0604020202020204" pitchFamily="34" charset="0"/>
              <a:buChar char="•"/>
            </a:pPr>
            <a:r>
              <a:rPr lang="de-DE" sz="1600" dirty="0"/>
              <a:t>Wenn </a:t>
            </a:r>
            <a:r>
              <a:rPr lang="de-DE" sz="1600" dirty="0" err="1"/>
              <a:t>Consuming</a:t>
            </a:r>
            <a:r>
              <a:rPr lang="de-DE" sz="1600" dirty="0"/>
              <a:t> Service und </a:t>
            </a:r>
            <a:r>
              <a:rPr lang="de-DE" sz="1600" dirty="0" err="1"/>
              <a:t>Upstream</a:t>
            </a:r>
            <a:r>
              <a:rPr lang="de-DE" sz="1600" dirty="0"/>
              <a:t> Service-API vom selben Team entwickelt und betrieben werden, besteht kein wirklicher Grund, die API zu </a:t>
            </a:r>
            <a:r>
              <a:rPr lang="de-DE" sz="1600" dirty="0" err="1"/>
              <a:t>versionieren</a:t>
            </a:r>
            <a:r>
              <a:rPr lang="de-DE" sz="1600" dirty="0"/>
              <a:t>. Die Komplexität, die </a:t>
            </a:r>
            <a:r>
              <a:rPr lang="de-DE" sz="1600" dirty="0" err="1"/>
              <a:t>Versionierung</a:t>
            </a:r>
            <a:r>
              <a:rPr lang="de-DE" sz="1600" dirty="0"/>
              <a:t> mit sich bringt, kann man in diesem Fall vermeiden.</a:t>
            </a:r>
          </a:p>
          <a:p>
            <a:pPr marL="285750" indent="-285750">
              <a:buFont typeface="Arial" panose="020B0604020202020204" pitchFamily="34" charset="0"/>
              <a:buChar char="•"/>
            </a:pPr>
            <a:r>
              <a:rPr lang="de-DE" sz="1600" dirty="0"/>
              <a:t>Schwierig wird es, falls </a:t>
            </a:r>
            <a:r>
              <a:rPr lang="de-DE" sz="1600" dirty="0" err="1"/>
              <a:t>Consuming</a:t>
            </a:r>
            <a:r>
              <a:rPr lang="de-DE" sz="1600" dirty="0"/>
              <a:t> Services (oder sonstige Clients) existieren, deren Aktualisierung man nicht beeinflussen kann oder möchte: Der Betreiber einer öffentlichen API kennt häufig gar nicht alle </a:t>
            </a:r>
            <a:r>
              <a:rPr lang="de-DE" sz="1600" dirty="0" err="1"/>
              <a:t>Consuming</a:t>
            </a:r>
            <a:r>
              <a:rPr lang="de-DE" sz="1600" dirty="0"/>
              <a:t> Services (insb. nicht bei Public APIs) oder kann zumindest nicht erwarten, dass sie zu einem bestimmten Zeitpunkt aktualisiert werden. </a:t>
            </a:r>
          </a:p>
          <a:p>
            <a:pPr marL="285750" indent="-285750">
              <a:buFont typeface="Arial" panose="020B0604020202020204" pitchFamily="34" charset="0"/>
              <a:buChar char="•"/>
            </a:pPr>
            <a:r>
              <a:rPr lang="de-DE" sz="1600" dirty="0"/>
              <a:t>Typischerweise werden daher APIs in der Produktentwicklung </a:t>
            </a:r>
            <a:r>
              <a:rPr lang="de-DE" sz="1600" dirty="0" err="1"/>
              <a:t>versioniert</a:t>
            </a:r>
            <a:r>
              <a:rPr lang="de-DE" sz="1600" dirty="0"/>
              <a:t>, weil die Entwicklung über einen längeren Zeitraum erfolgt und weil je nach Art des Produktes viele Installationen existieren können.</a:t>
            </a:r>
          </a:p>
          <a:p>
            <a:pPr marL="285750" indent="-285750">
              <a:buFont typeface="Arial" panose="020B0604020202020204" pitchFamily="34" charset="0"/>
              <a:buChar char="•"/>
            </a:pPr>
            <a:r>
              <a:rPr lang="de-DE" sz="1600" dirty="0"/>
              <a:t>Dennoch sollte eine API möglichst stabil sein. Falls Änderungen trotzdem notwendig sind, dann sollten sie abwärts- und vorwärtskompatibel umgesetzt werden.</a:t>
            </a:r>
          </a:p>
          <a:p>
            <a:pPr marL="285750" indent="-285750">
              <a:buFont typeface="Arial" panose="020B0604020202020204" pitchFamily="34" charset="0"/>
              <a:buChar char="•"/>
            </a:pPr>
            <a:r>
              <a:rPr lang="de-DE" sz="1600" dirty="0"/>
              <a:t>Die Einführung eines neues </a:t>
            </a:r>
            <a:r>
              <a:rPr lang="de-DE" sz="1600" dirty="0" err="1"/>
              <a:t>Versionsidentifikators</a:t>
            </a:r>
            <a:r>
              <a:rPr lang="de-DE" sz="1600" dirty="0"/>
              <a:t> bei einer Service-API sollte eine Ausnahme sein, die aber manchmal notwendig ist, um </a:t>
            </a:r>
            <a:r>
              <a:rPr lang="de-DE" sz="1600" dirty="0" err="1"/>
              <a:t>Consuming</a:t>
            </a:r>
            <a:r>
              <a:rPr lang="de-DE" sz="1600" dirty="0"/>
              <a:t> Services auf inkompatible Änderungen hinzuweisen.</a:t>
            </a:r>
          </a:p>
        </p:txBody>
      </p:sp>
    </p:spTree>
    <p:extLst>
      <p:ext uri="{BB962C8B-B14F-4D97-AF65-F5344CB8AC3E}">
        <p14:creationId xmlns:p14="http://schemas.microsoft.com/office/powerpoint/2010/main" val="3111404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Modellierung von Diensten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Datebases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66</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Skalierung von </a:t>
            </a:r>
            <a:r>
              <a:rPr lang="de-DE" dirty="0" err="1">
                <a:solidFill>
                  <a:schemeClr val="accent5"/>
                </a:solidFill>
                <a:latin typeface="Roboto" panose="02000000000000000000" pitchFamily="2" charset="0"/>
                <a:ea typeface="Roboto" panose="02000000000000000000" pitchFamily="2" charset="0"/>
                <a:cs typeface="Roboto" panose="02000000000000000000" pitchFamily="2" charset="0"/>
              </a:rPr>
              <a:t>Microservices</a:t>
            </a:r>
            <a:endParaRPr lang="de-DE"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Failure</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is</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Everywhere</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Safety</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Scaling</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42179357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Failure</a:t>
            </a:r>
            <a:r>
              <a:rPr lang="de-DE" dirty="0"/>
              <a:t>  </a:t>
            </a:r>
            <a:r>
              <a:rPr lang="de-DE" dirty="0" err="1"/>
              <a:t>is</a:t>
            </a:r>
            <a:r>
              <a:rPr lang="de-DE" dirty="0"/>
              <a:t>  </a:t>
            </a:r>
            <a:r>
              <a:rPr lang="de-DE" dirty="0" err="1"/>
              <a:t>Everywhere</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und die „</a:t>
            </a:r>
            <a:r>
              <a:rPr lang="de-DE" dirty="0" err="1"/>
              <a:t>fallacies</a:t>
            </a:r>
            <a:r>
              <a:rPr lang="de-DE" dirty="0"/>
              <a:t> </a:t>
            </a:r>
            <a:r>
              <a:rPr lang="de-DE" dirty="0" err="1"/>
              <a:t>of</a:t>
            </a:r>
            <a:r>
              <a:rPr lang="de-DE" dirty="0"/>
              <a:t> </a:t>
            </a:r>
            <a:r>
              <a:rPr lang="de-DE" dirty="0" err="1"/>
              <a:t>distributed</a:t>
            </a:r>
            <a:r>
              <a:rPr lang="de-DE" dirty="0"/>
              <a:t> </a:t>
            </a:r>
            <a:r>
              <a:rPr lang="de-DE" dirty="0" err="1"/>
              <a:t>computing</a:t>
            </a:r>
            <a:r>
              <a:rPr lang="de-DE" dirty="0"/>
              <a: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67</a:t>
            </a:fld>
            <a:endParaRPr lang="de-DE" noProof="0"/>
          </a:p>
        </p:txBody>
      </p:sp>
      <p:sp>
        <p:nvSpPr>
          <p:cNvPr id="21" name="Inhaltsplatzhalter 3">
            <a:extLst>
              <a:ext uri="{FF2B5EF4-FFF2-40B4-BE49-F238E27FC236}">
                <a16:creationId xmlns:a16="http://schemas.microsoft.com/office/drawing/2014/main" id="{25A8EF5F-516B-BA44-8D22-94A1B3765B42}"/>
              </a:ext>
            </a:extLst>
          </p:cNvPr>
          <p:cNvSpPr txBox="1">
            <a:spLocks/>
          </p:cNvSpPr>
          <p:nvPr/>
        </p:nvSpPr>
        <p:spPr>
          <a:xfrm>
            <a:off x="431800" y="1512000"/>
            <a:ext cx="4697248" cy="4599498"/>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solidFill>
                  <a:srgbClr val="3E84C0"/>
                </a:solidFill>
              </a:rPr>
              <a:t>Die 5 Gebote der Cloud</a:t>
            </a:r>
          </a:p>
          <a:p>
            <a:pPr marL="0" indent="0">
              <a:buFont typeface="Arial" panose="020B0604020202020204" pitchFamily="34" charset="0"/>
              <a:buNone/>
            </a:pPr>
            <a:endParaRPr lang="de-DE" sz="2400" b="1" dirty="0">
              <a:solidFill>
                <a:srgbClr val="3E84C0"/>
              </a:solidFill>
            </a:endParaRPr>
          </a:p>
          <a:p>
            <a:pPr marL="342900" indent="-342900">
              <a:buFont typeface="+mj-lt"/>
              <a:buAutoNum type="arabicPeriod"/>
            </a:pPr>
            <a:r>
              <a:rPr lang="de-DE" sz="2000" dirty="0" err="1">
                <a:solidFill>
                  <a:schemeClr val="tx1"/>
                </a:solidFill>
              </a:rPr>
              <a:t>Anything</a:t>
            </a:r>
            <a:r>
              <a:rPr lang="de-DE" sz="2000" dirty="0">
                <a:solidFill>
                  <a:schemeClr val="tx1"/>
                </a:solidFill>
              </a:rPr>
              <a:t> </a:t>
            </a:r>
            <a:r>
              <a:rPr lang="de-DE" sz="2000" dirty="0" err="1">
                <a:solidFill>
                  <a:schemeClr val="tx1"/>
                </a:solidFill>
              </a:rPr>
              <a:t>fails</a:t>
            </a:r>
            <a:r>
              <a:rPr lang="de-DE" sz="2000" dirty="0">
                <a:solidFill>
                  <a:schemeClr val="tx1"/>
                </a:solidFill>
              </a:rPr>
              <a:t> all </a:t>
            </a:r>
            <a:r>
              <a:rPr lang="de-DE" sz="2000" dirty="0" err="1">
                <a:solidFill>
                  <a:schemeClr val="tx1"/>
                </a:solidFill>
              </a:rPr>
              <a:t>the</a:t>
            </a:r>
            <a:r>
              <a:rPr lang="de-DE" sz="2000" dirty="0">
                <a:solidFill>
                  <a:schemeClr val="tx1"/>
                </a:solidFill>
              </a:rPr>
              <a:t> time</a:t>
            </a:r>
          </a:p>
          <a:p>
            <a:pPr marL="342900" indent="-342900">
              <a:buFont typeface="+mj-lt"/>
              <a:buAutoNum type="arabicPeriod"/>
            </a:pPr>
            <a:r>
              <a:rPr lang="de-DE" sz="2000" dirty="0">
                <a:solidFill>
                  <a:schemeClr val="tx1"/>
                </a:solidFill>
              </a:rPr>
              <a:t>Focus on MTTR </a:t>
            </a:r>
            <a:r>
              <a:rPr lang="de-DE" sz="2000" dirty="0" err="1">
                <a:solidFill>
                  <a:schemeClr val="tx1"/>
                </a:solidFill>
              </a:rPr>
              <a:t>and</a:t>
            </a:r>
            <a:r>
              <a:rPr lang="de-DE" sz="2000" dirty="0">
                <a:solidFill>
                  <a:schemeClr val="tx1"/>
                </a:solidFill>
              </a:rPr>
              <a:t> not on MTTF</a:t>
            </a:r>
          </a:p>
          <a:p>
            <a:pPr marL="342900" indent="-342900">
              <a:buFont typeface="+mj-lt"/>
              <a:buAutoNum type="arabicPeriod"/>
            </a:pPr>
            <a:r>
              <a:rPr lang="de-DE" sz="2000" dirty="0" err="1">
                <a:solidFill>
                  <a:schemeClr val="tx1"/>
                </a:solidFill>
              </a:rPr>
              <a:t>Respect</a:t>
            </a:r>
            <a:r>
              <a:rPr lang="de-DE" sz="2000" dirty="0">
                <a:solidFill>
                  <a:schemeClr val="tx1"/>
                </a:solidFill>
              </a:rPr>
              <a:t> </a:t>
            </a:r>
            <a:r>
              <a:rPr lang="de-DE" sz="2000" dirty="0" err="1">
                <a:solidFill>
                  <a:schemeClr val="tx1"/>
                </a:solidFill>
              </a:rPr>
              <a:t>the</a:t>
            </a:r>
            <a:r>
              <a:rPr lang="de-DE" sz="2000" dirty="0">
                <a:solidFill>
                  <a:schemeClr val="tx1"/>
                </a:solidFill>
              </a:rPr>
              <a:t> </a:t>
            </a:r>
            <a:r>
              <a:rPr lang="de-DE" sz="2000" dirty="0" err="1">
                <a:solidFill>
                  <a:schemeClr val="tx1"/>
                </a:solidFill>
              </a:rPr>
              <a:t>Eight</a:t>
            </a:r>
            <a:r>
              <a:rPr lang="de-DE" sz="2000" dirty="0">
                <a:solidFill>
                  <a:schemeClr val="tx1"/>
                </a:solidFill>
              </a:rPr>
              <a:t> </a:t>
            </a:r>
            <a:r>
              <a:rPr lang="de-DE" sz="2000" dirty="0" err="1">
                <a:solidFill>
                  <a:schemeClr val="tx1"/>
                </a:solidFill>
              </a:rPr>
              <a:t>Fallacies</a:t>
            </a:r>
            <a:r>
              <a:rPr lang="de-DE" sz="2000" dirty="0">
                <a:solidFill>
                  <a:schemeClr val="tx1"/>
                </a:solidFill>
              </a:rPr>
              <a:t> </a:t>
            </a:r>
            <a:r>
              <a:rPr lang="de-DE" sz="2000" dirty="0" err="1">
                <a:solidFill>
                  <a:schemeClr val="tx1"/>
                </a:solidFill>
              </a:rPr>
              <a:t>of</a:t>
            </a:r>
            <a:r>
              <a:rPr lang="de-DE" sz="2000" dirty="0">
                <a:solidFill>
                  <a:schemeClr val="tx1"/>
                </a:solidFill>
              </a:rPr>
              <a:t> Distributed Computing</a:t>
            </a:r>
          </a:p>
          <a:p>
            <a:pPr marL="342900" indent="-342900">
              <a:buFont typeface="+mj-lt"/>
              <a:buAutoNum type="arabicPeriod"/>
            </a:pPr>
            <a:r>
              <a:rPr lang="de-DE" sz="2000" dirty="0" err="1">
                <a:solidFill>
                  <a:schemeClr val="tx1"/>
                </a:solidFill>
              </a:rPr>
              <a:t>Scale</a:t>
            </a:r>
            <a:r>
              <a:rPr lang="de-DE" sz="2000" dirty="0">
                <a:solidFill>
                  <a:schemeClr val="tx1"/>
                </a:solidFill>
              </a:rPr>
              <a:t> out, not </a:t>
            </a:r>
            <a:r>
              <a:rPr lang="de-DE" sz="2000" dirty="0" err="1">
                <a:solidFill>
                  <a:schemeClr val="tx1"/>
                </a:solidFill>
              </a:rPr>
              <a:t>up</a:t>
            </a:r>
            <a:endParaRPr lang="de-DE" sz="2000" dirty="0">
              <a:solidFill>
                <a:schemeClr val="tx1"/>
              </a:solidFill>
            </a:endParaRPr>
          </a:p>
          <a:p>
            <a:pPr marL="342900" indent="-342900">
              <a:buFont typeface="+mj-lt"/>
              <a:buAutoNum type="arabicPeriod"/>
            </a:pPr>
            <a:r>
              <a:rPr lang="de-DE" sz="2000" dirty="0" err="1">
                <a:solidFill>
                  <a:schemeClr val="tx1"/>
                </a:solidFill>
              </a:rPr>
              <a:t>Treat</a:t>
            </a:r>
            <a:r>
              <a:rPr lang="de-DE" sz="2000" dirty="0">
                <a:solidFill>
                  <a:schemeClr val="tx1"/>
                </a:solidFill>
              </a:rPr>
              <a:t> </a:t>
            </a:r>
            <a:r>
              <a:rPr lang="de-DE" sz="2000" dirty="0" err="1">
                <a:solidFill>
                  <a:schemeClr val="tx1"/>
                </a:solidFill>
              </a:rPr>
              <a:t>ressources</a:t>
            </a:r>
            <a:r>
              <a:rPr lang="de-DE" sz="2000" dirty="0">
                <a:solidFill>
                  <a:schemeClr val="tx1"/>
                </a:solidFill>
              </a:rPr>
              <a:t> </a:t>
            </a:r>
            <a:r>
              <a:rPr lang="de-DE" sz="2000" dirty="0" err="1">
                <a:solidFill>
                  <a:schemeClr val="tx1"/>
                </a:solidFill>
              </a:rPr>
              <a:t>as</a:t>
            </a:r>
            <a:r>
              <a:rPr lang="de-DE" sz="2000" dirty="0">
                <a:solidFill>
                  <a:schemeClr val="tx1"/>
                </a:solidFill>
              </a:rPr>
              <a:t> </a:t>
            </a:r>
            <a:r>
              <a:rPr lang="de-DE" sz="2000" dirty="0" err="1">
                <a:solidFill>
                  <a:schemeClr val="tx1"/>
                </a:solidFill>
              </a:rPr>
              <a:t>cattle</a:t>
            </a:r>
            <a:r>
              <a:rPr lang="de-DE" sz="2000" dirty="0">
                <a:solidFill>
                  <a:schemeClr val="tx1"/>
                </a:solidFill>
              </a:rPr>
              <a:t>, not </a:t>
            </a:r>
            <a:r>
              <a:rPr lang="de-DE" sz="2000" dirty="0" err="1">
                <a:solidFill>
                  <a:schemeClr val="tx1"/>
                </a:solidFill>
              </a:rPr>
              <a:t>pets</a:t>
            </a:r>
            <a:endParaRPr lang="de-DE" sz="2000" dirty="0">
              <a:solidFill>
                <a:schemeClr val="tx1"/>
              </a:solidFill>
            </a:endParaRPr>
          </a:p>
          <a:p>
            <a:pPr marL="342900" indent="-342900">
              <a:buFont typeface="+mj-lt"/>
              <a:buAutoNum type="arabicPeriod"/>
            </a:pPr>
            <a:endParaRPr lang="de-DE" sz="2000" dirty="0">
              <a:solidFill>
                <a:schemeClr val="tx1"/>
              </a:solidFill>
            </a:endParaRPr>
          </a:p>
          <a:p>
            <a:pPr marL="0" indent="0">
              <a:buNone/>
            </a:pPr>
            <a:endParaRPr lang="de-DE" sz="2000" dirty="0">
              <a:solidFill>
                <a:schemeClr val="tx1"/>
              </a:solidFill>
            </a:endParaRPr>
          </a:p>
        </p:txBody>
      </p:sp>
      <p:sp>
        <p:nvSpPr>
          <p:cNvPr id="5" name="Textfeld 4">
            <a:extLst>
              <a:ext uri="{FF2B5EF4-FFF2-40B4-BE49-F238E27FC236}">
                <a16:creationId xmlns:a16="http://schemas.microsoft.com/office/drawing/2014/main" id="{936CA09F-D948-D74D-A9F4-4AFA85F622CE}"/>
              </a:ext>
            </a:extLst>
          </p:cNvPr>
          <p:cNvSpPr txBox="1"/>
          <p:nvPr/>
        </p:nvSpPr>
        <p:spPr>
          <a:xfrm>
            <a:off x="0" y="6581001"/>
            <a:ext cx="3628109" cy="276999"/>
          </a:xfrm>
          <a:prstGeom prst="rect">
            <a:avLst/>
          </a:prstGeom>
          <a:noFill/>
        </p:spPr>
        <p:txBody>
          <a:bodyPr wrap="none" rtlCol="0">
            <a:spAutoFit/>
          </a:bodyPr>
          <a:lstStyle/>
          <a:p>
            <a:r>
              <a:rPr lang="de-DE" sz="1200" b="1" dirty="0"/>
              <a:t>Bild:</a:t>
            </a:r>
            <a:r>
              <a:rPr lang="de-DE" sz="1200" dirty="0"/>
              <a:t> Denise </a:t>
            </a:r>
            <a:r>
              <a:rPr lang="de-DE" sz="1200" dirty="0" err="1"/>
              <a:t>Yu</a:t>
            </a:r>
            <a:r>
              <a:rPr lang="de-DE" sz="1200" dirty="0"/>
              <a:t>, https://</a:t>
            </a:r>
            <a:r>
              <a:rPr lang="de-DE" sz="1200" dirty="0" err="1"/>
              <a:t>www.linkedin.com</a:t>
            </a:r>
            <a:r>
              <a:rPr lang="de-DE" sz="1200" dirty="0"/>
              <a:t>/in/</a:t>
            </a:r>
            <a:r>
              <a:rPr lang="de-DE" sz="1200" dirty="0" err="1"/>
              <a:t>deniseyu</a:t>
            </a:r>
            <a:r>
              <a:rPr lang="de-DE" sz="1200" dirty="0"/>
              <a:t>/</a:t>
            </a:r>
          </a:p>
        </p:txBody>
      </p:sp>
      <p:pic>
        <p:nvPicPr>
          <p:cNvPr id="1026" name="Picture 2" descr="8 Fallacies of Distributed Computing | My Passion For .Net">
            <a:extLst>
              <a:ext uri="{FF2B5EF4-FFF2-40B4-BE49-F238E27FC236}">
                <a16:creationId xmlns:a16="http://schemas.microsoft.com/office/drawing/2014/main" id="{39D4A8AD-DF29-7742-9603-6E1BB1693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048" y="1512000"/>
            <a:ext cx="6596872" cy="45994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165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A3F8CB-4D7D-3545-9C48-CD1D0C72AC55}"/>
              </a:ext>
            </a:extLst>
          </p:cNvPr>
          <p:cNvSpPr>
            <a:spLocks noGrp="1"/>
          </p:cNvSpPr>
          <p:nvPr>
            <p:ph type="title"/>
          </p:nvPr>
        </p:nvSpPr>
        <p:spPr/>
        <p:txBody>
          <a:bodyPr/>
          <a:lstStyle/>
          <a:p>
            <a:r>
              <a:rPr lang="de-DE" dirty="0" err="1"/>
              <a:t>Failure</a:t>
            </a:r>
            <a:r>
              <a:rPr lang="de-DE" dirty="0"/>
              <a:t>  </a:t>
            </a:r>
            <a:r>
              <a:rPr lang="de-DE" dirty="0" err="1"/>
              <a:t>is</a:t>
            </a:r>
            <a:r>
              <a:rPr lang="de-DE" dirty="0"/>
              <a:t>  </a:t>
            </a:r>
            <a:r>
              <a:rPr lang="de-DE" dirty="0" err="1"/>
              <a:t>Everywhere</a:t>
            </a:r>
            <a:endParaRPr lang="de-DE" dirty="0"/>
          </a:p>
        </p:txBody>
      </p:sp>
      <p:sp>
        <p:nvSpPr>
          <p:cNvPr id="3" name="Textplatzhalter 2">
            <a:extLst>
              <a:ext uri="{FF2B5EF4-FFF2-40B4-BE49-F238E27FC236}">
                <a16:creationId xmlns:a16="http://schemas.microsoft.com/office/drawing/2014/main" id="{33C9C0C7-3DB4-7C4E-A1F2-1A5002A36358}"/>
              </a:ext>
            </a:extLst>
          </p:cNvPr>
          <p:cNvSpPr>
            <a:spLocks noGrp="1"/>
          </p:cNvSpPr>
          <p:nvPr>
            <p:ph type="body" sz="quarter" idx="32"/>
          </p:nvPr>
        </p:nvSpPr>
        <p:spPr>
          <a:xfrm>
            <a:off x="431799" y="1007999"/>
            <a:ext cx="9139811" cy="360000"/>
          </a:xfrm>
        </p:spPr>
        <p:txBody>
          <a:bodyPr/>
          <a:lstStyle/>
          <a:p>
            <a:r>
              <a:rPr lang="de-DE" dirty="0">
                <a:solidFill>
                  <a:schemeClr val="accent3">
                    <a:lumMod val="75000"/>
                  </a:schemeClr>
                </a:solidFill>
              </a:rPr>
              <a:t>Bill Joy + Tom Lyon (1 – 4) </a:t>
            </a:r>
            <a:r>
              <a:rPr lang="de-DE" dirty="0"/>
              <a:t>, </a:t>
            </a:r>
            <a:r>
              <a:rPr lang="de-DE" dirty="0">
                <a:solidFill>
                  <a:srgbClr val="3E84C0"/>
                </a:solidFill>
              </a:rPr>
              <a:t>Peter Deutsch (5- 7)</a:t>
            </a:r>
            <a:r>
              <a:rPr lang="de-DE" dirty="0"/>
              <a:t>,  </a:t>
            </a:r>
            <a:r>
              <a:rPr lang="de-DE" dirty="0">
                <a:solidFill>
                  <a:schemeClr val="accent1">
                    <a:lumMod val="75000"/>
                  </a:schemeClr>
                </a:solidFill>
              </a:rPr>
              <a:t>James </a:t>
            </a:r>
            <a:r>
              <a:rPr lang="de-DE" dirty="0" err="1">
                <a:solidFill>
                  <a:schemeClr val="accent1">
                    <a:lumMod val="75000"/>
                  </a:schemeClr>
                </a:solidFill>
              </a:rPr>
              <a:t>Gosling</a:t>
            </a:r>
            <a:r>
              <a:rPr lang="de-DE" dirty="0">
                <a:solidFill>
                  <a:schemeClr val="accent1">
                    <a:lumMod val="75000"/>
                  </a:schemeClr>
                </a:solidFill>
              </a:rPr>
              <a:t> (8)</a:t>
            </a:r>
          </a:p>
        </p:txBody>
      </p:sp>
      <p:sp>
        <p:nvSpPr>
          <p:cNvPr id="7" name="Foliennummernplatzhalter 6">
            <a:extLst>
              <a:ext uri="{FF2B5EF4-FFF2-40B4-BE49-F238E27FC236}">
                <a16:creationId xmlns:a16="http://schemas.microsoft.com/office/drawing/2014/main" id="{ED752168-FEEF-6C41-8518-813BB46E9CD2}"/>
              </a:ext>
            </a:extLst>
          </p:cNvPr>
          <p:cNvSpPr>
            <a:spLocks noGrp="1"/>
          </p:cNvSpPr>
          <p:nvPr>
            <p:ph type="sldNum" sz="quarter" idx="15"/>
          </p:nvPr>
        </p:nvSpPr>
        <p:spPr/>
        <p:txBody>
          <a:bodyPr/>
          <a:lstStyle/>
          <a:p>
            <a:pPr rtl="0"/>
            <a:fld id="{19B51A1E-902D-48AF-9020-955120F399B6}" type="slidenum">
              <a:rPr lang="de-DE" noProof="0" smtClean="0"/>
              <a:pPr rtl="0"/>
              <a:t>68</a:t>
            </a:fld>
            <a:endParaRPr lang="de-DE" noProof="0"/>
          </a:p>
        </p:txBody>
      </p:sp>
      <p:sp>
        <p:nvSpPr>
          <p:cNvPr id="8" name="Inhaltsplatzhalter 3">
            <a:extLst>
              <a:ext uri="{FF2B5EF4-FFF2-40B4-BE49-F238E27FC236}">
                <a16:creationId xmlns:a16="http://schemas.microsoft.com/office/drawing/2014/main" id="{9169B97A-2361-0443-A7E6-DA8B77787D3D}"/>
              </a:ext>
            </a:extLst>
          </p:cNvPr>
          <p:cNvSpPr txBox="1">
            <a:spLocks/>
          </p:cNvSpPr>
          <p:nvPr/>
        </p:nvSpPr>
        <p:spPr>
          <a:xfrm>
            <a:off x="5935287" y="1512000"/>
            <a:ext cx="3694513" cy="4889750"/>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arenBoth"/>
            </a:pPr>
            <a:r>
              <a:rPr lang="de-DE" dirty="0">
                <a:solidFill>
                  <a:schemeClr val="accent3">
                    <a:lumMod val="75000"/>
                  </a:schemeClr>
                </a:solidFill>
                <a:ea typeface="Cambria Math" panose="02040503050406030204" pitchFamily="18" charset="0"/>
                <a:cs typeface="Consolas" panose="020B0609020204030204" pitchFamily="49" charset="0"/>
              </a:rPr>
              <a:t>Das Netzwerk ist ausfallsicher</a:t>
            </a:r>
          </a:p>
          <a:p>
            <a:pPr marL="342900" indent="-342900">
              <a:buFont typeface="+mj-lt"/>
              <a:buAutoNum type="arabicParenBoth"/>
            </a:pPr>
            <a:r>
              <a:rPr lang="de-DE" dirty="0">
                <a:solidFill>
                  <a:schemeClr val="accent3">
                    <a:lumMod val="75000"/>
                  </a:schemeClr>
                </a:solidFill>
                <a:ea typeface="Cambria Math" panose="02040503050406030204" pitchFamily="18" charset="0"/>
                <a:cs typeface="Consolas" panose="020B0609020204030204" pitchFamily="49" charset="0"/>
              </a:rPr>
              <a:t>Die Latenzzeit ist gleich null</a:t>
            </a:r>
          </a:p>
          <a:p>
            <a:pPr marL="342900" indent="-342900">
              <a:buFont typeface="+mj-lt"/>
              <a:buAutoNum type="arabicParenBoth"/>
            </a:pPr>
            <a:r>
              <a:rPr lang="de-DE" dirty="0">
                <a:solidFill>
                  <a:schemeClr val="accent3">
                    <a:lumMod val="75000"/>
                  </a:schemeClr>
                </a:solidFill>
                <a:ea typeface="Cambria Math" panose="02040503050406030204" pitchFamily="18" charset="0"/>
                <a:cs typeface="Consolas" panose="020B0609020204030204" pitchFamily="49" charset="0"/>
              </a:rPr>
              <a:t>Der Datendurchsatz ist unbegrenzt</a:t>
            </a:r>
          </a:p>
          <a:p>
            <a:pPr marL="342900" indent="-342900">
              <a:buFont typeface="+mj-lt"/>
              <a:buAutoNum type="arabicParenBoth"/>
            </a:pPr>
            <a:r>
              <a:rPr lang="de-DE" dirty="0">
                <a:solidFill>
                  <a:schemeClr val="accent3">
                    <a:lumMod val="75000"/>
                  </a:schemeClr>
                </a:solidFill>
                <a:ea typeface="Cambria Math" panose="02040503050406030204" pitchFamily="18" charset="0"/>
                <a:cs typeface="Consolas" panose="020B0609020204030204" pitchFamily="49" charset="0"/>
              </a:rPr>
              <a:t>Das Netzwerk ist sicher</a:t>
            </a:r>
          </a:p>
          <a:p>
            <a:pPr marL="342900" indent="-342900">
              <a:buFont typeface="+mj-lt"/>
              <a:buAutoNum type="arabicParenBoth"/>
            </a:pPr>
            <a:r>
              <a:rPr lang="de-DE" dirty="0">
                <a:solidFill>
                  <a:srgbClr val="3E84C0"/>
                </a:solidFill>
                <a:ea typeface="Cambria Math" panose="02040503050406030204" pitchFamily="18" charset="0"/>
                <a:cs typeface="Consolas" panose="020B0609020204030204" pitchFamily="49" charset="0"/>
              </a:rPr>
              <a:t>Die Netzwerktopologie wird sich nicht ändern</a:t>
            </a:r>
          </a:p>
          <a:p>
            <a:pPr marL="342900" indent="-342900">
              <a:buFont typeface="+mj-lt"/>
              <a:buAutoNum type="arabicParenBoth"/>
            </a:pPr>
            <a:r>
              <a:rPr lang="de-DE" dirty="0">
                <a:solidFill>
                  <a:srgbClr val="3E84C0"/>
                </a:solidFill>
                <a:ea typeface="Cambria Math" panose="02040503050406030204" pitchFamily="18" charset="0"/>
                <a:cs typeface="Consolas" panose="020B0609020204030204" pitchFamily="49" charset="0"/>
              </a:rPr>
              <a:t>Es gibt immer nur einen Netzwerkadministrator</a:t>
            </a:r>
          </a:p>
          <a:p>
            <a:pPr marL="342900" indent="-342900">
              <a:buFont typeface="+mj-lt"/>
              <a:buAutoNum type="arabicParenBoth"/>
            </a:pPr>
            <a:r>
              <a:rPr lang="de-DE" dirty="0">
                <a:solidFill>
                  <a:srgbClr val="3E84C0"/>
                </a:solidFill>
                <a:ea typeface="Cambria Math" panose="02040503050406030204" pitchFamily="18" charset="0"/>
                <a:cs typeface="Consolas" panose="020B0609020204030204" pitchFamily="49" charset="0"/>
              </a:rPr>
              <a:t>Die Kosten des Datentransports können mit null angesetzt werden</a:t>
            </a:r>
          </a:p>
          <a:p>
            <a:pPr marL="342900" indent="-342900">
              <a:buFont typeface="+mj-lt"/>
              <a:buAutoNum type="arabicParenBoth"/>
            </a:pPr>
            <a:r>
              <a:rPr lang="de-DE" dirty="0">
                <a:solidFill>
                  <a:schemeClr val="accent1">
                    <a:lumMod val="75000"/>
                  </a:schemeClr>
                </a:solidFill>
                <a:ea typeface="Cambria Math" panose="02040503050406030204" pitchFamily="18" charset="0"/>
                <a:cs typeface="Consolas" panose="020B0609020204030204" pitchFamily="49" charset="0"/>
              </a:rPr>
              <a:t>Das Netzwerk ist homogen</a:t>
            </a:r>
          </a:p>
        </p:txBody>
      </p:sp>
      <p:sp>
        <p:nvSpPr>
          <p:cNvPr id="9" name="Inhaltsplatzhalter 3">
            <a:extLst>
              <a:ext uri="{FF2B5EF4-FFF2-40B4-BE49-F238E27FC236}">
                <a16:creationId xmlns:a16="http://schemas.microsoft.com/office/drawing/2014/main" id="{F4011E24-BD62-824E-A1BF-1B226EBA4860}"/>
              </a:ext>
            </a:extLst>
          </p:cNvPr>
          <p:cNvSpPr txBox="1">
            <a:spLocks/>
          </p:cNvSpPr>
          <p:nvPr/>
        </p:nvSpPr>
        <p:spPr>
          <a:xfrm>
            <a:off x="431800" y="1511999"/>
            <a:ext cx="5254105" cy="4889750"/>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tx1"/>
                </a:solidFill>
              </a:rPr>
              <a:t>Diese Liste der sogenannten </a:t>
            </a:r>
            <a:r>
              <a:rPr lang="de-DE" b="1" dirty="0">
                <a:solidFill>
                  <a:srgbClr val="3E84C0"/>
                </a:solidFill>
              </a:rPr>
              <a:t>Irrtümer der verteilten Datenverarbeitung</a:t>
            </a:r>
            <a:r>
              <a:rPr lang="de-DE" dirty="0">
                <a:solidFill>
                  <a:schemeClr val="tx1"/>
                </a:solidFill>
              </a:rPr>
              <a:t> sind eine Sammlung eigentlich trivialer, aber doch häufiger fehlerhafter Annahmen, die Entwickler (häufig unbewusst) voraussetzen, wenn sie insbesondere das erste Mal eine verteilte Anwendung entwickeln.</a:t>
            </a:r>
          </a:p>
          <a:p>
            <a:pPr marL="0" indent="0">
              <a:buNone/>
            </a:pPr>
            <a:r>
              <a:rPr lang="de-DE" dirty="0">
                <a:solidFill>
                  <a:schemeClr val="tx1"/>
                </a:solidFill>
              </a:rPr>
              <a:t>Die Liste der </a:t>
            </a:r>
            <a:r>
              <a:rPr lang="de-DE" dirty="0" err="1">
                <a:solidFill>
                  <a:schemeClr val="tx1"/>
                </a:solidFill>
              </a:rPr>
              <a:t>Fallacies</a:t>
            </a:r>
            <a:r>
              <a:rPr lang="de-DE" dirty="0">
                <a:solidFill>
                  <a:schemeClr val="tx1"/>
                </a:solidFill>
              </a:rPr>
              <a:t> </a:t>
            </a:r>
            <a:r>
              <a:rPr lang="de-DE" dirty="0" err="1">
                <a:solidFill>
                  <a:schemeClr val="tx1"/>
                </a:solidFill>
              </a:rPr>
              <a:t>of</a:t>
            </a:r>
            <a:r>
              <a:rPr lang="de-DE" dirty="0">
                <a:solidFill>
                  <a:schemeClr val="tx1"/>
                </a:solidFill>
              </a:rPr>
              <a:t> Distributed Computing kommt ursprünglich von </a:t>
            </a:r>
            <a:r>
              <a:rPr lang="de-DE" b="1" dirty="0">
                <a:solidFill>
                  <a:srgbClr val="0070C0"/>
                </a:solidFill>
              </a:rPr>
              <a:t>Sun Microsystems</a:t>
            </a:r>
            <a:r>
              <a:rPr lang="de-DE" dirty="0">
                <a:solidFill>
                  <a:schemeClr val="tx1"/>
                </a:solidFill>
              </a:rPr>
              <a:t> und wurde dort von Bill Joy und Tom Lyon mit vier Trugschlüssen eröffnet. Weite Bekanntheit erlangten sie 1994 durch Peter Deutsch, der sie zu sieben Trugschlüsse erweiterte und als "The Seven </a:t>
            </a:r>
            <a:r>
              <a:rPr lang="de-DE" dirty="0" err="1">
                <a:solidFill>
                  <a:schemeClr val="tx1"/>
                </a:solidFill>
              </a:rPr>
              <a:t>Fallacies</a:t>
            </a:r>
            <a:r>
              <a:rPr lang="de-DE" dirty="0">
                <a:solidFill>
                  <a:schemeClr val="tx1"/>
                </a:solidFill>
              </a:rPr>
              <a:t> </a:t>
            </a:r>
            <a:r>
              <a:rPr lang="de-DE" dirty="0" err="1">
                <a:solidFill>
                  <a:schemeClr val="tx1"/>
                </a:solidFill>
              </a:rPr>
              <a:t>of</a:t>
            </a:r>
            <a:r>
              <a:rPr lang="de-DE" dirty="0">
                <a:solidFill>
                  <a:schemeClr val="tx1"/>
                </a:solidFill>
              </a:rPr>
              <a:t> Distributed Computing" veröffentlichte. James </a:t>
            </a:r>
            <a:r>
              <a:rPr lang="de-DE" dirty="0" err="1">
                <a:solidFill>
                  <a:schemeClr val="tx1"/>
                </a:solidFill>
              </a:rPr>
              <a:t>Gosling</a:t>
            </a:r>
            <a:r>
              <a:rPr lang="de-DE" dirty="0">
                <a:solidFill>
                  <a:schemeClr val="tx1"/>
                </a:solidFill>
              </a:rPr>
              <a:t>, ebenfalls von Sun, setzte ungefähr 1997 noch den achten Punkt dazu.</a:t>
            </a:r>
          </a:p>
        </p:txBody>
      </p:sp>
      <p:sp>
        <p:nvSpPr>
          <p:cNvPr id="10" name="Textfeld 9">
            <a:extLst>
              <a:ext uri="{FF2B5EF4-FFF2-40B4-BE49-F238E27FC236}">
                <a16:creationId xmlns:a16="http://schemas.microsoft.com/office/drawing/2014/main" id="{A17B3188-4F3B-7F43-B244-E24423572F2B}"/>
              </a:ext>
            </a:extLst>
          </p:cNvPr>
          <p:cNvSpPr txBox="1"/>
          <p:nvPr/>
        </p:nvSpPr>
        <p:spPr>
          <a:xfrm>
            <a:off x="10238832" y="1511999"/>
            <a:ext cx="1825244" cy="4031873"/>
          </a:xfrm>
          <a:prstGeom prst="rect">
            <a:avLst/>
          </a:prstGeom>
          <a:noFill/>
        </p:spPr>
        <p:txBody>
          <a:bodyPr wrap="square" rtlCol="0">
            <a:spAutoFit/>
          </a:bodyPr>
          <a:lstStyle/>
          <a:p>
            <a:r>
              <a:rPr lang="de-DE" b="1" i="1" dirty="0" err="1">
                <a:latin typeface="Bradley Hand" pitchFamily="2" charset="77"/>
              </a:rPr>
              <a:t>Fallacies</a:t>
            </a:r>
            <a:r>
              <a:rPr lang="de-DE" b="1" i="1" dirty="0">
                <a:latin typeface="Bradley Hand" pitchFamily="2" charset="77"/>
              </a:rPr>
              <a:t> </a:t>
            </a:r>
            <a:r>
              <a:rPr lang="de-DE" b="1" i="1" dirty="0" err="1">
                <a:latin typeface="Bradley Hand" pitchFamily="2" charset="77"/>
              </a:rPr>
              <a:t>of</a:t>
            </a:r>
            <a:r>
              <a:rPr lang="de-DE" b="1" i="1" dirty="0">
                <a:latin typeface="Bradley Hand" pitchFamily="2" charset="77"/>
              </a:rPr>
              <a:t> </a:t>
            </a:r>
            <a:r>
              <a:rPr lang="de-DE" b="1" i="1" dirty="0" err="1">
                <a:latin typeface="Bradley Hand" pitchFamily="2" charset="77"/>
              </a:rPr>
              <a:t>distributed</a:t>
            </a:r>
            <a:r>
              <a:rPr lang="de-DE" b="1" i="1" dirty="0">
                <a:latin typeface="Bradley Hand" pitchFamily="2" charset="77"/>
              </a:rPr>
              <a:t> </a:t>
            </a:r>
            <a:r>
              <a:rPr lang="de-DE" b="1" i="1" dirty="0" err="1">
                <a:latin typeface="Bradley Hand" pitchFamily="2" charset="77"/>
              </a:rPr>
              <a:t>computing</a:t>
            </a:r>
            <a:endParaRPr lang="de-DE" b="1" i="1" dirty="0">
              <a:latin typeface="Bradley Hand" pitchFamily="2" charset="77"/>
            </a:endParaRPr>
          </a:p>
          <a:p>
            <a:endParaRPr lang="de-DE" b="1" i="1" dirty="0">
              <a:latin typeface="Bradley Hand" pitchFamily="2" charset="77"/>
            </a:endParaRPr>
          </a:p>
          <a:p>
            <a:endParaRPr lang="de-DE" b="1" i="1" dirty="0">
              <a:latin typeface="Bradley Hand" pitchFamily="2" charset="77"/>
            </a:endParaRPr>
          </a:p>
          <a:p>
            <a:r>
              <a:rPr lang="de-DE" b="1" i="1" dirty="0">
                <a:latin typeface="Bradley Hand" pitchFamily="2" charset="77"/>
              </a:rPr>
              <a:t>SUN Microsystems</a:t>
            </a:r>
          </a:p>
          <a:p>
            <a:endParaRPr lang="de-DE" b="1" i="1" dirty="0">
              <a:latin typeface="Bradley Hand" pitchFamily="2" charset="77"/>
            </a:endParaRPr>
          </a:p>
          <a:p>
            <a:r>
              <a:rPr lang="de-DE" sz="1600" i="1" dirty="0">
                <a:latin typeface="Bradley Hand" pitchFamily="2" charset="77"/>
              </a:rPr>
              <a:t>ist die Firma, die </a:t>
            </a:r>
            <a:r>
              <a:rPr lang="de-DE" sz="1600" b="1" i="1" dirty="0">
                <a:solidFill>
                  <a:srgbClr val="0070C0"/>
                </a:solidFill>
                <a:latin typeface="Bradley Hand" pitchFamily="2" charset="77"/>
              </a:rPr>
              <a:t>Java</a:t>
            </a:r>
            <a:r>
              <a:rPr lang="de-DE" sz="1600" i="1" dirty="0">
                <a:latin typeface="Bradley Hand" pitchFamily="2" charset="77"/>
              </a:rPr>
              <a:t>(1996, V1.0) entwickelt hat und 2009/2010 von </a:t>
            </a:r>
            <a:r>
              <a:rPr lang="de-DE" sz="1600" b="1" i="1" dirty="0">
                <a:solidFill>
                  <a:srgbClr val="0070C0"/>
                </a:solidFill>
                <a:latin typeface="Bradley Hand" pitchFamily="2" charset="77"/>
              </a:rPr>
              <a:t>Oracle</a:t>
            </a:r>
            <a:r>
              <a:rPr lang="de-DE" sz="1600" i="1" dirty="0">
                <a:latin typeface="Bradley Hand" pitchFamily="2" charset="77"/>
              </a:rPr>
              <a:t> übernommen wurde.</a:t>
            </a:r>
          </a:p>
        </p:txBody>
      </p:sp>
    </p:spTree>
    <p:extLst>
      <p:ext uri="{BB962C8B-B14F-4D97-AF65-F5344CB8AC3E}">
        <p14:creationId xmlns:p14="http://schemas.microsoft.com/office/powerpoint/2010/main" val="30452766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Circuit </a:t>
            </a:r>
            <a:r>
              <a:rPr lang="de-DE" dirty="0" err="1"/>
              <a:t>Breakers</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69</a:t>
            </a:fld>
            <a:endParaRPr lang="de-DE" noProof="0"/>
          </a:p>
        </p:txBody>
      </p:sp>
      <p:sp>
        <p:nvSpPr>
          <p:cNvPr id="5" name="Textfeld 4">
            <a:extLst>
              <a:ext uri="{FF2B5EF4-FFF2-40B4-BE49-F238E27FC236}">
                <a16:creationId xmlns:a16="http://schemas.microsoft.com/office/drawing/2014/main" id="{936CA09F-D948-D74D-A9F4-4AFA85F622CE}"/>
              </a:ext>
            </a:extLst>
          </p:cNvPr>
          <p:cNvSpPr txBox="1"/>
          <p:nvPr/>
        </p:nvSpPr>
        <p:spPr>
          <a:xfrm>
            <a:off x="0" y="6581001"/>
            <a:ext cx="3409523" cy="276999"/>
          </a:xfrm>
          <a:prstGeom prst="rect">
            <a:avLst/>
          </a:prstGeom>
          <a:noFill/>
        </p:spPr>
        <p:txBody>
          <a:bodyPr wrap="none" rtlCol="0">
            <a:spAutoFit/>
          </a:bodyPr>
          <a:lstStyle/>
          <a:p>
            <a:r>
              <a:rPr lang="de-DE" sz="1200" b="1" dirty="0"/>
              <a:t>Quelle:</a:t>
            </a:r>
            <a:r>
              <a:rPr lang="de-DE" sz="1200" dirty="0"/>
              <a:t> Sam Newman, </a:t>
            </a:r>
            <a:r>
              <a:rPr lang="de-DE" sz="1200" dirty="0" err="1"/>
              <a:t>Microservices</a:t>
            </a:r>
            <a:r>
              <a:rPr lang="de-DE" sz="1200" dirty="0"/>
              <a:t>, </a:t>
            </a:r>
            <a:r>
              <a:rPr lang="de-DE" sz="1200" dirty="0" err="1"/>
              <a:t>O‘Reilly</a:t>
            </a:r>
            <a:r>
              <a:rPr lang="de-DE" sz="1200" dirty="0"/>
              <a:t> 2014</a:t>
            </a:r>
          </a:p>
        </p:txBody>
      </p:sp>
      <p:sp>
        <p:nvSpPr>
          <p:cNvPr id="6" name="Textfeld 5">
            <a:extLst>
              <a:ext uri="{FF2B5EF4-FFF2-40B4-BE49-F238E27FC236}">
                <a16:creationId xmlns:a16="http://schemas.microsoft.com/office/drawing/2014/main" id="{B35B3AE9-8A0F-7A4C-A369-E71CD19E8603}"/>
              </a:ext>
            </a:extLst>
          </p:cNvPr>
          <p:cNvSpPr txBox="1"/>
          <p:nvPr/>
        </p:nvSpPr>
        <p:spPr>
          <a:xfrm>
            <a:off x="10024946" y="1368000"/>
            <a:ext cx="2167053" cy="3970318"/>
          </a:xfrm>
          <a:prstGeom prst="rect">
            <a:avLst/>
          </a:prstGeom>
          <a:noFill/>
        </p:spPr>
        <p:txBody>
          <a:bodyPr wrap="square" rtlCol="0">
            <a:spAutoFit/>
          </a:bodyPr>
          <a:lstStyle/>
          <a:p>
            <a:r>
              <a:rPr lang="de-DE" sz="1200" i="1" dirty="0">
                <a:latin typeface="Bradley Hand" pitchFamily="2" charset="77"/>
              </a:rPr>
              <a:t>Dient dazu, wiederkehrende Verbindungsfehler zu einer Ressource, wie z. B. einer Datenbank oder einem Webservice, zu entdecken und den Zugriff zu der Ressource für eine vorgegebene Zeit zu blockieren.</a:t>
            </a:r>
          </a:p>
          <a:p>
            <a:endParaRPr lang="de-DE" sz="1200" i="1" dirty="0">
              <a:latin typeface="Bradley Hand" pitchFamily="2" charset="77"/>
            </a:endParaRPr>
          </a:p>
          <a:p>
            <a:r>
              <a:rPr lang="de-DE" sz="1200" i="1" dirty="0">
                <a:latin typeface="Bradley Hand" pitchFamily="2" charset="77"/>
              </a:rPr>
              <a:t>Circuit </a:t>
            </a:r>
            <a:r>
              <a:rPr lang="de-DE" sz="1200" i="1" dirty="0" err="1">
                <a:latin typeface="Bradley Hand" pitchFamily="2" charset="77"/>
              </a:rPr>
              <a:t>Breaker</a:t>
            </a:r>
            <a:r>
              <a:rPr lang="de-DE" sz="1200" i="1" dirty="0">
                <a:latin typeface="Bradley Hand" pitchFamily="2" charset="77"/>
              </a:rPr>
              <a:t> können ferner dazu verwendet werden, Funktionalität der Anwendung zeitweise zu deaktivieren.</a:t>
            </a:r>
          </a:p>
          <a:p>
            <a:r>
              <a:rPr lang="de-DE" sz="1200" i="1" dirty="0">
                <a:latin typeface="Bradley Hand" pitchFamily="2" charset="77"/>
              </a:rPr>
              <a:t>Das Konzept leitet sich von der elektrischen Sicherung ab und sollen insb. </a:t>
            </a:r>
            <a:r>
              <a:rPr lang="de-DE" sz="1200" i="1" dirty="0" err="1">
                <a:latin typeface="Bradley Hand" pitchFamily="2" charset="77"/>
              </a:rPr>
              <a:t>Upstream</a:t>
            </a:r>
            <a:r>
              <a:rPr lang="de-DE" sz="1200" i="1" dirty="0">
                <a:latin typeface="Bradley Hand" pitchFamily="2" charset="77"/>
              </a:rPr>
              <a:t>-Systems vor Überlastsituationen schützen.</a:t>
            </a:r>
          </a:p>
        </p:txBody>
      </p:sp>
      <p:pic>
        <p:nvPicPr>
          <p:cNvPr id="7" name="Grafik 6">
            <a:extLst>
              <a:ext uri="{FF2B5EF4-FFF2-40B4-BE49-F238E27FC236}">
                <a16:creationId xmlns:a16="http://schemas.microsoft.com/office/drawing/2014/main" id="{7515D69E-DFC3-344F-B4D3-A09C1265971B}"/>
              </a:ext>
            </a:extLst>
          </p:cNvPr>
          <p:cNvPicPr>
            <a:picLocks noChangeAspect="1"/>
          </p:cNvPicPr>
          <p:nvPr/>
        </p:nvPicPr>
        <p:blipFill>
          <a:blip r:embed="rId3"/>
          <a:stretch>
            <a:fillRect/>
          </a:stretch>
        </p:blipFill>
        <p:spPr>
          <a:xfrm>
            <a:off x="431800" y="1368000"/>
            <a:ext cx="9198000" cy="42854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5546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solidFill>
                  <a:schemeClr val="accent5"/>
                </a:solidFill>
                <a:latin typeface="Roboto" panose="02000000000000000000" pitchFamily="2" charset="0"/>
                <a:ea typeface="Roboto" panose="02000000000000000000" pitchFamily="2" charset="0"/>
                <a:cs typeface="Roboto" panose="02000000000000000000" pitchFamily="2" charset="0"/>
              </a:rPr>
              <a:t>Microservices</a:t>
            </a:r>
            <a:endParaRPr lang="de-DE"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Modellierung von Diensten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Datebases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Skalierung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is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Everywhere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Safety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Scaling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1403753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err="1"/>
              <a:t>Bulkheads</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70</a:t>
            </a:fld>
            <a:endParaRPr lang="de-DE" noProof="0"/>
          </a:p>
        </p:txBody>
      </p:sp>
      <p:sp>
        <p:nvSpPr>
          <p:cNvPr id="5" name="Textfeld 4">
            <a:extLst>
              <a:ext uri="{FF2B5EF4-FFF2-40B4-BE49-F238E27FC236}">
                <a16:creationId xmlns:a16="http://schemas.microsoft.com/office/drawing/2014/main" id="{936CA09F-D948-D74D-A9F4-4AFA85F622CE}"/>
              </a:ext>
            </a:extLst>
          </p:cNvPr>
          <p:cNvSpPr txBox="1"/>
          <p:nvPr/>
        </p:nvSpPr>
        <p:spPr>
          <a:xfrm>
            <a:off x="0" y="6581001"/>
            <a:ext cx="3409523" cy="276999"/>
          </a:xfrm>
          <a:prstGeom prst="rect">
            <a:avLst/>
          </a:prstGeom>
          <a:noFill/>
        </p:spPr>
        <p:txBody>
          <a:bodyPr wrap="none" rtlCol="0">
            <a:spAutoFit/>
          </a:bodyPr>
          <a:lstStyle/>
          <a:p>
            <a:r>
              <a:rPr lang="de-DE" sz="1200" b="1" dirty="0"/>
              <a:t>Quelle:</a:t>
            </a:r>
            <a:r>
              <a:rPr lang="de-DE" sz="1200" dirty="0"/>
              <a:t> Sam Newman, </a:t>
            </a:r>
            <a:r>
              <a:rPr lang="de-DE" sz="1200" dirty="0" err="1"/>
              <a:t>Microservices</a:t>
            </a:r>
            <a:r>
              <a:rPr lang="de-DE" sz="1200" dirty="0"/>
              <a:t>, </a:t>
            </a:r>
            <a:r>
              <a:rPr lang="de-DE" sz="1200" dirty="0" err="1"/>
              <a:t>O‘Reilly</a:t>
            </a:r>
            <a:r>
              <a:rPr lang="de-DE" sz="1200" dirty="0"/>
              <a:t> 2014</a:t>
            </a:r>
          </a:p>
        </p:txBody>
      </p:sp>
      <p:sp>
        <p:nvSpPr>
          <p:cNvPr id="6" name="Textfeld 5">
            <a:extLst>
              <a:ext uri="{FF2B5EF4-FFF2-40B4-BE49-F238E27FC236}">
                <a16:creationId xmlns:a16="http://schemas.microsoft.com/office/drawing/2014/main" id="{B35B3AE9-8A0F-7A4C-A369-E71CD19E8603}"/>
              </a:ext>
            </a:extLst>
          </p:cNvPr>
          <p:cNvSpPr txBox="1"/>
          <p:nvPr/>
        </p:nvSpPr>
        <p:spPr>
          <a:xfrm>
            <a:off x="431800" y="1512000"/>
            <a:ext cx="5466820" cy="4524315"/>
          </a:xfrm>
          <a:prstGeom prst="rect">
            <a:avLst/>
          </a:prstGeom>
          <a:noFill/>
        </p:spPr>
        <p:txBody>
          <a:bodyPr wrap="square" rtlCol="0">
            <a:spAutoFit/>
          </a:bodyPr>
          <a:lstStyle/>
          <a:p>
            <a:pPr marL="285750" indent="-285750">
              <a:buFont typeface="Arial" panose="020B0604020202020204" pitchFamily="34" charset="0"/>
              <a:buChar char="•"/>
            </a:pPr>
            <a:r>
              <a:rPr lang="de-DE" sz="1600" dirty="0"/>
              <a:t>Ein </a:t>
            </a:r>
            <a:r>
              <a:rPr lang="de-DE" sz="1600" dirty="0" err="1"/>
              <a:t>Bulkhead</a:t>
            </a:r>
            <a:r>
              <a:rPr lang="de-DE" sz="1600" dirty="0"/>
              <a:t> ist ein Stabilitätsmuster in der Softwareentwicklung. </a:t>
            </a:r>
          </a:p>
          <a:p>
            <a:pPr marL="285750" indent="-285750">
              <a:buFont typeface="Arial" panose="020B0604020202020204" pitchFamily="34" charset="0"/>
              <a:buChar char="•"/>
            </a:pPr>
            <a:r>
              <a:rPr lang="de-DE" sz="1600" dirty="0"/>
              <a:t>Der Name leitet sich vom Schott (englisch: </a:t>
            </a:r>
            <a:r>
              <a:rPr lang="de-DE" sz="1600" dirty="0" err="1"/>
              <a:t>bulkhead</a:t>
            </a:r>
            <a:r>
              <a:rPr lang="de-DE" sz="1600" dirty="0"/>
              <a:t>) eines Schiffes ab.</a:t>
            </a:r>
          </a:p>
          <a:p>
            <a:pPr marL="285750" indent="-285750">
              <a:buFont typeface="Arial" panose="020B0604020202020204" pitchFamily="34" charset="0"/>
              <a:buChar char="•"/>
            </a:pPr>
            <a:r>
              <a:rPr lang="de-DE" sz="1600" dirty="0"/>
              <a:t>Beim </a:t>
            </a:r>
            <a:r>
              <a:rPr lang="de-DE" sz="1600" dirty="0" err="1"/>
              <a:t>Bulkhead</a:t>
            </a:r>
            <a:r>
              <a:rPr lang="de-DE" sz="1600" dirty="0"/>
              <a:t> wird ein Softwaresystem in mehrere Teilsysteme unterteilt.</a:t>
            </a:r>
          </a:p>
          <a:p>
            <a:pPr marL="285750" indent="-285750">
              <a:buFont typeface="Arial" panose="020B0604020202020204" pitchFamily="34" charset="0"/>
              <a:buChar char="•"/>
            </a:pPr>
            <a:r>
              <a:rPr lang="de-DE" sz="1600" dirty="0"/>
              <a:t>Falls eines der Teilsysteme von einem Service überlastet wird, schlägt dies nicht auf die anderen Teilsysteme durch, so dass diese weiterhin zur Verfügung steht.</a:t>
            </a:r>
          </a:p>
          <a:p>
            <a:pPr marL="285750" indent="-285750">
              <a:buFont typeface="Arial" panose="020B0604020202020204" pitchFamily="34" charset="0"/>
              <a:buChar char="•"/>
            </a:pPr>
            <a:r>
              <a:rPr lang="de-DE" sz="1600" dirty="0"/>
              <a:t>Nebenstehendes Beispiel zeigt, dass man pro </a:t>
            </a:r>
            <a:r>
              <a:rPr lang="de-DE" sz="1600" dirty="0" err="1"/>
              <a:t>Upstream</a:t>
            </a:r>
            <a:r>
              <a:rPr lang="de-DE" sz="1600" dirty="0"/>
              <a:t>-Service jeweils ein Connection Pool verwenden kann, um Connection Pools nicht über mehrere </a:t>
            </a:r>
            <a:r>
              <a:rPr lang="de-DE" sz="1600" dirty="0" err="1"/>
              <a:t>Upstream</a:t>
            </a:r>
            <a:r>
              <a:rPr lang="de-DE" sz="1600" dirty="0"/>
              <a:t>-Services zu „</a:t>
            </a:r>
            <a:r>
              <a:rPr lang="de-DE" sz="1600" dirty="0" err="1"/>
              <a:t>poolen</a:t>
            </a:r>
            <a:r>
              <a:rPr lang="de-DE" sz="1600" dirty="0"/>
              <a:t>“.</a:t>
            </a:r>
          </a:p>
          <a:p>
            <a:pPr marL="285750" indent="-285750">
              <a:buFont typeface="Arial" panose="020B0604020202020204" pitchFamily="34" charset="0"/>
              <a:buChar char="•"/>
            </a:pPr>
            <a:r>
              <a:rPr lang="de-DE" sz="1600" dirty="0"/>
              <a:t>Fällt ein </a:t>
            </a:r>
            <a:r>
              <a:rPr lang="de-DE" sz="1600" dirty="0" err="1"/>
              <a:t>Upstream</a:t>
            </a:r>
            <a:r>
              <a:rPr lang="de-DE" sz="1600" dirty="0"/>
              <a:t> Service aus, könnte nämlich ein gemeinsamer Connection Pool ggf. von einem fehlerhaften Service gebunden werden und so auch Verbindungen zu eigentlich voll funktionsfähigen </a:t>
            </a:r>
            <a:r>
              <a:rPr lang="de-DE" sz="1600" dirty="0" err="1"/>
              <a:t>Upstream</a:t>
            </a:r>
            <a:r>
              <a:rPr lang="de-DE" sz="1600" dirty="0"/>
              <a:t>-Services verhindern.</a:t>
            </a:r>
          </a:p>
        </p:txBody>
      </p:sp>
      <p:pic>
        <p:nvPicPr>
          <p:cNvPr id="7" name="Grafik 6">
            <a:extLst>
              <a:ext uri="{FF2B5EF4-FFF2-40B4-BE49-F238E27FC236}">
                <a16:creationId xmlns:a16="http://schemas.microsoft.com/office/drawing/2014/main" id="{3F9FB49B-F327-BD47-AFFC-EFB415D25DFB}"/>
              </a:ext>
            </a:extLst>
          </p:cNvPr>
          <p:cNvPicPr>
            <a:picLocks noChangeAspect="1"/>
          </p:cNvPicPr>
          <p:nvPr/>
        </p:nvPicPr>
        <p:blipFill>
          <a:blip r:embed="rId3"/>
          <a:stretch>
            <a:fillRect/>
          </a:stretch>
        </p:blipFill>
        <p:spPr>
          <a:xfrm>
            <a:off x="5898620" y="1512000"/>
            <a:ext cx="6070600" cy="2759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0815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Isolation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71</a:t>
            </a:fld>
            <a:endParaRPr lang="de-DE" noProof="0"/>
          </a:p>
        </p:txBody>
      </p:sp>
      <p:sp>
        <p:nvSpPr>
          <p:cNvPr id="6" name="Textfeld 5">
            <a:extLst>
              <a:ext uri="{FF2B5EF4-FFF2-40B4-BE49-F238E27FC236}">
                <a16:creationId xmlns:a16="http://schemas.microsoft.com/office/drawing/2014/main" id="{B35B3AE9-8A0F-7A4C-A369-E71CD19E8603}"/>
              </a:ext>
            </a:extLst>
          </p:cNvPr>
          <p:cNvSpPr txBox="1"/>
          <p:nvPr/>
        </p:nvSpPr>
        <p:spPr>
          <a:xfrm>
            <a:off x="431801" y="1807779"/>
            <a:ext cx="4812862" cy="3416320"/>
          </a:xfrm>
          <a:prstGeom prst="rect">
            <a:avLst/>
          </a:prstGeom>
          <a:noFill/>
        </p:spPr>
        <p:txBody>
          <a:bodyPr wrap="square" rtlCol="0">
            <a:spAutoFit/>
          </a:bodyPr>
          <a:lstStyle/>
          <a:p>
            <a:pPr marL="285750" indent="-285750">
              <a:buFont typeface="Arial" panose="020B0604020202020204" pitchFamily="34" charset="0"/>
              <a:buChar char="•"/>
            </a:pPr>
            <a:r>
              <a:rPr lang="de-DE" dirty="0"/>
              <a:t>Je mehr ein Dienst davon abhängt, dass ein anderer aktiv ist, desto stärker wirkt sich die Service </a:t>
            </a:r>
            <a:r>
              <a:rPr lang="de-DE" dirty="0" err="1"/>
              <a:t>Health</a:t>
            </a:r>
            <a:r>
              <a:rPr lang="de-DE" dirty="0"/>
              <a:t> des einen auf die Fähigkeit des anderen aus, seine Arbeit zu erledigen.</a:t>
            </a:r>
          </a:p>
          <a:p>
            <a:pPr marL="285750" indent="-285750">
              <a:buFont typeface="Arial" panose="020B0604020202020204" pitchFamily="34" charset="0"/>
              <a:buChar char="•"/>
            </a:pPr>
            <a:r>
              <a:rPr lang="de-DE" dirty="0"/>
              <a:t>Unter den </a:t>
            </a:r>
            <a:r>
              <a:rPr lang="de-DE" dirty="0" err="1"/>
              <a:t>Resilience</a:t>
            </a:r>
            <a:r>
              <a:rPr lang="de-DE" dirty="0"/>
              <a:t> Patterns ist Isolation ein zentrales Leitmotiv. </a:t>
            </a:r>
          </a:p>
          <a:p>
            <a:pPr marL="285750" indent="-285750">
              <a:buFont typeface="Arial" panose="020B0604020202020204" pitchFamily="34" charset="0"/>
              <a:buChar char="•"/>
            </a:pPr>
            <a:r>
              <a:rPr lang="de-DE" dirty="0"/>
              <a:t>Häufig es möglich mittels einer </a:t>
            </a:r>
            <a:r>
              <a:rPr lang="de-DE" b="1" dirty="0">
                <a:solidFill>
                  <a:schemeClr val="accent5"/>
                </a:solidFill>
              </a:rPr>
              <a:t>losen und gepufferten</a:t>
            </a:r>
            <a:r>
              <a:rPr lang="de-DE" dirty="0"/>
              <a:t> Integration Services so zu koppeln, dass ein </a:t>
            </a:r>
            <a:r>
              <a:rPr lang="de-DE" dirty="0" err="1"/>
              <a:t>Upstream</a:t>
            </a:r>
            <a:r>
              <a:rPr lang="de-DE" dirty="0"/>
              <a:t>-Service durchaus offline geschaltet werden kann, ohne das </a:t>
            </a:r>
            <a:r>
              <a:rPr lang="de-DE"/>
              <a:t>ein Downstream-Service </a:t>
            </a:r>
            <a:r>
              <a:rPr lang="de-DE" dirty="0"/>
              <a:t>von geplanten oder ungeplanten Ausfällen betroffen wird.</a:t>
            </a:r>
          </a:p>
        </p:txBody>
      </p:sp>
      <p:pic>
        <p:nvPicPr>
          <p:cNvPr id="8" name="Grafik 7">
            <a:extLst>
              <a:ext uri="{FF2B5EF4-FFF2-40B4-BE49-F238E27FC236}">
                <a16:creationId xmlns:a16="http://schemas.microsoft.com/office/drawing/2014/main" id="{D4C200BB-FB97-6B4D-B288-CA3CCF8E8FC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90467" y="1609737"/>
            <a:ext cx="6620384" cy="4013297"/>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CE491032-39F2-8747-BAF6-949301A73498}"/>
              </a:ext>
            </a:extLst>
          </p:cNvPr>
          <p:cNvSpPr txBox="1"/>
          <p:nvPr/>
        </p:nvSpPr>
        <p:spPr>
          <a:xfrm>
            <a:off x="0" y="6380946"/>
            <a:ext cx="4493538" cy="477054"/>
          </a:xfrm>
          <a:prstGeom prst="rect">
            <a:avLst/>
          </a:prstGeom>
          <a:noFill/>
        </p:spPr>
        <p:txBody>
          <a:bodyPr wrap="none" rtlCol="0">
            <a:spAutoFit/>
          </a:bodyPr>
          <a:lstStyle/>
          <a:p>
            <a:r>
              <a:rPr lang="de-DE" sz="1400" b="1" dirty="0"/>
              <a:t>Quelle:</a:t>
            </a:r>
            <a:r>
              <a:rPr lang="de-DE" sz="1400" dirty="0"/>
              <a:t> </a:t>
            </a:r>
            <a:r>
              <a:rPr lang="de-DE" sz="1400" dirty="0" err="1"/>
              <a:t>Resilience</a:t>
            </a:r>
            <a:r>
              <a:rPr lang="de-DE" sz="1400" dirty="0"/>
              <a:t> Pattern nach Uwe Friedrichsen</a:t>
            </a:r>
          </a:p>
          <a:p>
            <a:r>
              <a:rPr lang="de-DE" sz="1100" dirty="0">
                <a:solidFill>
                  <a:srgbClr val="0070C0"/>
                </a:solidFill>
                <a:latin typeface="Consolas" panose="020B0609020204030204" pitchFamily="49" charset="0"/>
                <a:cs typeface="Consolas" panose="020B0609020204030204" pitchFamily="49" charset="0"/>
              </a:rPr>
              <a:t>https://</a:t>
            </a:r>
            <a:r>
              <a:rPr lang="de-DE" sz="1100" dirty="0" err="1">
                <a:solidFill>
                  <a:srgbClr val="0070C0"/>
                </a:solidFill>
                <a:latin typeface="Consolas" panose="020B0609020204030204" pitchFamily="49" charset="0"/>
                <a:cs typeface="Consolas" panose="020B0609020204030204" pitchFamily="49" charset="0"/>
              </a:rPr>
              <a:t>www.slideshare.net</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ufried</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patterns-of-resilience</a:t>
            </a:r>
            <a:endParaRPr lang="de-DE" sz="11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142414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Beispiel: Service Isolation via </a:t>
            </a:r>
            <a:r>
              <a:rPr lang="de-DE" dirty="0" err="1"/>
              <a:t>Buffering</a:t>
            </a:r>
            <a:r>
              <a:rPr lang="de-DE" dirty="0"/>
              <a:t>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72</a:t>
            </a:fld>
            <a:endParaRPr lang="de-DE" noProof="0"/>
          </a:p>
        </p:txBody>
      </p:sp>
      <p:sp>
        <p:nvSpPr>
          <p:cNvPr id="6" name="Textfeld 5">
            <a:extLst>
              <a:ext uri="{FF2B5EF4-FFF2-40B4-BE49-F238E27FC236}">
                <a16:creationId xmlns:a16="http://schemas.microsoft.com/office/drawing/2014/main" id="{B35B3AE9-8A0F-7A4C-A369-E71CD19E8603}"/>
              </a:ext>
            </a:extLst>
          </p:cNvPr>
          <p:cNvSpPr txBox="1"/>
          <p:nvPr/>
        </p:nvSpPr>
        <p:spPr>
          <a:xfrm>
            <a:off x="431799" y="1512000"/>
            <a:ext cx="6284738" cy="4708981"/>
          </a:xfrm>
          <a:prstGeom prst="rect">
            <a:avLst/>
          </a:prstGeom>
          <a:noFill/>
        </p:spPr>
        <p:txBody>
          <a:bodyPr wrap="square" rtlCol="0">
            <a:spAutoFit/>
          </a:bodyPr>
          <a:lstStyle/>
          <a:p>
            <a:pPr marL="285750" indent="-285750">
              <a:buFont typeface="Arial" panose="020B0604020202020204" pitchFamily="34" charset="0"/>
              <a:buChar char="•"/>
            </a:pPr>
            <a:r>
              <a:rPr lang="de-DE" sz="1500" dirty="0"/>
              <a:t>Rechts stehendes Beispiel zeigt, wie </a:t>
            </a:r>
            <a:r>
              <a:rPr lang="de-DE" sz="1500" dirty="0" err="1"/>
              <a:t>Twista</a:t>
            </a:r>
            <a:r>
              <a:rPr lang="de-DE" sz="1500" dirty="0"/>
              <a:t> (Tool zum Mitschneiden von Large-</a:t>
            </a:r>
            <a:r>
              <a:rPr lang="de-DE" sz="1500" dirty="0" err="1"/>
              <a:t>Scale</a:t>
            </a:r>
            <a:r>
              <a:rPr lang="de-DE" sz="1500" dirty="0"/>
              <a:t> Twitter-Traffic) einen zusammenhanglosen Stream von Twitter Events in eine Graph-DB (Neo4j) überführt, um </a:t>
            </a:r>
            <a:r>
              <a:rPr lang="de-DE" sz="1500" dirty="0" err="1"/>
              <a:t>graphbasierte</a:t>
            </a:r>
            <a:r>
              <a:rPr lang="de-DE" sz="1500" dirty="0"/>
              <a:t> Analysen von Twitter-Interaktionen vornehmen zu können.</a:t>
            </a:r>
          </a:p>
          <a:p>
            <a:pPr marL="285750" indent="-285750">
              <a:buFont typeface="Arial" panose="020B0604020202020204" pitchFamily="34" charset="0"/>
              <a:buChar char="•"/>
            </a:pPr>
            <a:r>
              <a:rPr lang="de-DE" sz="1500" dirty="0"/>
              <a:t>Hierzu schneidet ein </a:t>
            </a:r>
            <a:r>
              <a:rPr lang="de-DE" sz="1500" b="1" dirty="0">
                <a:solidFill>
                  <a:srgbClr val="0070C0"/>
                </a:solidFill>
              </a:rPr>
              <a:t>Recorder</a:t>
            </a:r>
            <a:r>
              <a:rPr lang="de-DE" sz="1500" dirty="0"/>
              <a:t>-Service einfach alle Twitter JSON-Events mit und speichert diese als Dateien auf einem NFS-Server ein. Dieser Server fungiert als Recording </a:t>
            </a:r>
            <a:r>
              <a:rPr lang="de-DE" sz="1500" dirty="0" err="1"/>
              <a:t>Buffer</a:t>
            </a:r>
            <a:r>
              <a:rPr lang="de-DE" sz="1500" dirty="0"/>
              <a:t>.</a:t>
            </a:r>
          </a:p>
          <a:p>
            <a:pPr marL="285750" indent="-285750">
              <a:buFont typeface="Arial" panose="020B0604020202020204" pitchFamily="34" charset="0"/>
              <a:buChar char="•"/>
            </a:pPr>
            <a:r>
              <a:rPr lang="de-DE" sz="1500" dirty="0"/>
              <a:t>Ein davon unabhängiger </a:t>
            </a:r>
            <a:r>
              <a:rPr lang="de-DE" sz="1500" b="1" dirty="0" err="1">
                <a:solidFill>
                  <a:srgbClr val="0070C0"/>
                </a:solidFill>
              </a:rPr>
              <a:t>Importer</a:t>
            </a:r>
            <a:r>
              <a:rPr lang="de-DE" sz="1500" dirty="0"/>
              <a:t>-Service liest alle </a:t>
            </a:r>
            <a:r>
              <a:rPr lang="de-DE" sz="1500" dirty="0" err="1"/>
              <a:t>n</a:t>
            </a:r>
            <a:r>
              <a:rPr lang="de-DE" sz="1500" dirty="0"/>
              <a:t> Sekunden alle aufgelaufenen Tweets ein und importiert diese in einen </a:t>
            </a:r>
            <a:r>
              <a:rPr lang="de-DE" sz="1500" dirty="0" err="1"/>
              <a:t>Document</a:t>
            </a:r>
            <a:r>
              <a:rPr lang="de-DE" sz="1500" dirty="0"/>
              <a:t> Store (</a:t>
            </a:r>
            <a:r>
              <a:rPr lang="de-DE" sz="1500" dirty="0" err="1"/>
              <a:t>MongoDB</a:t>
            </a:r>
            <a:r>
              <a:rPr lang="de-DE" sz="1500" dirty="0"/>
              <a:t>), um die Tweets dort unter anderem nach </a:t>
            </a:r>
            <a:r>
              <a:rPr lang="de-DE" sz="1500" dirty="0" err="1"/>
              <a:t>Creation</a:t>
            </a:r>
            <a:r>
              <a:rPr lang="de-DE" sz="1500" dirty="0"/>
              <a:t> </a:t>
            </a:r>
            <a:r>
              <a:rPr lang="de-DE" sz="1500" dirty="0" err="1"/>
              <a:t>Timestamps</a:t>
            </a:r>
            <a:r>
              <a:rPr lang="de-DE" sz="1500" dirty="0"/>
              <a:t> zu indizieren.</a:t>
            </a:r>
          </a:p>
          <a:p>
            <a:pPr marL="285750" indent="-285750">
              <a:buFont typeface="Arial" panose="020B0604020202020204" pitchFamily="34" charset="0"/>
              <a:buChar char="•"/>
            </a:pPr>
            <a:r>
              <a:rPr lang="de-DE" sz="1500" dirty="0"/>
              <a:t>Ein wiederum davon unabhängiger </a:t>
            </a:r>
            <a:r>
              <a:rPr lang="de-DE" sz="1500" b="1" dirty="0" err="1">
                <a:solidFill>
                  <a:srgbClr val="0070C0"/>
                </a:solidFill>
              </a:rPr>
              <a:t>Grapher</a:t>
            </a:r>
            <a:r>
              <a:rPr lang="de-DE" sz="1500" dirty="0" err="1"/>
              <a:t>-Importing</a:t>
            </a:r>
            <a:r>
              <a:rPr lang="de-DE" sz="1500" dirty="0"/>
              <a:t> Service kann aus diesem </a:t>
            </a:r>
            <a:r>
              <a:rPr lang="de-DE" sz="1500" dirty="0" err="1"/>
              <a:t>Searchable</a:t>
            </a:r>
            <a:r>
              <a:rPr lang="de-DE" sz="1500" dirty="0"/>
              <a:t> </a:t>
            </a:r>
            <a:r>
              <a:rPr lang="de-DE" sz="1500" dirty="0" err="1"/>
              <a:t>Buffer</a:t>
            </a:r>
            <a:r>
              <a:rPr lang="de-DE" sz="1500" dirty="0"/>
              <a:t> Tweets eines spezifischen Zeitfenster von Interesse einlesen und für Analysezwecke in eine Graph-DB überführen.</a:t>
            </a:r>
          </a:p>
          <a:p>
            <a:pPr marL="285750" indent="-285750">
              <a:buFont typeface="Arial" panose="020B0604020202020204" pitchFamily="34" charset="0"/>
              <a:buChar char="•"/>
            </a:pPr>
            <a:r>
              <a:rPr lang="de-DE" sz="1500" dirty="0"/>
              <a:t>Sowohl der Recorder-, </a:t>
            </a:r>
            <a:r>
              <a:rPr lang="de-DE" sz="1500" dirty="0" err="1"/>
              <a:t>Importer</a:t>
            </a:r>
            <a:r>
              <a:rPr lang="de-DE" sz="1500" dirty="0"/>
              <a:t>- als auch der </a:t>
            </a:r>
            <a:r>
              <a:rPr lang="de-DE" sz="1500" dirty="0" err="1"/>
              <a:t>Grapher</a:t>
            </a:r>
            <a:r>
              <a:rPr lang="de-DE" sz="1500" dirty="0"/>
              <a:t>-Service können dabei ausfallen (z.B. im Rahmen von Aktualisierungen), ohne dass dabei die anderen Dienste in Mitleidenschaft gezogen werden.</a:t>
            </a:r>
          </a:p>
          <a:p>
            <a:pPr marL="285750" indent="-285750">
              <a:buFont typeface="Arial" panose="020B0604020202020204" pitchFamily="34" charset="0"/>
              <a:buChar char="•"/>
            </a:pPr>
            <a:r>
              <a:rPr lang="de-DE" sz="1500" dirty="0"/>
              <a:t>Bei Ausfällen laufen die </a:t>
            </a:r>
            <a:r>
              <a:rPr lang="de-DE" sz="1500" dirty="0" err="1"/>
              <a:t>Buffer</a:t>
            </a:r>
            <a:r>
              <a:rPr lang="de-DE" sz="1500" dirty="0"/>
              <a:t> zwar voll, werden aber mit </a:t>
            </a:r>
            <a:r>
              <a:rPr lang="de-DE" sz="1500" dirty="0" err="1"/>
              <a:t>Restart</a:t>
            </a:r>
            <a:r>
              <a:rPr lang="de-DE" sz="1500" dirty="0"/>
              <a:t> der Services dann kontinuierlich wieder abgebaut, so dass sich das Gesamtsystem wieder „fängt“.</a:t>
            </a:r>
          </a:p>
        </p:txBody>
      </p:sp>
      <p:pic>
        <p:nvPicPr>
          <p:cNvPr id="4098" name="Picture 2" descr="Mongodb Icon of Flat style - Available in SVG, PNG, EPS, AI &amp; Icon fonts">
            <a:extLst>
              <a:ext uri="{FF2B5EF4-FFF2-40B4-BE49-F238E27FC236}">
                <a16:creationId xmlns:a16="http://schemas.microsoft.com/office/drawing/2014/main" id="{F176EE61-7A3B-CE48-8952-9D391839D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5768" y="3381007"/>
            <a:ext cx="904766" cy="9047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witter - Kostenlose sozialen medien Icons">
            <a:extLst>
              <a:ext uri="{FF2B5EF4-FFF2-40B4-BE49-F238E27FC236}">
                <a16:creationId xmlns:a16="http://schemas.microsoft.com/office/drawing/2014/main" id="{7D89294E-E62B-014C-8136-B0E64DAAD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1434" y="5114018"/>
            <a:ext cx="904766" cy="9047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con Request: Neo4J/Cypher · Issue #37 · file-icons/icons · GitHub">
            <a:extLst>
              <a:ext uri="{FF2B5EF4-FFF2-40B4-BE49-F238E27FC236}">
                <a16:creationId xmlns:a16="http://schemas.microsoft.com/office/drawing/2014/main" id="{80252F52-1DCD-4642-ABBE-8A75923CE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7596" y="1563093"/>
            <a:ext cx="1797270" cy="718908"/>
          </a:xfrm>
          <a:prstGeom prst="rect">
            <a:avLst/>
          </a:prstGeom>
          <a:noFill/>
          <a:extLst>
            <a:ext uri="{909E8E84-426E-40DD-AFC4-6F175D3DCCD1}">
              <a14:hiddenFill xmlns:a14="http://schemas.microsoft.com/office/drawing/2010/main">
                <a:solidFill>
                  <a:srgbClr val="FFFFFF"/>
                </a:solidFill>
              </a14:hiddenFill>
            </a:ext>
          </a:extLst>
        </p:spPr>
      </p:pic>
      <p:sp>
        <p:nvSpPr>
          <p:cNvPr id="4" name="Sechseck 3">
            <a:extLst>
              <a:ext uri="{FF2B5EF4-FFF2-40B4-BE49-F238E27FC236}">
                <a16:creationId xmlns:a16="http://schemas.microsoft.com/office/drawing/2014/main" id="{44116A49-11B2-DE48-B2DA-9EB9932CC530}"/>
              </a:ext>
            </a:extLst>
          </p:cNvPr>
          <p:cNvSpPr/>
          <p:nvPr/>
        </p:nvSpPr>
        <p:spPr>
          <a:xfrm>
            <a:off x="8533145" y="1563093"/>
            <a:ext cx="1030012" cy="724049"/>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a:t>Grapher</a:t>
            </a:r>
            <a:endParaRPr lang="de-DE" sz="1100" dirty="0"/>
          </a:p>
        </p:txBody>
      </p:sp>
      <p:sp>
        <p:nvSpPr>
          <p:cNvPr id="12" name="Sechseck 11">
            <a:extLst>
              <a:ext uri="{FF2B5EF4-FFF2-40B4-BE49-F238E27FC236}">
                <a16:creationId xmlns:a16="http://schemas.microsoft.com/office/drawing/2014/main" id="{32310BF5-6117-4C4F-B8B3-AC7E9899E153}"/>
              </a:ext>
            </a:extLst>
          </p:cNvPr>
          <p:cNvSpPr/>
          <p:nvPr/>
        </p:nvSpPr>
        <p:spPr>
          <a:xfrm>
            <a:off x="8533145" y="5210651"/>
            <a:ext cx="1030012" cy="724050"/>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t>Recorder</a:t>
            </a:r>
          </a:p>
        </p:txBody>
      </p:sp>
      <p:sp>
        <p:nvSpPr>
          <p:cNvPr id="13" name="Sechseck 12">
            <a:extLst>
              <a:ext uri="{FF2B5EF4-FFF2-40B4-BE49-F238E27FC236}">
                <a16:creationId xmlns:a16="http://schemas.microsoft.com/office/drawing/2014/main" id="{54D68D12-78C6-6A4F-B1AD-67F14D1D8238}"/>
              </a:ext>
            </a:extLst>
          </p:cNvPr>
          <p:cNvSpPr/>
          <p:nvPr/>
        </p:nvSpPr>
        <p:spPr>
          <a:xfrm>
            <a:off x="6961344" y="3414732"/>
            <a:ext cx="1030012" cy="724049"/>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a:t>Importer</a:t>
            </a:r>
            <a:endParaRPr lang="de-DE" sz="1100" dirty="0"/>
          </a:p>
        </p:txBody>
      </p:sp>
      <p:pic>
        <p:nvPicPr>
          <p:cNvPr id="4104" name="Picture 8" descr="Nfs File Document Icon Icons - Download Free Vector Icons | Noun Project">
            <a:extLst>
              <a:ext uri="{FF2B5EF4-FFF2-40B4-BE49-F238E27FC236}">
                <a16:creationId xmlns:a16="http://schemas.microsoft.com/office/drawing/2014/main" id="{8FAA75E5-F38D-4649-9416-86CEF9FFD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71" y="4846962"/>
            <a:ext cx="1338159" cy="133815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35587CC9-E1A8-664A-A373-9C4CCD432C12}"/>
              </a:ext>
            </a:extLst>
          </p:cNvPr>
          <p:cNvSpPr txBox="1"/>
          <p:nvPr/>
        </p:nvSpPr>
        <p:spPr>
          <a:xfrm>
            <a:off x="7085858" y="5994119"/>
            <a:ext cx="780983" cy="369332"/>
          </a:xfrm>
          <a:prstGeom prst="rect">
            <a:avLst/>
          </a:prstGeom>
          <a:noFill/>
        </p:spPr>
        <p:txBody>
          <a:bodyPr wrap="none" rtlCol="0">
            <a:spAutoFit/>
          </a:bodyPr>
          <a:lstStyle/>
          <a:p>
            <a:r>
              <a:rPr lang="de-DE" dirty="0" err="1"/>
              <a:t>Buffer</a:t>
            </a:r>
            <a:endParaRPr lang="de-DE" dirty="0"/>
          </a:p>
        </p:txBody>
      </p:sp>
      <p:sp>
        <p:nvSpPr>
          <p:cNvPr id="17" name="Textfeld 16">
            <a:extLst>
              <a:ext uri="{FF2B5EF4-FFF2-40B4-BE49-F238E27FC236}">
                <a16:creationId xmlns:a16="http://schemas.microsoft.com/office/drawing/2014/main" id="{0C484A77-8928-8041-926D-9682CDE00835}"/>
              </a:ext>
            </a:extLst>
          </p:cNvPr>
          <p:cNvSpPr txBox="1"/>
          <p:nvPr/>
        </p:nvSpPr>
        <p:spPr>
          <a:xfrm>
            <a:off x="9313938" y="3512923"/>
            <a:ext cx="891591" cy="461665"/>
          </a:xfrm>
          <a:prstGeom prst="rect">
            <a:avLst/>
          </a:prstGeom>
          <a:noFill/>
        </p:spPr>
        <p:txBody>
          <a:bodyPr wrap="none" rtlCol="0">
            <a:spAutoFit/>
          </a:bodyPr>
          <a:lstStyle/>
          <a:p>
            <a:r>
              <a:rPr lang="de-DE" sz="1200" dirty="0" err="1"/>
              <a:t>Searchable</a:t>
            </a:r>
            <a:endParaRPr lang="de-DE" sz="1200" dirty="0"/>
          </a:p>
          <a:p>
            <a:r>
              <a:rPr lang="de-DE" sz="1200" dirty="0" err="1"/>
              <a:t>Buffer</a:t>
            </a:r>
            <a:endParaRPr lang="de-DE" sz="1200" dirty="0"/>
          </a:p>
        </p:txBody>
      </p:sp>
      <p:sp>
        <p:nvSpPr>
          <p:cNvPr id="18" name="Textfeld 17">
            <a:extLst>
              <a:ext uri="{FF2B5EF4-FFF2-40B4-BE49-F238E27FC236}">
                <a16:creationId xmlns:a16="http://schemas.microsoft.com/office/drawing/2014/main" id="{2D8CEBFD-F65D-6044-885F-414F72565003}"/>
              </a:ext>
            </a:extLst>
          </p:cNvPr>
          <p:cNvSpPr txBox="1"/>
          <p:nvPr/>
        </p:nvSpPr>
        <p:spPr>
          <a:xfrm>
            <a:off x="10697258" y="4407886"/>
            <a:ext cx="853118" cy="646331"/>
          </a:xfrm>
          <a:prstGeom prst="rect">
            <a:avLst/>
          </a:prstGeom>
          <a:noFill/>
        </p:spPr>
        <p:txBody>
          <a:bodyPr wrap="none" rtlCol="0">
            <a:spAutoFit/>
          </a:bodyPr>
          <a:lstStyle/>
          <a:p>
            <a:pPr algn="ctr"/>
            <a:r>
              <a:rPr lang="de-DE" sz="1200" dirty="0"/>
              <a:t>Twitter</a:t>
            </a:r>
          </a:p>
          <a:p>
            <a:pPr algn="ctr"/>
            <a:r>
              <a:rPr lang="de-DE" sz="1200" dirty="0"/>
              <a:t>Streaming</a:t>
            </a:r>
          </a:p>
          <a:p>
            <a:pPr algn="ctr"/>
            <a:r>
              <a:rPr lang="de-DE" sz="1200" dirty="0"/>
              <a:t>API</a:t>
            </a:r>
          </a:p>
        </p:txBody>
      </p:sp>
      <p:sp>
        <p:nvSpPr>
          <p:cNvPr id="19" name="Textfeld 18">
            <a:extLst>
              <a:ext uri="{FF2B5EF4-FFF2-40B4-BE49-F238E27FC236}">
                <a16:creationId xmlns:a16="http://schemas.microsoft.com/office/drawing/2014/main" id="{51F27D88-BDE7-E24B-9B21-247F044C3614}"/>
              </a:ext>
            </a:extLst>
          </p:cNvPr>
          <p:cNvSpPr txBox="1"/>
          <p:nvPr/>
        </p:nvSpPr>
        <p:spPr>
          <a:xfrm>
            <a:off x="10417938" y="2235206"/>
            <a:ext cx="1216586" cy="461665"/>
          </a:xfrm>
          <a:prstGeom prst="rect">
            <a:avLst/>
          </a:prstGeom>
          <a:noFill/>
        </p:spPr>
        <p:txBody>
          <a:bodyPr wrap="square" rtlCol="0">
            <a:spAutoFit/>
          </a:bodyPr>
          <a:lstStyle/>
          <a:p>
            <a:pPr algn="ctr"/>
            <a:r>
              <a:rPr lang="de-DE" sz="1200" dirty="0"/>
              <a:t>Analytical Database</a:t>
            </a:r>
          </a:p>
        </p:txBody>
      </p:sp>
      <p:cxnSp>
        <p:nvCxnSpPr>
          <p:cNvPr id="9" name="Gerade Verbindung mit Pfeil 8">
            <a:extLst>
              <a:ext uri="{FF2B5EF4-FFF2-40B4-BE49-F238E27FC236}">
                <a16:creationId xmlns:a16="http://schemas.microsoft.com/office/drawing/2014/main" id="{1F5D9868-31FA-8F49-8A24-142AA193158A}"/>
              </a:ext>
            </a:extLst>
          </p:cNvPr>
          <p:cNvCxnSpPr/>
          <p:nvPr/>
        </p:nvCxnSpPr>
        <p:spPr>
          <a:xfrm>
            <a:off x="8145430" y="3776756"/>
            <a:ext cx="387715"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6969B70D-37AE-F242-B0D4-F913EBD5C0E6}"/>
              </a:ext>
            </a:extLst>
          </p:cNvPr>
          <p:cNvCxnSpPr>
            <a:cxnSpLocks/>
          </p:cNvCxnSpPr>
          <p:nvPr/>
        </p:nvCxnSpPr>
        <p:spPr>
          <a:xfrm flipV="1">
            <a:off x="9048151" y="2535323"/>
            <a:ext cx="0" cy="63880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87F68F34-4E94-0D41-B778-ACA7AFBAFB1A}"/>
              </a:ext>
            </a:extLst>
          </p:cNvPr>
          <p:cNvCxnSpPr>
            <a:cxnSpLocks/>
            <a:endCxn id="4102" idx="1"/>
          </p:cNvCxnSpPr>
          <p:nvPr/>
        </p:nvCxnSpPr>
        <p:spPr>
          <a:xfrm flipV="1">
            <a:off x="9629800" y="1922547"/>
            <a:ext cx="497796" cy="2"/>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D6B95995-1084-B844-856D-876113BD65CD}"/>
              </a:ext>
            </a:extLst>
          </p:cNvPr>
          <p:cNvCxnSpPr>
            <a:cxnSpLocks/>
          </p:cNvCxnSpPr>
          <p:nvPr/>
        </p:nvCxnSpPr>
        <p:spPr>
          <a:xfrm flipH="1">
            <a:off x="9681800" y="5566401"/>
            <a:ext cx="744827"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AF6BC5EF-B529-B042-BB92-E1BC01F53350}"/>
              </a:ext>
            </a:extLst>
          </p:cNvPr>
          <p:cNvCxnSpPr>
            <a:cxnSpLocks/>
            <a:stCxn id="4104" idx="0"/>
          </p:cNvCxnSpPr>
          <p:nvPr/>
        </p:nvCxnSpPr>
        <p:spPr>
          <a:xfrm flipH="1" flipV="1">
            <a:off x="7476349" y="4190688"/>
            <a:ext cx="2" cy="656274"/>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A49A0FE4-18CA-7D4F-BAA0-F55B02E0B73B}"/>
              </a:ext>
            </a:extLst>
          </p:cNvPr>
          <p:cNvCxnSpPr>
            <a:cxnSpLocks/>
          </p:cNvCxnSpPr>
          <p:nvPr/>
        </p:nvCxnSpPr>
        <p:spPr>
          <a:xfrm flipH="1">
            <a:off x="7991356" y="5566401"/>
            <a:ext cx="5103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20BD6430-472F-9C4D-843D-2552AE3DB24E}"/>
              </a:ext>
            </a:extLst>
          </p:cNvPr>
          <p:cNvSpPr txBox="1"/>
          <p:nvPr/>
        </p:nvSpPr>
        <p:spPr>
          <a:xfrm>
            <a:off x="0" y="6379730"/>
            <a:ext cx="9681800" cy="461665"/>
          </a:xfrm>
          <a:prstGeom prst="rect">
            <a:avLst/>
          </a:prstGeom>
          <a:noFill/>
        </p:spPr>
        <p:txBody>
          <a:bodyPr wrap="square" rtlCol="0">
            <a:spAutoFit/>
          </a:bodyPr>
          <a:lstStyle/>
          <a:p>
            <a:r>
              <a:rPr lang="de-DE" sz="1200" b="1" dirty="0"/>
              <a:t>Hinweis:</a:t>
            </a:r>
            <a:r>
              <a:rPr lang="de-DE" sz="1200" dirty="0"/>
              <a:t> </a:t>
            </a:r>
            <a:r>
              <a:rPr lang="de-DE" sz="1200" dirty="0" err="1"/>
              <a:t>Twista</a:t>
            </a:r>
            <a:r>
              <a:rPr lang="de-DE" sz="1200" dirty="0"/>
              <a:t> wird u.a. dazu genutzt, einen Large-</a:t>
            </a:r>
            <a:r>
              <a:rPr lang="de-DE" sz="1200" dirty="0" err="1"/>
              <a:t>Scale</a:t>
            </a:r>
            <a:r>
              <a:rPr lang="de-DE" sz="1200" dirty="0"/>
              <a:t> Datensatz des deutschsprachigen Twitter-</a:t>
            </a:r>
            <a:r>
              <a:rPr lang="de-DE" sz="1200" dirty="0" err="1"/>
              <a:t>Traffics</a:t>
            </a:r>
            <a:r>
              <a:rPr lang="de-DE" sz="1200" dirty="0"/>
              <a:t> aufzuzeichnen und als </a:t>
            </a:r>
            <a:r>
              <a:rPr lang="de-DE" sz="1200" dirty="0" err="1"/>
              <a:t>Monthly</a:t>
            </a:r>
            <a:r>
              <a:rPr lang="de-DE" sz="1200" dirty="0"/>
              <a:t> Public Sample Datensatz der </a:t>
            </a:r>
            <a:r>
              <a:rPr lang="de-DE" sz="1200" dirty="0" err="1"/>
              <a:t>Social</a:t>
            </a:r>
            <a:r>
              <a:rPr lang="de-DE" sz="1200" dirty="0"/>
              <a:t> Network Forschung zur Verfügung zu stellen. </a:t>
            </a:r>
            <a:r>
              <a:rPr lang="de-DE" sz="1200" dirty="0">
                <a:solidFill>
                  <a:srgbClr val="0070C0"/>
                </a:solidFill>
                <a:latin typeface="American Typewriter" panose="02090604020004020304" pitchFamily="18" charset="77"/>
              </a:rPr>
              <a:t>https://</a:t>
            </a:r>
            <a:r>
              <a:rPr lang="de-DE" sz="1200" dirty="0" err="1">
                <a:solidFill>
                  <a:srgbClr val="0070C0"/>
                </a:solidFill>
                <a:latin typeface="American Typewriter" panose="02090604020004020304" pitchFamily="18" charset="77"/>
              </a:rPr>
              <a:t>doi.org</a:t>
            </a:r>
            <a:r>
              <a:rPr lang="de-DE" sz="1200" dirty="0">
                <a:solidFill>
                  <a:srgbClr val="0070C0"/>
                </a:solidFill>
                <a:latin typeface="American Typewriter" panose="02090604020004020304" pitchFamily="18" charset="77"/>
              </a:rPr>
              <a:t>/10.5281/zenodo.2783954</a:t>
            </a:r>
          </a:p>
        </p:txBody>
      </p:sp>
      <p:pic>
        <p:nvPicPr>
          <p:cNvPr id="4106" name="Picture 10" descr="Free icon &quot;Refresh icon&quot;">
            <a:extLst>
              <a:ext uri="{FF2B5EF4-FFF2-40B4-BE49-F238E27FC236}">
                <a16:creationId xmlns:a16="http://schemas.microsoft.com/office/drawing/2014/main" id="{4229B95D-1599-DF4E-B82D-A2ABD0B8D210}"/>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47511" y="1617097"/>
            <a:ext cx="201279" cy="2012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Free icon &quot;Refresh icon&quot;">
            <a:extLst>
              <a:ext uri="{FF2B5EF4-FFF2-40B4-BE49-F238E27FC236}">
                <a16:creationId xmlns:a16="http://schemas.microsoft.com/office/drawing/2014/main" id="{703A962F-D220-E242-B202-BBF022EBD98D}"/>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7375709" y="3468739"/>
            <a:ext cx="201279" cy="20127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Free icon &quot;Refresh icon&quot;">
            <a:extLst>
              <a:ext uri="{FF2B5EF4-FFF2-40B4-BE49-F238E27FC236}">
                <a16:creationId xmlns:a16="http://schemas.microsoft.com/office/drawing/2014/main" id="{9B35CD80-EBBA-CA4D-855E-B3DABB4883F9}"/>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55882" y="5240903"/>
            <a:ext cx="201279" cy="20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174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Architectural</a:t>
            </a:r>
            <a:r>
              <a:rPr lang="de-DE" dirty="0"/>
              <a:t>  </a:t>
            </a:r>
            <a:r>
              <a:rPr lang="de-DE" dirty="0" err="1"/>
              <a:t>safety</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err="1"/>
              <a:t>Idempotenz</a:t>
            </a:r>
            <a:r>
              <a:rPr lang="de-DE" dirty="0"/>
              <a:t>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73</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3689678"/>
            <a:ext cx="9303016" cy="2800767"/>
          </a:xfrm>
          <a:prstGeom prst="rect">
            <a:avLst/>
          </a:prstGeom>
        </p:spPr>
        <p:txBody>
          <a:bodyPr wrap="square">
            <a:spAutoFit/>
          </a:bodyPr>
          <a:lstStyle/>
          <a:p>
            <a:pPr marL="285750" indent="-285750">
              <a:buFont typeface="Arial" panose="020B0604020202020204" pitchFamily="34" charset="0"/>
              <a:buChar char="•"/>
            </a:pPr>
            <a:r>
              <a:rPr lang="de-DE" sz="1600" dirty="0"/>
              <a:t>Man bezeichnet eine Funktion f als </a:t>
            </a:r>
            <a:r>
              <a:rPr lang="de-DE" sz="1600" dirty="0" err="1"/>
              <a:t>idempotent</a:t>
            </a:r>
            <a:r>
              <a:rPr lang="de-DE" sz="1600" dirty="0"/>
              <a:t>, wenn für alle x gilt: f(f(x)) = f(x)</a:t>
            </a:r>
          </a:p>
          <a:p>
            <a:pPr marL="285750" indent="-285750">
              <a:buFont typeface="Arial" panose="020B0604020202020204" pitchFamily="34" charset="0"/>
              <a:buChar char="•"/>
            </a:pPr>
            <a:r>
              <a:rPr lang="de-DE" sz="1600" dirty="0"/>
              <a:t>Bspw. ist die Betragsfunktion |x|  </a:t>
            </a:r>
            <a:r>
              <a:rPr lang="de-DE" sz="1600" dirty="0" err="1"/>
              <a:t>idempotent</a:t>
            </a:r>
            <a:r>
              <a:rPr lang="de-DE" sz="1600" dirty="0"/>
              <a:t>, denn ||x|| = |x| für alle x in R.</a:t>
            </a:r>
          </a:p>
          <a:p>
            <a:pPr marL="285750" indent="-285750">
              <a:buFont typeface="Arial" panose="020B0604020202020204" pitchFamily="34" charset="0"/>
              <a:buChar char="•"/>
            </a:pPr>
            <a:r>
              <a:rPr lang="de-DE" sz="1600" dirty="0"/>
              <a:t>Beim REST-Paradigma müssen bspw. die Methoden GET, HEAD, PUT und DELETE laut HTTP-Spezifikation </a:t>
            </a:r>
            <a:r>
              <a:rPr lang="de-DE" sz="1600" dirty="0" err="1"/>
              <a:t>idempotent</a:t>
            </a:r>
            <a:r>
              <a:rPr lang="de-DE" sz="1600" dirty="0"/>
              <a:t> sein. Das bedeutet, dass das mehrfache Absenden der gleichen Anforderung sich nicht anders auswirkt als ein einzelner Aufruf.</a:t>
            </a:r>
          </a:p>
          <a:p>
            <a:pPr marL="285750" indent="-285750">
              <a:buFont typeface="Arial" panose="020B0604020202020204" pitchFamily="34" charset="0"/>
              <a:buChar char="•"/>
            </a:pPr>
            <a:r>
              <a:rPr lang="de-DE" sz="1600" dirty="0" err="1"/>
              <a:t>Idempotente</a:t>
            </a:r>
            <a:r>
              <a:rPr lang="de-DE" sz="1600" dirty="0"/>
              <a:t> Operationen haben den Vorteil, dass bei einer Wiederholung von </a:t>
            </a:r>
            <a:r>
              <a:rPr lang="de-DE" sz="1600" dirty="0" err="1"/>
              <a:t>Requests</a:t>
            </a:r>
            <a:r>
              <a:rPr lang="de-DE" sz="1600" dirty="0"/>
              <a:t>/Messages – bspw. nach einem </a:t>
            </a:r>
            <a:r>
              <a:rPr lang="de-DE" sz="1600" dirty="0" err="1"/>
              <a:t>Restart</a:t>
            </a:r>
            <a:r>
              <a:rPr lang="de-DE" sz="1600" dirty="0"/>
              <a:t> eines Services – Resultate erfolgreich verarbeiteter Operationen unverändert bleiben und Resultate nicht erfolgreicher Operationen wiederhergestellt werden.</a:t>
            </a:r>
          </a:p>
          <a:p>
            <a:pPr marL="285750" indent="-285750">
              <a:buFont typeface="Arial" panose="020B0604020202020204" pitchFamily="34" charset="0"/>
              <a:buChar char="•"/>
            </a:pPr>
            <a:r>
              <a:rPr lang="de-DE" sz="1600" dirty="0"/>
              <a:t>Diese Eigenschaft macht es </a:t>
            </a:r>
            <a:r>
              <a:rPr lang="de-DE" sz="1600" dirty="0" err="1"/>
              <a:t>Recovery</a:t>
            </a:r>
            <a:r>
              <a:rPr lang="de-DE" sz="1600" dirty="0"/>
              <a:t>-Operationen natürlich deutlich einfacher.</a:t>
            </a:r>
          </a:p>
          <a:p>
            <a:pPr marL="285750" indent="-285750">
              <a:buFont typeface="Arial" panose="020B0604020202020204" pitchFamily="34" charset="0"/>
              <a:buChar char="•"/>
            </a:pPr>
            <a:r>
              <a:rPr lang="de-DE" sz="1600" dirty="0"/>
              <a:t>Eine </a:t>
            </a:r>
            <a:r>
              <a:rPr lang="de-DE" sz="1600" dirty="0" err="1"/>
              <a:t>idempotente</a:t>
            </a:r>
            <a:r>
              <a:rPr lang="de-DE" sz="1600" dirty="0"/>
              <a:t> Operation stellt also im besten Fall verlorene Daten wieder her und hat im schlimmsten Fall einfach nur keinen Effekt.</a:t>
            </a:r>
          </a:p>
        </p:txBody>
      </p:sp>
      <p:pic>
        <p:nvPicPr>
          <p:cNvPr id="5" name="Grafik 4">
            <a:extLst>
              <a:ext uri="{FF2B5EF4-FFF2-40B4-BE49-F238E27FC236}">
                <a16:creationId xmlns:a16="http://schemas.microsoft.com/office/drawing/2014/main" id="{BA3C3078-FE11-E44A-B09C-9E30F712B60C}"/>
              </a:ext>
            </a:extLst>
          </p:cNvPr>
          <p:cNvPicPr>
            <a:picLocks noChangeAspect="1"/>
          </p:cNvPicPr>
          <p:nvPr/>
        </p:nvPicPr>
        <p:blipFill>
          <a:blip r:embed="rId3"/>
          <a:stretch>
            <a:fillRect/>
          </a:stretch>
        </p:blipFill>
        <p:spPr>
          <a:xfrm>
            <a:off x="767102" y="1546867"/>
            <a:ext cx="7607464" cy="20375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17420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err="1"/>
              <a:t>Vertical</a:t>
            </a:r>
            <a:r>
              <a:rPr lang="de-DE" dirty="0"/>
              <a:t> </a:t>
            </a:r>
            <a:r>
              <a:rPr lang="de-DE" dirty="0" err="1"/>
              <a:t>Scaling</a:t>
            </a:r>
            <a:r>
              <a:rPr lang="de-DE" dirty="0"/>
              <a:t> vs. Horizontal </a:t>
            </a:r>
            <a:r>
              <a:rPr lang="de-DE" dirty="0" err="1"/>
              <a:t>Scaling</a:t>
            </a:r>
            <a:r>
              <a:rPr lang="de-DE" dirty="0"/>
              <a:t>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74</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1999" y="1631213"/>
            <a:ext cx="5191036" cy="4278094"/>
          </a:xfrm>
          <a:prstGeom prst="rect">
            <a:avLst/>
          </a:prstGeom>
        </p:spPr>
        <p:txBody>
          <a:bodyPr wrap="square">
            <a:spAutoFit/>
          </a:bodyPr>
          <a:lstStyle/>
          <a:p>
            <a:pPr marL="285750" indent="-285750">
              <a:buFont typeface="Arial" panose="020B0604020202020204" pitchFamily="34" charset="0"/>
              <a:buChar char="•"/>
            </a:pPr>
            <a:r>
              <a:rPr lang="de-DE" sz="1600" dirty="0"/>
              <a:t>Die Skalierbarkeit einer Anwendung kann an der Anzahl der </a:t>
            </a:r>
            <a:r>
              <a:rPr lang="de-DE" sz="1600" dirty="0" err="1"/>
              <a:t>Requests</a:t>
            </a:r>
            <a:r>
              <a:rPr lang="de-DE" sz="1600" dirty="0"/>
              <a:t> gemessen werden, die gleichzeitig verarbeitet werden können. </a:t>
            </a:r>
          </a:p>
          <a:p>
            <a:pPr marL="285750" indent="-285750">
              <a:buFont typeface="Arial" panose="020B0604020202020204" pitchFamily="34" charset="0"/>
              <a:buChar char="•"/>
            </a:pPr>
            <a:r>
              <a:rPr lang="de-DE" sz="1600" dirty="0"/>
              <a:t>Der Punkt, an dem eine Anwendung zusätzliche Anforderungen nicht mehr effektiv verarbeiten kann, bezeichnet man als die </a:t>
            </a:r>
            <a:r>
              <a:rPr lang="de-DE" sz="1600" b="1" dirty="0">
                <a:solidFill>
                  <a:srgbClr val="0070C0"/>
                </a:solidFill>
              </a:rPr>
              <a:t>Grenze ihrer Skalierbarkeit</a:t>
            </a:r>
            <a:r>
              <a:rPr lang="de-DE" sz="1600" dirty="0"/>
              <a:t>.</a:t>
            </a:r>
          </a:p>
          <a:p>
            <a:pPr marL="285750" indent="-285750">
              <a:buFont typeface="Arial" panose="020B0604020202020204" pitchFamily="34" charset="0"/>
              <a:buChar char="•"/>
            </a:pPr>
            <a:r>
              <a:rPr lang="de-DE" sz="1600" dirty="0"/>
              <a:t>Diese Grenze wird erreicht, wenn mindestens eine kritische Hardwareressource aufgebraucht ist und daher mehr Ressourcen für die Verarbeitung benötigt werden (CPU, Memory, Disk, Network, etc.).</a:t>
            </a:r>
          </a:p>
          <a:p>
            <a:pPr marL="285750" indent="-285750">
              <a:buFont typeface="Arial" panose="020B0604020202020204" pitchFamily="34" charset="0"/>
              <a:buChar char="•"/>
            </a:pPr>
            <a:r>
              <a:rPr lang="de-DE" sz="1600" dirty="0"/>
              <a:t>Dies kann grundsätzlich auf zwei Arten erfolgen.</a:t>
            </a:r>
          </a:p>
          <a:p>
            <a:pPr marL="285750" indent="-285750">
              <a:buFont typeface="Arial" panose="020B0604020202020204" pitchFamily="34" charset="0"/>
              <a:buChar char="•"/>
            </a:pPr>
            <a:r>
              <a:rPr lang="de-DE" sz="1600" dirty="0"/>
              <a:t>Unter </a:t>
            </a:r>
            <a:r>
              <a:rPr lang="de-DE" sz="1600" b="1" dirty="0">
                <a:solidFill>
                  <a:srgbClr val="0070C0"/>
                </a:solidFill>
              </a:rPr>
              <a:t>Horizontaler Skalierung </a:t>
            </a:r>
            <a:r>
              <a:rPr lang="de-DE" sz="1600" dirty="0"/>
              <a:t>versteht man Skalierung durch Hinzufügen weiterer Maschinen zu einem Ressourcenpool (</a:t>
            </a:r>
            <a:r>
              <a:rPr lang="de-DE" sz="1600" i="1" dirty="0" err="1">
                <a:solidFill>
                  <a:srgbClr val="0070C0"/>
                </a:solidFill>
              </a:rPr>
              <a:t>Scaling</a:t>
            </a:r>
            <a:r>
              <a:rPr lang="de-DE" sz="1600" i="1" dirty="0">
                <a:solidFill>
                  <a:srgbClr val="0070C0"/>
                </a:solidFill>
              </a:rPr>
              <a:t> out</a:t>
            </a:r>
            <a:r>
              <a:rPr lang="de-DE" sz="1600" dirty="0"/>
              <a:t>), während </a:t>
            </a:r>
            <a:r>
              <a:rPr lang="de-DE" sz="1600" b="1" dirty="0">
                <a:solidFill>
                  <a:srgbClr val="0070C0"/>
                </a:solidFill>
              </a:rPr>
              <a:t>Vertikale Skalierung</a:t>
            </a:r>
            <a:r>
              <a:rPr lang="de-DE" sz="1600" dirty="0"/>
              <a:t> die Skalierung durch Hinzufügen von mehr Leistung (z. B. CPU, RAM) zu einer vorhandenen Maschine bezeichnet (</a:t>
            </a:r>
            <a:r>
              <a:rPr lang="de-DE" sz="1600" i="1" dirty="0" err="1">
                <a:solidFill>
                  <a:srgbClr val="0070C0"/>
                </a:solidFill>
              </a:rPr>
              <a:t>Scaling</a:t>
            </a:r>
            <a:r>
              <a:rPr lang="de-DE" sz="1600" i="1" dirty="0">
                <a:solidFill>
                  <a:srgbClr val="0070C0"/>
                </a:solidFill>
              </a:rPr>
              <a:t> </a:t>
            </a:r>
            <a:r>
              <a:rPr lang="de-DE" sz="1600" i="1" dirty="0" err="1">
                <a:solidFill>
                  <a:srgbClr val="0070C0"/>
                </a:solidFill>
              </a:rPr>
              <a:t>up</a:t>
            </a:r>
            <a:r>
              <a:rPr lang="de-DE" sz="1600" dirty="0"/>
              <a:t>).</a:t>
            </a:r>
          </a:p>
        </p:txBody>
      </p:sp>
      <p:pic>
        <p:nvPicPr>
          <p:cNvPr id="7170" name="Picture 2" descr="scaling horizontally vs vertically">
            <a:extLst>
              <a:ext uri="{FF2B5EF4-FFF2-40B4-BE49-F238E27FC236}">
                <a16:creationId xmlns:a16="http://schemas.microsoft.com/office/drawing/2014/main" id="{46A222B5-F6B9-1F46-A35B-5BB26C14A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856" y="1081572"/>
            <a:ext cx="5914802" cy="25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04FE019A-893B-B24C-AFB9-7F61A111F331}"/>
              </a:ext>
            </a:extLst>
          </p:cNvPr>
          <p:cNvSpPr/>
          <p:nvPr/>
        </p:nvSpPr>
        <p:spPr>
          <a:xfrm>
            <a:off x="6002856" y="3641572"/>
            <a:ext cx="5914802" cy="251795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400" dirty="0"/>
              <a:t>Einer der grundlegenden Unterschiede zwischen den beiden Skalierungsformen besteht darin, dass für die horizontale Skalierung ein sequentielles Stück </a:t>
            </a:r>
            <a:r>
              <a:rPr lang="de-DE" sz="1400" b="1" dirty="0">
                <a:solidFill>
                  <a:srgbClr val="0070C0"/>
                </a:solidFill>
              </a:rPr>
              <a:t>Logik so in kleinere Teile zerlegt werden </a:t>
            </a:r>
            <a:r>
              <a:rPr lang="de-DE" sz="1400" dirty="0"/>
              <a:t>muss, damit sie </a:t>
            </a:r>
            <a:r>
              <a:rPr lang="de-DE" sz="1400" b="1" dirty="0">
                <a:solidFill>
                  <a:srgbClr val="0070C0"/>
                </a:solidFill>
              </a:rPr>
              <a:t>auf mehreren Maschinen parallel </a:t>
            </a:r>
            <a:r>
              <a:rPr lang="de-DE" sz="1400" dirty="0"/>
              <a:t>ausgeführt werden kann.</a:t>
            </a:r>
          </a:p>
          <a:p>
            <a:endParaRPr lang="de-DE" sz="1400" dirty="0"/>
          </a:p>
          <a:p>
            <a:r>
              <a:rPr lang="de-DE" sz="1400" dirty="0"/>
              <a:t>In vielerlei Hinsicht ist die vertikale Skalierung einfacher, da sich die Logik nicht wirklich ändern muss. Man führt lediglich denselben Code auf Rechnern mit höherer Leistung aus. Vertikale Skalierung ist aber limitiert (insb. bei Big Data, Geographische Distribution, Vermeidung von Single Point </a:t>
            </a:r>
            <a:r>
              <a:rPr lang="de-DE" sz="1400" dirty="0" err="1"/>
              <a:t>of</a:t>
            </a:r>
            <a:r>
              <a:rPr lang="de-DE" sz="1400" dirty="0"/>
              <a:t> </a:t>
            </a:r>
            <a:r>
              <a:rPr lang="de-DE" sz="1400" dirty="0" err="1"/>
              <a:t>Failures</a:t>
            </a:r>
            <a:r>
              <a:rPr lang="de-DE" sz="1400" dirty="0"/>
              <a:t>, etc.).</a:t>
            </a:r>
          </a:p>
        </p:txBody>
      </p:sp>
      <p:sp>
        <p:nvSpPr>
          <p:cNvPr id="5" name="Textfeld 4">
            <a:extLst>
              <a:ext uri="{FF2B5EF4-FFF2-40B4-BE49-F238E27FC236}">
                <a16:creationId xmlns:a16="http://schemas.microsoft.com/office/drawing/2014/main" id="{2E2ABF0B-C23B-7F4D-8764-416EAD679EC0}"/>
              </a:ext>
            </a:extLst>
          </p:cNvPr>
          <p:cNvSpPr txBox="1"/>
          <p:nvPr/>
        </p:nvSpPr>
        <p:spPr>
          <a:xfrm>
            <a:off x="209886" y="6306742"/>
            <a:ext cx="5796780" cy="369332"/>
          </a:xfrm>
          <a:prstGeom prst="rect">
            <a:avLst/>
          </a:prstGeom>
          <a:noFill/>
        </p:spPr>
        <p:txBody>
          <a:bodyPr wrap="none" rtlCol="0">
            <a:spAutoFit/>
          </a:bodyPr>
          <a:lstStyle/>
          <a:p>
            <a:r>
              <a:rPr lang="de-DE" b="1" i="1" dirty="0">
                <a:latin typeface="Bradley Hand" pitchFamily="2" charset="77"/>
              </a:rPr>
              <a:t>Merke:</a:t>
            </a:r>
            <a:r>
              <a:rPr lang="de-DE" i="1" dirty="0">
                <a:latin typeface="Bradley Hand" pitchFamily="2" charset="77"/>
              </a:rPr>
              <a:t> </a:t>
            </a:r>
            <a:r>
              <a:rPr lang="de-DE" i="1" dirty="0" err="1">
                <a:latin typeface="Bradley Hand" pitchFamily="2" charset="77"/>
              </a:rPr>
              <a:t>Microservices</a:t>
            </a:r>
            <a:r>
              <a:rPr lang="de-DE" i="1" dirty="0">
                <a:latin typeface="Bradley Hand" pitchFamily="2" charset="77"/>
              </a:rPr>
              <a:t> setzen auf horizontale Skalierung</a:t>
            </a:r>
          </a:p>
        </p:txBody>
      </p:sp>
    </p:spTree>
    <p:extLst>
      <p:ext uri="{BB962C8B-B14F-4D97-AF65-F5344CB8AC3E}">
        <p14:creationId xmlns:p14="http://schemas.microsoft.com/office/powerpoint/2010/main" val="1055998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F60C6DDB-4E0F-5E4F-BBA7-EE0E090B2014}"/>
              </a:ext>
            </a:extLst>
          </p:cNvPr>
          <p:cNvSpPr/>
          <p:nvPr/>
        </p:nvSpPr>
        <p:spPr>
          <a:xfrm>
            <a:off x="5784947" y="1364222"/>
            <a:ext cx="5975053" cy="2087064"/>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p:txBody>
      </p:sp>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Load </a:t>
            </a:r>
            <a:r>
              <a:rPr lang="de-DE" dirty="0" err="1"/>
              <a:t>Balancing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75</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1999" y="1631213"/>
            <a:ext cx="4676029" cy="4278094"/>
          </a:xfrm>
          <a:prstGeom prst="rect">
            <a:avLst/>
          </a:prstGeom>
        </p:spPr>
        <p:txBody>
          <a:bodyPr wrap="square">
            <a:spAutoFit/>
          </a:bodyPr>
          <a:lstStyle/>
          <a:p>
            <a:pPr marL="285750" indent="-285750">
              <a:buFont typeface="Arial" panose="020B0604020202020204" pitchFamily="34" charset="0"/>
              <a:buChar char="•"/>
            </a:pPr>
            <a:r>
              <a:rPr lang="de-DE" sz="1700" dirty="0"/>
              <a:t>Unter Load </a:t>
            </a:r>
            <a:r>
              <a:rPr lang="de-DE" sz="1700" dirty="0" err="1"/>
              <a:t>Balancing</a:t>
            </a:r>
            <a:r>
              <a:rPr lang="de-DE" sz="1700" dirty="0"/>
              <a:t> versteht man die effiziente Verteilung des eingehenden Netzwerkverkehrs auf eine Gruppe von Back-End-Servern.</a:t>
            </a:r>
          </a:p>
          <a:p>
            <a:pPr marL="285750" indent="-285750">
              <a:buFont typeface="Arial" panose="020B0604020202020204" pitchFamily="34" charset="0"/>
              <a:buChar char="•"/>
            </a:pPr>
            <a:r>
              <a:rPr lang="de-DE" sz="1700" dirty="0"/>
              <a:t>Ein Load </a:t>
            </a:r>
            <a:r>
              <a:rPr lang="de-DE" sz="1700" dirty="0" err="1"/>
              <a:t>Balancer</a:t>
            </a:r>
            <a:r>
              <a:rPr lang="de-DE" sz="1700" dirty="0"/>
              <a:t> fungiert als „Verkehrspolizist“, der vor Servern sitzt und </a:t>
            </a:r>
            <a:r>
              <a:rPr lang="de-DE" sz="1700" dirty="0" err="1"/>
              <a:t>Requests</a:t>
            </a:r>
            <a:r>
              <a:rPr lang="de-DE" sz="1700" dirty="0"/>
              <a:t> an mehrere Server verteilt, um deren Geschwindigkeit und Auslastung zu optimieren.</a:t>
            </a:r>
          </a:p>
          <a:p>
            <a:pPr marL="285750" indent="-285750">
              <a:buFont typeface="Arial" panose="020B0604020202020204" pitchFamily="34" charset="0"/>
              <a:buChar char="•"/>
            </a:pPr>
            <a:r>
              <a:rPr lang="de-DE" sz="1700" dirty="0"/>
              <a:t>Fallen Server aus, leitet der Load </a:t>
            </a:r>
            <a:r>
              <a:rPr lang="de-DE" sz="1700" dirty="0" err="1"/>
              <a:t>Balancer</a:t>
            </a:r>
            <a:r>
              <a:rPr lang="de-DE" sz="1700" dirty="0"/>
              <a:t> den Datenverkehr an die verbleibenden Server um, und kann so einzelne Ausfälle kompensieren. </a:t>
            </a:r>
          </a:p>
          <a:p>
            <a:pPr marL="285750" indent="-285750">
              <a:buFont typeface="Arial" panose="020B0604020202020204" pitchFamily="34" charset="0"/>
              <a:buChar char="•"/>
            </a:pPr>
            <a:r>
              <a:rPr lang="de-DE" sz="1700" dirty="0"/>
              <a:t>Werden neue Server hinzugefügt, beginnt der Load </a:t>
            </a:r>
            <a:r>
              <a:rPr lang="de-DE" sz="1700" dirty="0" err="1"/>
              <a:t>Balancer</a:t>
            </a:r>
            <a:r>
              <a:rPr lang="de-DE" sz="1700" dirty="0"/>
              <a:t> automatisch, eingehende </a:t>
            </a:r>
            <a:r>
              <a:rPr lang="de-DE" sz="1700" dirty="0" err="1"/>
              <a:t>Requests</a:t>
            </a:r>
            <a:r>
              <a:rPr lang="de-DE" sz="1700" dirty="0"/>
              <a:t> auch an diese zu senden und verteilt so den Traffic.</a:t>
            </a:r>
          </a:p>
        </p:txBody>
      </p:sp>
      <p:sp>
        <p:nvSpPr>
          <p:cNvPr id="4" name="Rechteck 3">
            <a:extLst>
              <a:ext uri="{FF2B5EF4-FFF2-40B4-BE49-F238E27FC236}">
                <a16:creationId xmlns:a16="http://schemas.microsoft.com/office/drawing/2014/main" id="{04FE019A-893B-B24C-AFB9-7F61A111F331}"/>
              </a:ext>
            </a:extLst>
          </p:cNvPr>
          <p:cNvSpPr/>
          <p:nvPr/>
        </p:nvSpPr>
        <p:spPr>
          <a:xfrm>
            <a:off x="5784947" y="3451286"/>
            <a:ext cx="5975053" cy="2579507"/>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600" b="1" dirty="0"/>
              <a:t>Aufgaben eines Load </a:t>
            </a:r>
            <a:r>
              <a:rPr lang="de-DE" sz="1600" b="1" dirty="0" err="1"/>
              <a:t>Balancers</a:t>
            </a:r>
            <a:r>
              <a:rPr lang="de-DE" sz="1600" b="1" dirty="0"/>
              <a:t>:</a:t>
            </a:r>
          </a:p>
          <a:p>
            <a:endParaRPr lang="de-DE" sz="1600" dirty="0"/>
          </a:p>
          <a:p>
            <a:pPr marL="285750" indent="-285750">
              <a:buFont typeface="Arial" panose="020B0604020202020204" pitchFamily="34" charset="0"/>
              <a:buChar char="•"/>
            </a:pPr>
            <a:r>
              <a:rPr lang="de-DE" sz="1600" dirty="0"/>
              <a:t>Effiziente Verteilung von </a:t>
            </a:r>
            <a:r>
              <a:rPr lang="de-DE" sz="1600" dirty="0" err="1"/>
              <a:t>Requests</a:t>
            </a:r>
            <a:r>
              <a:rPr lang="de-DE" sz="1600" dirty="0"/>
              <a:t> an mehrere Server mit dem Ziel die Last über alle Server auszugleichen (</a:t>
            </a:r>
            <a:r>
              <a:rPr lang="de-DE" sz="1600" b="1" dirty="0">
                <a:solidFill>
                  <a:srgbClr val="0070C0"/>
                </a:solidFill>
              </a:rPr>
              <a:t>Lastausgleich</a:t>
            </a:r>
            <a:r>
              <a:rPr lang="de-DE" sz="1600" dirty="0"/>
              <a:t>)</a:t>
            </a:r>
          </a:p>
          <a:p>
            <a:pPr marL="285750" indent="-285750">
              <a:buFont typeface="Arial" panose="020B0604020202020204" pitchFamily="34" charset="0"/>
              <a:buChar char="•"/>
            </a:pPr>
            <a:r>
              <a:rPr lang="de-DE" sz="1600" dirty="0"/>
              <a:t>Optimierung der Gesamtverfügbarkeit und Zuverlässigkeit, indem Anforderungen nur an Server gesendet werden, die verfügbar sind.</a:t>
            </a:r>
          </a:p>
          <a:p>
            <a:pPr marL="285750" indent="-285750">
              <a:buFont typeface="Arial" panose="020B0604020202020204" pitchFamily="34" charset="0"/>
              <a:buChar char="•"/>
            </a:pPr>
            <a:r>
              <a:rPr lang="de-DE" sz="1600" dirty="0"/>
              <a:t>Ermöglichen einer </a:t>
            </a:r>
            <a:r>
              <a:rPr lang="de-DE" sz="1600" b="1" dirty="0">
                <a:solidFill>
                  <a:srgbClr val="0070C0"/>
                </a:solidFill>
              </a:rPr>
              <a:t>horizontalen Skalierung</a:t>
            </a:r>
            <a:r>
              <a:rPr lang="de-DE" sz="1600" dirty="0"/>
              <a:t>, indem Server nach Bedarf hinzugefügt oder entfernt werden können.</a:t>
            </a:r>
          </a:p>
        </p:txBody>
      </p:sp>
      <p:sp>
        <p:nvSpPr>
          <p:cNvPr id="9" name="Rechteck 8">
            <a:extLst>
              <a:ext uri="{FF2B5EF4-FFF2-40B4-BE49-F238E27FC236}">
                <a16:creationId xmlns:a16="http://schemas.microsoft.com/office/drawing/2014/main" id="{3FF67D34-E3A0-AB4D-819E-A270C1191E9D}"/>
              </a:ext>
            </a:extLst>
          </p:cNvPr>
          <p:cNvSpPr/>
          <p:nvPr/>
        </p:nvSpPr>
        <p:spPr>
          <a:xfrm>
            <a:off x="0" y="6538912"/>
            <a:ext cx="6139822" cy="307777"/>
          </a:xfrm>
          <a:prstGeom prst="rect">
            <a:avLst/>
          </a:prstGeom>
        </p:spPr>
        <p:txBody>
          <a:bodyPr wrap="none">
            <a:spAutoFit/>
          </a:bodyPr>
          <a:lstStyle/>
          <a:p>
            <a:r>
              <a:rPr lang="de-DE" sz="1400" b="1" dirty="0">
                <a:cs typeface="Consolas" panose="020B0609020204030204" pitchFamily="49" charset="0"/>
              </a:rPr>
              <a:t>Quelle:</a:t>
            </a:r>
            <a:r>
              <a:rPr lang="de-DE" sz="1400" dirty="0">
                <a:cs typeface="Consolas" panose="020B0609020204030204" pitchFamily="49" charset="0"/>
              </a:rPr>
              <a:t> NGINX,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www.nginx.com</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resources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glossary</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load-balancing</a:t>
            </a:r>
            <a:r>
              <a:rPr lang="de-DE" sz="1200" dirty="0">
                <a:solidFill>
                  <a:srgbClr val="0070C0"/>
                </a:solidFill>
                <a:latin typeface="Consolas" panose="020B0609020204030204" pitchFamily="49" charset="0"/>
                <a:cs typeface="Consolas" panose="020B0609020204030204" pitchFamily="49" charset="0"/>
              </a:rPr>
              <a:t>/</a:t>
            </a:r>
            <a:endParaRPr lang="de-DE" sz="1400" dirty="0">
              <a:solidFill>
                <a:srgbClr val="0070C0"/>
              </a:solidFill>
              <a:latin typeface="Consolas" panose="020B0609020204030204" pitchFamily="49" charset="0"/>
              <a:cs typeface="Consolas" panose="020B0609020204030204" pitchFamily="49" charset="0"/>
            </a:endParaRPr>
          </a:p>
        </p:txBody>
      </p:sp>
      <p:pic>
        <p:nvPicPr>
          <p:cNvPr id="7" name="Grafik 6">
            <a:extLst>
              <a:ext uri="{FF2B5EF4-FFF2-40B4-BE49-F238E27FC236}">
                <a16:creationId xmlns:a16="http://schemas.microsoft.com/office/drawing/2014/main" id="{7C37E0C3-A7BF-244F-9D76-F5FD93EED2D1}"/>
              </a:ext>
            </a:extLst>
          </p:cNvPr>
          <p:cNvPicPr>
            <a:picLocks noChangeAspect="1"/>
          </p:cNvPicPr>
          <p:nvPr/>
        </p:nvPicPr>
        <p:blipFill>
          <a:blip r:embed="rId3"/>
          <a:stretch>
            <a:fillRect/>
          </a:stretch>
        </p:blipFill>
        <p:spPr>
          <a:xfrm>
            <a:off x="6423949" y="1364222"/>
            <a:ext cx="4697048" cy="2267540"/>
          </a:xfrm>
          <a:prstGeom prst="rect">
            <a:avLst/>
          </a:prstGeom>
        </p:spPr>
      </p:pic>
    </p:spTree>
    <p:extLst>
      <p:ext uri="{BB962C8B-B14F-4D97-AF65-F5344CB8AC3E}">
        <p14:creationId xmlns:p14="http://schemas.microsoft.com/office/powerpoint/2010/main" val="31881674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a:t>Message Queuing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76</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482123"/>
            <a:ext cx="5527368" cy="4770537"/>
          </a:xfrm>
          <a:prstGeom prst="rect">
            <a:avLst/>
          </a:prstGeom>
        </p:spPr>
        <p:txBody>
          <a:bodyPr wrap="square">
            <a:spAutoFit/>
          </a:bodyPr>
          <a:lstStyle/>
          <a:p>
            <a:pPr marL="285750" indent="-285750">
              <a:buFont typeface="Arial" panose="020B0604020202020204" pitchFamily="34" charset="0"/>
              <a:buChar char="•"/>
            </a:pPr>
            <a:r>
              <a:rPr lang="de-DE" sz="1600" dirty="0"/>
              <a:t>Eine Nachrichtenwarteschlange ist eine Art der Kommunikation zwischen Services, die gerne in serverlosen Architekturen und Architekturen mit </a:t>
            </a:r>
            <a:r>
              <a:rPr lang="de-DE" sz="1600" dirty="0" err="1"/>
              <a:t>Microservices</a:t>
            </a:r>
            <a:r>
              <a:rPr lang="de-DE" sz="1600" dirty="0"/>
              <a:t> verwendet wird. </a:t>
            </a:r>
          </a:p>
          <a:p>
            <a:pPr marL="285750" indent="-285750">
              <a:buFont typeface="Arial" panose="020B0604020202020204" pitchFamily="34" charset="0"/>
              <a:buChar char="•"/>
            </a:pPr>
            <a:r>
              <a:rPr lang="de-DE" sz="1600" dirty="0"/>
              <a:t>Die Nachrichten werden von Erzeugern (Producer) in der Warteschlange gespeichert, bis sie verarbeitet und gelöscht werden.</a:t>
            </a:r>
          </a:p>
          <a:p>
            <a:pPr marL="285750" indent="-285750">
              <a:buFont typeface="Arial" panose="020B0604020202020204" pitchFamily="34" charset="0"/>
              <a:buChar char="•"/>
            </a:pPr>
            <a:r>
              <a:rPr lang="de-DE" sz="1600" dirty="0"/>
              <a:t>Jede Nachricht wird von einem einzelnen Verbraucher (Consumer) immer nur einmal verarbeitet. </a:t>
            </a:r>
          </a:p>
          <a:p>
            <a:pPr marL="285750" indent="-285750">
              <a:buFont typeface="Arial" panose="020B0604020202020204" pitchFamily="34" charset="0"/>
              <a:buChar char="•"/>
            </a:pPr>
            <a:r>
              <a:rPr lang="de-DE" sz="1600" dirty="0"/>
              <a:t>Mithilfe von Nachrichtenwarteschlangen können umfangreiche Verarbeitungsprozesse entkoppelt, Aufgaben gepuffert oder im Stapelbetrieb verarbeitet und hohe </a:t>
            </a:r>
            <a:r>
              <a:rPr lang="de-DE" sz="1600" dirty="0" err="1"/>
              <a:t>Workloads</a:t>
            </a:r>
            <a:r>
              <a:rPr lang="de-DE" sz="1600" dirty="0"/>
              <a:t> entschärft werden.</a:t>
            </a:r>
          </a:p>
          <a:p>
            <a:pPr marL="285750" lvl="0" indent="-285750">
              <a:buFont typeface="Arial" panose="020B0604020202020204" pitchFamily="34" charset="0"/>
              <a:buChar char="•"/>
            </a:pPr>
            <a:r>
              <a:rPr lang="de-DE" sz="1600" dirty="0">
                <a:solidFill>
                  <a:srgbClr val="000000"/>
                </a:solidFill>
              </a:rPr>
              <a:t>Laufen Warteschlangen voll, können zusätzliche Ressourcen zugeschaltet werden, um die Warteschlangen wieder abzubauen.</a:t>
            </a:r>
          </a:p>
          <a:p>
            <a:pPr marL="285750" lvl="0" indent="-285750">
              <a:buFont typeface="Arial" panose="020B0604020202020204" pitchFamily="34" charset="0"/>
              <a:buChar char="•"/>
            </a:pPr>
            <a:r>
              <a:rPr lang="de-DE" sz="1600" dirty="0">
                <a:solidFill>
                  <a:srgbClr val="000000"/>
                </a:solidFill>
              </a:rPr>
              <a:t>Laufen Warteschlangen leer, können Ressourcen abgeschaltet werden, um Ressourcenverbrauch zu minimieren.</a:t>
            </a:r>
          </a:p>
        </p:txBody>
      </p:sp>
      <p:pic>
        <p:nvPicPr>
          <p:cNvPr id="6" name="Grafik 5">
            <a:extLst>
              <a:ext uri="{FF2B5EF4-FFF2-40B4-BE49-F238E27FC236}">
                <a16:creationId xmlns:a16="http://schemas.microsoft.com/office/drawing/2014/main" id="{C32AB87D-B1DE-C549-A468-CB9396913DC0}"/>
              </a:ext>
            </a:extLst>
          </p:cNvPr>
          <p:cNvPicPr>
            <a:picLocks noChangeAspect="1"/>
          </p:cNvPicPr>
          <p:nvPr/>
        </p:nvPicPr>
        <p:blipFill rotWithShape="1">
          <a:blip r:embed="rId3"/>
          <a:srcRect r="53270"/>
          <a:stretch/>
        </p:blipFill>
        <p:spPr>
          <a:xfrm>
            <a:off x="6436497" y="1081572"/>
            <a:ext cx="4346141" cy="3481986"/>
          </a:xfrm>
          <a:prstGeom prst="rect">
            <a:avLst/>
          </a:prstGeom>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04FE019A-893B-B24C-AFB9-7F61A111F331}"/>
              </a:ext>
            </a:extLst>
          </p:cNvPr>
          <p:cNvSpPr/>
          <p:nvPr/>
        </p:nvSpPr>
        <p:spPr>
          <a:xfrm>
            <a:off x="6428075" y="4544021"/>
            <a:ext cx="4354563" cy="1717733"/>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100" dirty="0"/>
              <a:t>Nachrichtenwarteschlangen ermöglichen unterschiedlichen Teilen eines Systems, asynchron zu kommunizieren und Vorgänge gepuffert zu verarbeiten.</a:t>
            </a:r>
          </a:p>
          <a:p>
            <a:r>
              <a:rPr lang="de-DE" sz="1100" dirty="0"/>
              <a:t>Viele Erzeuger und Verbraucher können die Warteschlange nutzen, aber jede Nachricht wird nur einmal von einem einzelnen Verbraucher verarbeitet. Aus diesem Grund wird dieses Messaging-Muster häufig als 1-zu-1- oder Punkt-zu-Punkt-Kommunikation bezeichnet.</a:t>
            </a:r>
            <a:endParaRPr lang="de-DE" sz="1050" dirty="0"/>
          </a:p>
        </p:txBody>
      </p:sp>
    </p:spTree>
    <p:extLst>
      <p:ext uri="{BB962C8B-B14F-4D97-AF65-F5344CB8AC3E}">
        <p14:creationId xmlns:p14="http://schemas.microsoft.com/office/powerpoint/2010/main" val="879725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err="1"/>
              <a:t>Publish-Subscribe</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77</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509726"/>
            <a:ext cx="5527368" cy="3293209"/>
          </a:xfrm>
          <a:prstGeom prst="rect">
            <a:avLst/>
          </a:prstGeom>
        </p:spPr>
        <p:txBody>
          <a:bodyPr wrap="square">
            <a:spAutoFit/>
          </a:bodyPr>
          <a:lstStyle/>
          <a:p>
            <a:pPr marL="285750" indent="-285750">
              <a:buFont typeface="Arial" panose="020B0604020202020204" pitchFamily="34" charset="0"/>
              <a:buChar char="•"/>
            </a:pPr>
            <a:r>
              <a:rPr lang="de-DE" sz="1600" dirty="0" err="1"/>
              <a:t>Publish</a:t>
            </a:r>
            <a:r>
              <a:rPr lang="de-DE" sz="1600" dirty="0"/>
              <a:t> / </a:t>
            </a:r>
            <a:r>
              <a:rPr lang="de-DE" sz="1600" dirty="0" err="1"/>
              <a:t>Subscribe</a:t>
            </a:r>
            <a:r>
              <a:rPr lang="de-DE" sz="1600" dirty="0"/>
              <a:t>-Messaging (</a:t>
            </a:r>
            <a:r>
              <a:rPr lang="de-DE" sz="1600" dirty="0" err="1"/>
              <a:t>PubSub</a:t>
            </a:r>
            <a:r>
              <a:rPr lang="de-DE" sz="1600" dirty="0"/>
              <a:t>) ist eine Form der asynchronen Service-</a:t>
            </a:r>
            <a:r>
              <a:rPr lang="de-DE" sz="1600" dirty="0" err="1"/>
              <a:t>to</a:t>
            </a:r>
            <a:r>
              <a:rPr lang="de-DE" sz="1600" dirty="0"/>
              <a:t>-Service-Kommunikation, und wird ebenfalls gerne in </a:t>
            </a:r>
            <a:r>
              <a:rPr lang="de-DE" sz="1600" dirty="0" err="1"/>
              <a:t>Serverless</a:t>
            </a:r>
            <a:r>
              <a:rPr lang="de-DE" sz="1600" dirty="0"/>
              <a:t> oder </a:t>
            </a:r>
            <a:r>
              <a:rPr lang="de-DE" sz="1600" dirty="0" err="1"/>
              <a:t>Microservice</a:t>
            </a:r>
            <a:r>
              <a:rPr lang="de-DE" sz="1600" dirty="0"/>
              <a:t>-Architekturen eingesetzt.</a:t>
            </a:r>
          </a:p>
          <a:p>
            <a:pPr marL="285750" indent="-285750">
              <a:buFont typeface="Arial" panose="020B0604020202020204" pitchFamily="34" charset="0"/>
              <a:buChar char="•"/>
            </a:pPr>
            <a:r>
              <a:rPr lang="de-DE" sz="1600" dirty="0"/>
              <a:t>In einem Pub / Sub-Modell wird jede zu einem Topic veröffentlichte Nachricht sofort von allen Abonnenten des Topics empfangen.</a:t>
            </a:r>
          </a:p>
          <a:p>
            <a:pPr marL="285750" indent="-285750">
              <a:buFont typeface="Arial" panose="020B0604020202020204" pitchFamily="34" charset="0"/>
              <a:buChar char="•"/>
            </a:pPr>
            <a:r>
              <a:rPr lang="de-DE" sz="1600" dirty="0"/>
              <a:t>Pub / Sub-Messaging kann verwendet werden, um ereignisgesteuerte Architekturen zu ermöglichen und so Dienste zu entkoppeln.</a:t>
            </a:r>
          </a:p>
          <a:p>
            <a:pPr marL="285750" indent="-285750">
              <a:buFont typeface="Arial" panose="020B0604020202020204" pitchFamily="34" charset="0"/>
              <a:buChar char="•"/>
            </a:pPr>
            <a:r>
              <a:rPr lang="de-DE" sz="1600" dirty="0">
                <a:solidFill>
                  <a:srgbClr val="000000"/>
                </a:solidFill>
              </a:rPr>
              <a:t>Auf diese Weise sind Kenntnisbeziehungen zwischen Diensten nicht erforderlich, sondern nur zu einem zentralen </a:t>
            </a:r>
            <a:r>
              <a:rPr lang="de-DE" sz="1600" dirty="0" err="1">
                <a:solidFill>
                  <a:srgbClr val="000000"/>
                </a:solidFill>
              </a:rPr>
              <a:t>PubSub</a:t>
            </a:r>
            <a:r>
              <a:rPr lang="de-DE" sz="1600" dirty="0">
                <a:solidFill>
                  <a:srgbClr val="000000"/>
                </a:solidFill>
              </a:rPr>
              <a:t>-Service.</a:t>
            </a:r>
          </a:p>
        </p:txBody>
      </p:sp>
      <p:pic>
        <p:nvPicPr>
          <p:cNvPr id="8" name="Grafik 7">
            <a:extLst>
              <a:ext uri="{FF2B5EF4-FFF2-40B4-BE49-F238E27FC236}">
                <a16:creationId xmlns:a16="http://schemas.microsoft.com/office/drawing/2014/main" id="{C41C2190-9349-794C-A4AE-348FD695B711}"/>
              </a:ext>
            </a:extLst>
          </p:cNvPr>
          <p:cNvPicPr>
            <a:picLocks noChangeAspect="1"/>
          </p:cNvPicPr>
          <p:nvPr/>
        </p:nvPicPr>
        <p:blipFill rotWithShape="1">
          <a:blip r:embed="rId3"/>
          <a:srcRect l="52551" t="7067" b="8197"/>
          <a:stretch/>
        </p:blipFill>
        <p:spPr>
          <a:xfrm>
            <a:off x="6414805" y="1303283"/>
            <a:ext cx="4346812" cy="2906272"/>
          </a:xfrm>
          <a:prstGeom prst="rect">
            <a:avLst/>
          </a:prstGeom>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04FE019A-893B-B24C-AFB9-7F61A111F331}"/>
              </a:ext>
            </a:extLst>
          </p:cNvPr>
          <p:cNvSpPr/>
          <p:nvPr/>
        </p:nvSpPr>
        <p:spPr>
          <a:xfrm>
            <a:off x="6407054" y="4209555"/>
            <a:ext cx="4354563" cy="188701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r>
              <a:rPr lang="de-DE" sz="1100" dirty="0">
                <a:solidFill>
                  <a:srgbClr val="000000"/>
                </a:solidFill>
              </a:rPr>
              <a:t>Da alle Subscriber eines Topics dieselben Nachrichten verarbeiten, ist ein Lastausgleich über mehrere Service-Instanzen nur eingeschränkt  möglich. Das </a:t>
            </a:r>
            <a:r>
              <a:rPr lang="de-DE" sz="1100" dirty="0" err="1">
                <a:solidFill>
                  <a:srgbClr val="000000"/>
                </a:solidFill>
              </a:rPr>
              <a:t>PubSub</a:t>
            </a:r>
            <a:r>
              <a:rPr lang="de-DE" sz="1100" dirty="0">
                <a:solidFill>
                  <a:srgbClr val="000000"/>
                </a:solidFill>
              </a:rPr>
              <a:t>-Modell eignet sich vielmehr, um Resultate von </a:t>
            </a:r>
            <a:r>
              <a:rPr lang="de-DE" sz="1100" dirty="0" err="1">
                <a:solidFill>
                  <a:srgbClr val="000000"/>
                </a:solidFill>
              </a:rPr>
              <a:t>Publishern</a:t>
            </a:r>
            <a:r>
              <a:rPr lang="de-DE" sz="1100" dirty="0">
                <a:solidFill>
                  <a:srgbClr val="000000"/>
                </a:solidFill>
              </a:rPr>
              <a:t> zu </a:t>
            </a:r>
            <a:r>
              <a:rPr lang="de-DE" sz="1100" dirty="0" err="1">
                <a:solidFill>
                  <a:srgbClr val="000000"/>
                </a:solidFill>
              </a:rPr>
              <a:t>serialisieren</a:t>
            </a:r>
            <a:r>
              <a:rPr lang="de-DE" sz="1100" dirty="0">
                <a:solidFill>
                  <a:srgbClr val="000000"/>
                </a:solidFill>
              </a:rPr>
              <a:t> und an zuständige Subscriber weiterzuleiten. Sollen </a:t>
            </a:r>
            <a:r>
              <a:rPr lang="de-DE" sz="1100" dirty="0" err="1">
                <a:solidFill>
                  <a:srgbClr val="000000"/>
                </a:solidFill>
              </a:rPr>
              <a:t>serialisierten</a:t>
            </a:r>
            <a:r>
              <a:rPr lang="de-DE" sz="1100" dirty="0">
                <a:solidFill>
                  <a:srgbClr val="000000"/>
                </a:solidFill>
              </a:rPr>
              <a:t> Resultate wieder einem Lastausgleich unterworfen werden, wäre eine Option alle Nachrichten eines Topics von einem Subscriber in eine Queue weiterzuleiten. Queue und </a:t>
            </a:r>
            <a:r>
              <a:rPr lang="de-DE" sz="1100" dirty="0" err="1">
                <a:solidFill>
                  <a:srgbClr val="000000"/>
                </a:solidFill>
              </a:rPr>
              <a:t>PubSub</a:t>
            </a:r>
            <a:r>
              <a:rPr lang="de-DE" sz="1100" dirty="0">
                <a:solidFill>
                  <a:srgbClr val="000000"/>
                </a:solidFill>
              </a:rPr>
              <a:t> können also durchaus miteinander kombiniert werden.</a:t>
            </a:r>
          </a:p>
        </p:txBody>
      </p:sp>
    </p:spTree>
    <p:extLst>
      <p:ext uri="{BB962C8B-B14F-4D97-AF65-F5344CB8AC3E}">
        <p14:creationId xmlns:p14="http://schemas.microsoft.com/office/powerpoint/2010/main" val="3605680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Databases</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78</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1999" y="1509726"/>
            <a:ext cx="4884467" cy="4616648"/>
          </a:xfrm>
          <a:prstGeom prst="rect">
            <a:avLst/>
          </a:prstGeom>
        </p:spPr>
        <p:txBody>
          <a:bodyPr wrap="square">
            <a:spAutoFit/>
          </a:bodyPr>
          <a:lstStyle/>
          <a:p>
            <a:pPr marL="285750" indent="-285750">
              <a:buFont typeface="Arial" panose="020B0604020202020204" pitchFamily="34" charset="0"/>
              <a:buChar char="•"/>
            </a:pPr>
            <a:r>
              <a:rPr lang="de-DE" sz="1400" dirty="0"/>
              <a:t>Das Skalieren </a:t>
            </a:r>
            <a:r>
              <a:rPr lang="de-DE" sz="1400" dirty="0" err="1"/>
              <a:t>Stateless</a:t>
            </a:r>
            <a:r>
              <a:rPr lang="de-DE" sz="1400" dirty="0"/>
              <a:t> Services ist einfach, da kein Zustand zwischen den Service Instanzen synchronisiert werden muss.</a:t>
            </a:r>
          </a:p>
          <a:p>
            <a:pPr marL="285750" indent="-285750">
              <a:buFont typeface="Arial" panose="020B0604020202020204" pitchFamily="34" charset="0"/>
              <a:buChar char="•"/>
            </a:pPr>
            <a:r>
              <a:rPr lang="de-DE" sz="1400" dirty="0"/>
              <a:t>Jedoch müssen auch </a:t>
            </a:r>
            <a:r>
              <a:rPr lang="de-DE" sz="1400" dirty="0" err="1"/>
              <a:t>Stateful</a:t>
            </a:r>
            <a:r>
              <a:rPr lang="de-DE" sz="1400" dirty="0"/>
              <a:t> Services wie bspw. Datenbank skaliert werden können.</a:t>
            </a:r>
          </a:p>
          <a:p>
            <a:pPr marL="285750" indent="-285750">
              <a:buFont typeface="Arial" panose="020B0604020202020204" pitchFamily="34" charset="0"/>
              <a:buChar char="•"/>
            </a:pPr>
            <a:r>
              <a:rPr lang="de-DE" sz="1400" dirty="0"/>
              <a:t>Verschiedene Arten von Datenbanken bieten unterschiedliche Formen der Skalierung. Insbesondere </a:t>
            </a:r>
            <a:r>
              <a:rPr lang="de-DE" sz="1400" dirty="0" err="1"/>
              <a:t>NoSQL</a:t>
            </a:r>
            <a:r>
              <a:rPr lang="de-DE" sz="1400" dirty="0"/>
              <a:t>-Datenbanken haben hier die Möglichkeiten enorm erweitert.</a:t>
            </a:r>
          </a:p>
          <a:p>
            <a:pPr marL="285750" indent="-285750">
              <a:buFont typeface="Arial" panose="020B0604020202020204" pitchFamily="34" charset="0"/>
              <a:buChar char="•"/>
            </a:pPr>
            <a:r>
              <a:rPr lang="de-DE" sz="1400" dirty="0"/>
              <a:t>All diesen Überlegungen liegt das CAP-Theorem zugrunde, d.h. das man von den Eigenschaften </a:t>
            </a:r>
            <a:r>
              <a:rPr lang="de-DE" sz="1400" dirty="0" err="1"/>
              <a:t>Strict</a:t>
            </a:r>
            <a:r>
              <a:rPr lang="de-DE" sz="1400" dirty="0"/>
              <a:t> </a:t>
            </a:r>
            <a:r>
              <a:rPr lang="de-DE" sz="1400" dirty="0" err="1"/>
              <a:t>Consistency</a:t>
            </a:r>
            <a:r>
              <a:rPr lang="de-DE" sz="1400" dirty="0"/>
              <a:t> (Konsistenz), </a:t>
            </a:r>
            <a:r>
              <a:rPr lang="de-DE" sz="1400" dirty="0" err="1"/>
              <a:t>Availability</a:t>
            </a:r>
            <a:r>
              <a:rPr lang="de-DE" sz="1400" dirty="0"/>
              <a:t> (Verfügbarkeit) und Partition </a:t>
            </a:r>
            <a:r>
              <a:rPr lang="de-DE" sz="1400" dirty="0" err="1"/>
              <a:t>Tolerance</a:t>
            </a:r>
            <a:r>
              <a:rPr lang="de-DE" sz="1400" dirty="0"/>
              <a:t> (Partitionstoleranz), nur zwei zeitgleich sicherstellen kann.</a:t>
            </a:r>
          </a:p>
          <a:p>
            <a:pPr marL="285750" indent="-285750">
              <a:buFont typeface="Arial" panose="020B0604020202020204" pitchFamily="34" charset="0"/>
              <a:buChar char="•"/>
            </a:pPr>
            <a:r>
              <a:rPr lang="de-DE" sz="1400" dirty="0">
                <a:solidFill>
                  <a:srgbClr val="000000"/>
                </a:solidFill>
              </a:rPr>
              <a:t>Häufig ist Verfügbarkeit gesetzt und man muss dann entweder die strikte Konsistenz (also BASE statt ACID) oder die Partitionstoleranz aufgeben.</a:t>
            </a:r>
          </a:p>
          <a:p>
            <a:pPr marL="285750" indent="-285750">
              <a:buFont typeface="Arial" panose="020B0604020202020204" pitchFamily="34" charset="0"/>
              <a:buChar char="•"/>
            </a:pPr>
            <a:r>
              <a:rPr lang="de-DE" sz="1400" dirty="0">
                <a:solidFill>
                  <a:srgbClr val="000000"/>
                </a:solidFill>
              </a:rPr>
              <a:t>Ferner spielt eine Rolle, ob es mehr Read- oder mehr Write-</a:t>
            </a:r>
            <a:r>
              <a:rPr lang="de-DE" sz="1400" dirty="0" err="1">
                <a:solidFill>
                  <a:srgbClr val="000000"/>
                </a:solidFill>
              </a:rPr>
              <a:t>Requests</a:t>
            </a:r>
            <a:r>
              <a:rPr lang="de-DE" sz="1400" dirty="0">
                <a:solidFill>
                  <a:srgbClr val="000000"/>
                </a:solidFill>
              </a:rPr>
              <a:t> gibt. Meist überwiegen Read-intensive Anwendungsfälle und </a:t>
            </a:r>
            <a:r>
              <a:rPr lang="de-DE" sz="1400" dirty="0" err="1">
                <a:solidFill>
                  <a:srgbClr val="000000"/>
                </a:solidFill>
              </a:rPr>
              <a:t>Writes</a:t>
            </a:r>
            <a:r>
              <a:rPr lang="de-DE" sz="1400" dirty="0">
                <a:solidFill>
                  <a:srgbClr val="000000"/>
                </a:solidFill>
              </a:rPr>
              <a:t> können besser an Einzelknoten kanalisiert werden.</a:t>
            </a:r>
          </a:p>
        </p:txBody>
      </p:sp>
      <p:pic>
        <p:nvPicPr>
          <p:cNvPr id="5" name="Grafik 4">
            <a:extLst>
              <a:ext uri="{FF2B5EF4-FFF2-40B4-BE49-F238E27FC236}">
                <a16:creationId xmlns:a16="http://schemas.microsoft.com/office/drawing/2014/main" id="{CF34DE3D-16A5-2D4D-AD87-ABC70B1B41F7}"/>
              </a:ext>
            </a:extLst>
          </p:cNvPr>
          <p:cNvPicPr>
            <a:picLocks noChangeAspect="1"/>
          </p:cNvPicPr>
          <p:nvPr/>
        </p:nvPicPr>
        <p:blipFill>
          <a:blip r:embed="rId3"/>
          <a:stretch>
            <a:fillRect/>
          </a:stretch>
        </p:blipFill>
        <p:spPr>
          <a:xfrm>
            <a:off x="5581805" y="1509726"/>
            <a:ext cx="5689600" cy="44323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07179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Databases: </a:t>
            </a:r>
            <a:r>
              <a:rPr lang="de-DE" dirty="0" err="1"/>
              <a:t>Scaling</a:t>
            </a:r>
            <a:r>
              <a:rPr lang="de-DE" dirty="0"/>
              <a:t> </a:t>
            </a:r>
            <a:r>
              <a:rPr lang="de-DE" dirty="0" err="1"/>
              <a:t>for</a:t>
            </a:r>
            <a:r>
              <a:rPr lang="de-DE" dirty="0"/>
              <a:t> Reads</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79</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509726"/>
            <a:ext cx="5527368" cy="4770537"/>
          </a:xfrm>
          <a:prstGeom prst="rect">
            <a:avLst/>
          </a:prstGeom>
        </p:spPr>
        <p:txBody>
          <a:bodyPr wrap="square">
            <a:spAutoFit/>
          </a:bodyPr>
          <a:lstStyle/>
          <a:p>
            <a:pPr marL="285750" indent="-285750">
              <a:buFont typeface="Arial" panose="020B0604020202020204" pitchFamily="34" charset="0"/>
              <a:buChar char="•"/>
            </a:pPr>
            <a:r>
              <a:rPr lang="de-DE" sz="1600" dirty="0"/>
              <a:t>Viele Dienste werden überwiegend gelesen. </a:t>
            </a:r>
          </a:p>
          <a:p>
            <a:pPr marL="285750" indent="-285750">
              <a:buFont typeface="Arial" panose="020B0604020202020204" pitchFamily="34" charset="0"/>
              <a:buChar char="•"/>
            </a:pPr>
            <a:r>
              <a:rPr lang="de-DE" sz="1600" dirty="0"/>
              <a:t>In einem relationalen Datenbanksystem (z.B. MySQL, </a:t>
            </a:r>
            <a:r>
              <a:rPr lang="de-DE" sz="1600" dirty="0" err="1"/>
              <a:t>Postgres</a:t>
            </a:r>
            <a:r>
              <a:rPr lang="de-DE" sz="1600" dirty="0"/>
              <a:t>) können Daten von einem Primärknoten auf ein oder mehrere Replikate kopiert werden.</a:t>
            </a:r>
          </a:p>
          <a:p>
            <a:pPr marL="285750" indent="-285750">
              <a:buFont typeface="Arial" panose="020B0604020202020204" pitchFamily="34" charset="0"/>
              <a:buChar char="•"/>
            </a:pPr>
            <a:r>
              <a:rPr lang="de-DE" sz="1600" dirty="0"/>
              <a:t>Dies geschieht häufig, um sicherzustellen, dass eine Kopie der Daten sicher aufbewahrt wird. Man können dies jedoch auch zum Load </a:t>
            </a:r>
            <a:r>
              <a:rPr lang="de-DE" sz="1600" dirty="0" err="1"/>
              <a:t>Balancing</a:t>
            </a:r>
            <a:r>
              <a:rPr lang="de-DE" sz="1600" dirty="0"/>
              <a:t> von Lesevorgängen verwenden.</a:t>
            </a:r>
          </a:p>
          <a:p>
            <a:pPr marL="285750" indent="-285750">
              <a:buFont typeface="Arial" panose="020B0604020202020204" pitchFamily="34" charset="0"/>
              <a:buChar char="•"/>
            </a:pPr>
            <a:r>
              <a:rPr lang="de-DE" sz="1600" dirty="0"/>
              <a:t>Alle Schreibvorgänge können hierfür an einen einzelnen Primärknoten gehen, aber Lesevorgänge kann man über mehrere Lesereplikate verteilen.</a:t>
            </a:r>
          </a:p>
          <a:p>
            <a:pPr marL="285750" indent="-285750">
              <a:buFont typeface="Arial" panose="020B0604020202020204" pitchFamily="34" charset="0"/>
              <a:buChar char="•"/>
            </a:pPr>
            <a:r>
              <a:rPr lang="de-DE" sz="1600" dirty="0"/>
              <a:t>Die Replikation von der Primärdatenbank auf die Replikate erfolgt irgendwann nach dem Schreiben. Dies bedeutet, dass bei dieser Technik beim Lesen manchmal veraltete Daten angezeigt werden, bis die Replikation abgeschlossen ist. Dieses Setting wird als eventuell konsistent bezeichnet. </a:t>
            </a:r>
          </a:p>
          <a:p>
            <a:pPr marL="285750" indent="-285750">
              <a:buFont typeface="Arial" panose="020B0604020202020204" pitchFamily="34" charset="0"/>
              <a:buChar char="•"/>
            </a:pPr>
            <a:r>
              <a:rPr lang="de-DE" sz="1600" dirty="0"/>
              <a:t>Wenn solchen vorübergehenden Inkonsistenzen in Anwendungsfällen folgenlos bleiben (und dies ist häufig der Fall), ist dies eine recht einfache und übliche Methode, um </a:t>
            </a:r>
            <a:r>
              <a:rPr lang="de-DE" sz="1600" dirty="0" err="1"/>
              <a:t>Stateful</a:t>
            </a:r>
            <a:r>
              <a:rPr lang="de-DE" sz="1600" dirty="0"/>
              <a:t> Services zu skalieren.</a:t>
            </a:r>
            <a:endParaRPr lang="de-DE" sz="1600" dirty="0">
              <a:solidFill>
                <a:srgbClr val="000000"/>
              </a:solidFill>
            </a:endParaRPr>
          </a:p>
        </p:txBody>
      </p:sp>
      <p:pic>
        <p:nvPicPr>
          <p:cNvPr id="6" name="Grafik 5">
            <a:extLst>
              <a:ext uri="{FF2B5EF4-FFF2-40B4-BE49-F238E27FC236}">
                <a16:creationId xmlns:a16="http://schemas.microsoft.com/office/drawing/2014/main" id="{2EC3C8CB-CD79-B540-94A3-90CE5C5990A6}"/>
              </a:ext>
            </a:extLst>
          </p:cNvPr>
          <p:cNvPicPr>
            <a:picLocks noChangeAspect="1"/>
          </p:cNvPicPr>
          <p:nvPr/>
        </p:nvPicPr>
        <p:blipFill rotWithShape="1">
          <a:blip r:embed="rId3"/>
          <a:srcRect r="60442"/>
          <a:stretch/>
        </p:blipFill>
        <p:spPr>
          <a:xfrm>
            <a:off x="6334235" y="1261572"/>
            <a:ext cx="4260193" cy="4851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592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sp>
        <p:nvSpPr>
          <p:cNvPr id="4" name="Textfeld 3">
            <a:extLst>
              <a:ext uri="{FF2B5EF4-FFF2-40B4-BE49-F238E27FC236}">
                <a16:creationId xmlns:a16="http://schemas.microsoft.com/office/drawing/2014/main" id="{770C6643-793A-D43B-C7AA-B4A7F2D62843}"/>
              </a:ext>
            </a:extLst>
          </p:cNvPr>
          <p:cNvSpPr txBox="1"/>
          <p:nvPr/>
        </p:nvSpPr>
        <p:spPr>
          <a:xfrm>
            <a:off x="666450" y="4970954"/>
            <a:ext cx="3291687" cy="1169551"/>
          </a:xfrm>
          <a:prstGeom prst="rect">
            <a:avLst/>
          </a:prstGeom>
          <a:noFill/>
        </p:spPr>
        <p:txBody>
          <a:bodyPr wrap="square" rtlCol="0">
            <a:spAutoFit/>
          </a:bodyPr>
          <a:lstStyle/>
          <a:p>
            <a:r>
              <a:rPr lang="de-DE" sz="1400" dirty="0"/>
              <a:t>Eine monolithische Anwendung führt ihre gesamte Funktionalität </a:t>
            </a:r>
            <a:r>
              <a:rPr lang="de-DE" sz="1400" b="1" dirty="0">
                <a:solidFill>
                  <a:srgbClr val="0080FF"/>
                </a:solidFill>
              </a:rPr>
              <a:t>in einem einzigen Prozess</a:t>
            </a:r>
            <a:r>
              <a:rPr lang="de-DE" sz="1400" dirty="0"/>
              <a:t> aus und skaliert diesen durch Replikation des Monolithen auf mehrere Server.</a:t>
            </a:r>
          </a:p>
        </p:txBody>
      </p:sp>
      <p:sp>
        <p:nvSpPr>
          <p:cNvPr id="6" name="Textfeld 5">
            <a:extLst>
              <a:ext uri="{FF2B5EF4-FFF2-40B4-BE49-F238E27FC236}">
                <a16:creationId xmlns:a16="http://schemas.microsoft.com/office/drawing/2014/main" id="{88BB0C81-7C9C-5F31-EDC5-2E2F4A298F26}"/>
              </a:ext>
            </a:extLst>
          </p:cNvPr>
          <p:cNvSpPr txBox="1"/>
          <p:nvPr/>
        </p:nvSpPr>
        <p:spPr>
          <a:xfrm>
            <a:off x="6129670" y="4970954"/>
            <a:ext cx="3500329" cy="1384995"/>
          </a:xfrm>
          <a:prstGeom prst="rect">
            <a:avLst/>
          </a:prstGeom>
          <a:noFill/>
        </p:spPr>
        <p:txBody>
          <a:bodyPr wrap="square">
            <a:spAutoFit/>
          </a:bodyPr>
          <a:lstStyle/>
          <a:p>
            <a:r>
              <a:rPr lang="de-DE" sz="1400" dirty="0"/>
              <a:t>Bei einer Microservices-Architektur wird jedes Funktionselement </a:t>
            </a:r>
            <a:r>
              <a:rPr lang="de-DE" sz="1400" b="1" dirty="0">
                <a:solidFill>
                  <a:srgbClr val="0080FF"/>
                </a:solidFill>
              </a:rPr>
              <a:t>in einem separaten Service (Prozess)</a:t>
            </a:r>
            <a:r>
              <a:rPr lang="de-DE" sz="1400" dirty="0"/>
              <a:t> untergebracht und skaliert, indem diese Services auf verschiedene Server verteilt und bei Bedarf </a:t>
            </a:r>
            <a:r>
              <a:rPr lang="de-DE" sz="1400" b="1" dirty="0">
                <a:solidFill>
                  <a:srgbClr val="0080FF"/>
                </a:solidFill>
              </a:rPr>
              <a:t>unabhängig voneinander repliziert</a:t>
            </a:r>
            <a:r>
              <a:rPr lang="de-DE" sz="1400" dirty="0"/>
              <a:t> werden.</a:t>
            </a:r>
          </a:p>
        </p:txBody>
      </p:sp>
      <p:pic>
        <p:nvPicPr>
          <p:cNvPr id="1030" name="Picture 6" descr="Introduction to microservice architecture for eCommerce">
            <a:extLst>
              <a:ext uri="{FF2B5EF4-FFF2-40B4-BE49-F238E27FC236}">
                <a16:creationId xmlns:a16="http://schemas.microsoft.com/office/drawing/2014/main" id="{EE8CF3C0-B2BC-3F1F-4B9D-0A787F689366}"/>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87587" y="1163138"/>
            <a:ext cx="7455876" cy="3727938"/>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a:extLst>
              <a:ext uri="{FF2B5EF4-FFF2-40B4-BE49-F238E27FC236}">
                <a16:creationId xmlns:a16="http://schemas.microsoft.com/office/drawing/2014/main" id="{0BD20E86-9CF7-34B8-BA73-2AA1BC69C047}"/>
              </a:ext>
            </a:extLst>
          </p:cNvPr>
          <p:cNvSpPr>
            <a:spLocks noGrp="1"/>
          </p:cNvSpPr>
          <p:nvPr>
            <p:ph type="title"/>
          </p:nvPr>
        </p:nvSpPr>
        <p:spPr>
          <a:xfrm>
            <a:off x="432000" y="432000"/>
            <a:ext cx="9198000" cy="432000"/>
          </a:xfrm>
        </p:spPr>
        <p:txBody>
          <a:bodyPr/>
          <a:lstStyle/>
          <a:p>
            <a:r>
              <a:rPr lang="de-DE" dirty="0"/>
              <a:t>Monolithen  ⇢  Microservices</a:t>
            </a:r>
          </a:p>
        </p:txBody>
      </p:sp>
      <p:grpSp>
        <p:nvGrpSpPr>
          <p:cNvPr id="18" name="Gruppieren 17">
            <a:extLst>
              <a:ext uri="{FF2B5EF4-FFF2-40B4-BE49-F238E27FC236}">
                <a16:creationId xmlns:a16="http://schemas.microsoft.com/office/drawing/2014/main" id="{66635F49-B7DD-9964-1944-6EF1704D0391}"/>
              </a:ext>
            </a:extLst>
          </p:cNvPr>
          <p:cNvGrpSpPr/>
          <p:nvPr/>
        </p:nvGrpSpPr>
        <p:grpSpPr>
          <a:xfrm>
            <a:off x="1168625" y="3001879"/>
            <a:ext cx="1485000" cy="1919520"/>
            <a:chOff x="1168625" y="3001879"/>
            <a:chExt cx="1485000" cy="1919520"/>
          </a:xfrm>
        </p:grpSpPr>
        <mc:AlternateContent xmlns:mc="http://schemas.openxmlformats.org/markup-compatibility/2006">
          <mc:Choice xmlns:p14="http://schemas.microsoft.com/office/powerpoint/2010/main" Requires="p14">
            <p:contentPart p14:bwMode="auto" r:id="rId4">
              <p14:nvContentPartPr>
                <p14:cNvPr id="16" name="Freihand 15">
                  <a:extLst>
                    <a:ext uri="{FF2B5EF4-FFF2-40B4-BE49-F238E27FC236}">
                      <a16:creationId xmlns:a16="http://schemas.microsoft.com/office/drawing/2014/main" id="{B992337B-BDC4-5FBE-7D5E-924438186537}"/>
                    </a:ext>
                  </a:extLst>
                </p14:cNvPr>
                <p14:cNvContentPartPr/>
                <p14:nvPr/>
              </p14:nvContentPartPr>
              <p14:xfrm>
                <a:off x="1168625" y="3128239"/>
                <a:ext cx="1322640" cy="1793160"/>
              </p14:xfrm>
            </p:contentPart>
          </mc:Choice>
          <mc:Fallback>
            <p:pic>
              <p:nvPicPr>
                <p:cNvPr id="16" name="Freihand 15">
                  <a:extLst>
                    <a:ext uri="{FF2B5EF4-FFF2-40B4-BE49-F238E27FC236}">
                      <a16:creationId xmlns:a16="http://schemas.microsoft.com/office/drawing/2014/main" id="{B992337B-BDC4-5FBE-7D5E-924438186537}"/>
                    </a:ext>
                  </a:extLst>
                </p:cNvPr>
                <p:cNvPicPr/>
                <p:nvPr/>
              </p:nvPicPr>
              <p:blipFill>
                <a:blip r:embed="rId5"/>
                <a:stretch>
                  <a:fillRect/>
                </a:stretch>
              </p:blipFill>
              <p:spPr>
                <a:xfrm>
                  <a:off x="1150625" y="3110239"/>
                  <a:ext cx="1358280" cy="1828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7" name="Freihand 16">
                  <a:extLst>
                    <a:ext uri="{FF2B5EF4-FFF2-40B4-BE49-F238E27FC236}">
                      <a16:creationId xmlns:a16="http://schemas.microsoft.com/office/drawing/2014/main" id="{A9075590-774D-E3BE-768C-B75FF1C2FA80}"/>
                    </a:ext>
                  </a:extLst>
                </p14:cNvPr>
                <p14:cNvContentPartPr/>
                <p14:nvPr/>
              </p14:nvContentPartPr>
              <p14:xfrm>
                <a:off x="2358425" y="3001879"/>
                <a:ext cx="295200" cy="173160"/>
              </p14:xfrm>
            </p:contentPart>
          </mc:Choice>
          <mc:Fallback>
            <p:pic>
              <p:nvPicPr>
                <p:cNvPr id="17" name="Freihand 16">
                  <a:extLst>
                    <a:ext uri="{FF2B5EF4-FFF2-40B4-BE49-F238E27FC236}">
                      <a16:creationId xmlns:a16="http://schemas.microsoft.com/office/drawing/2014/main" id="{A9075590-774D-E3BE-768C-B75FF1C2FA80}"/>
                    </a:ext>
                  </a:extLst>
                </p:cNvPr>
                <p:cNvPicPr/>
                <p:nvPr/>
              </p:nvPicPr>
              <p:blipFill>
                <a:blip r:embed="rId7"/>
                <a:stretch>
                  <a:fillRect/>
                </a:stretch>
              </p:blipFill>
              <p:spPr>
                <a:xfrm>
                  <a:off x="2340785" y="2984239"/>
                  <a:ext cx="330840" cy="208800"/>
                </a:xfrm>
                <a:prstGeom prst="rect">
                  <a:avLst/>
                </a:prstGeom>
              </p:spPr>
            </p:pic>
          </mc:Fallback>
        </mc:AlternateContent>
      </p:grpSp>
      <p:grpSp>
        <p:nvGrpSpPr>
          <p:cNvPr id="21" name="Gruppieren 20">
            <a:extLst>
              <a:ext uri="{FF2B5EF4-FFF2-40B4-BE49-F238E27FC236}">
                <a16:creationId xmlns:a16="http://schemas.microsoft.com/office/drawing/2014/main" id="{1990D440-3787-5147-E3E2-9CC25C68B6AB}"/>
              </a:ext>
            </a:extLst>
          </p:cNvPr>
          <p:cNvGrpSpPr/>
          <p:nvPr/>
        </p:nvGrpSpPr>
        <p:grpSpPr>
          <a:xfrm>
            <a:off x="8177465" y="2993599"/>
            <a:ext cx="1220400" cy="1911240"/>
            <a:chOff x="8177465" y="2993599"/>
            <a:chExt cx="1220400" cy="1911240"/>
          </a:xfrm>
        </p:grpSpPr>
        <mc:AlternateContent xmlns:mc="http://schemas.openxmlformats.org/markup-compatibility/2006">
          <mc:Choice xmlns:p14="http://schemas.microsoft.com/office/powerpoint/2010/main" Requires="p14">
            <p:contentPart p14:bwMode="auto" r:id="rId8">
              <p14:nvContentPartPr>
                <p14:cNvPr id="19" name="Freihand 18">
                  <a:extLst>
                    <a:ext uri="{FF2B5EF4-FFF2-40B4-BE49-F238E27FC236}">
                      <a16:creationId xmlns:a16="http://schemas.microsoft.com/office/drawing/2014/main" id="{B6F562DC-3385-F609-3869-CEE4F6EFA9B3}"/>
                    </a:ext>
                  </a:extLst>
                </p14:cNvPr>
                <p14:cNvContentPartPr/>
                <p14:nvPr/>
              </p14:nvContentPartPr>
              <p14:xfrm>
                <a:off x="8329745" y="3114919"/>
                <a:ext cx="1068120" cy="1789920"/>
              </p14:xfrm>
            </p:contentPart>
          </mc:Choice>
          <mc:Fallback>
            <p:pic>
              <p:nvPicPr>
                <p:cNvPr id="19" name="Freihand 18">
                  <a:extLst>
                    <a:ext uri="{FF2B5EF4-FFF2-40B4-BE49-F238E27FC236}">
                      <a16:creationId xmlns:a16="http://schemas.microsoft.com/office/drawing/2014/main" id="{B6F562DC-3385-F609-3869-CEE4F6EFA9B3}"/>
                    </a:ext>
                  </a:extLst>
                </p:cNvPr>
                <p:cNvPicPr/>
                <p:nvPr/>
              </p:nvPicPr>
              <p:blipFill>
                <a:blip r:embed="rId9"/>
                <a:stretch>
                  <a:fillRect/>
                </a:stretch>
              </p:blipFill>
              <p:spPr>
                <a:xfrm>
                  <a:off x="8312105" y="3097279"/>
                  <a:ext cx="1103760" cy="18255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0" name="Freihand 19">
                  <a:extLst>
                    <a:ext uri="{FF2B5EF4-FFF2-40B4-BE49-F238E27FC236}">
                      <a16:creationId xmlns:a16="http://schemas.microsoft.com/office/drawing/2014/main" id="{C5FFA420-EF6F-5EDF-E804-901FE8B9D523}"/>
                    </a:ext>
                  </a:extLst>
                </p14:cNvPr>
                <p14:cNvContentPartPr/>
                <p14:nvPr/>
              </p14:nvContentPartPr>
              <p14:xfrm>
                <a:off x="8177465" y="2993599"/>
                <a:ext cx="339120" cy="344520"/>
              </p14:xfrm>
            </p:contentPart>
          </mc:Choice>
          <mc:Fallback>
            <p:pic>
              <p:nvPicPr>
                <p:cNvPr id="20" name="Freihand 19">
                  <a:extLst>
                    <a:ext uri="{FF2B5EF4-FFF2-40B4-BE49-F238E27FC236}">
                      <a16:creationId xmlns:a16="http://schemas.microsoft.com/office/drawing/2014/main" id="{C5FFA420-EF6F-5EDF-E804-901FE8B9D523}"/>
                    </a:ext>
                  </a:extLst>
                </p:cNvPr>
                <p:cNvPicPr/>
                <p:nvPr/>
              </p:nvPicPr>
              <p:blipFill>
                <a:blip r:embed="rId11"/>
                <a:stretch>
                  <a:fillRect/>
                </a:stretch>
              </p:blipFill>
              <p:spPr>
                <a:xfrm>
                  <a:off x="8159465" y="2975959"/>
                  <a:ext cx="374760" cy="380160"/>
                </a:xfrm>
                <a:prstGeom prst="rect">
                  <a:avLst/>
                </a:prstGeom>
              </p:spPr>
            </p:pic>
          </mc:Fallback>
        </mc:AlternateContent>
      </p:grpSp>
    </p:spTree>
    <p:extLst>
      <p:ext uri="{BB962C8B-B14F-4D97-AF65-F5344CB8AC3E}">
        <p14:creationId xmlns:p14="http://schemas.microsoft.com/office/powerpoint/2010/main" val="1987193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Databases: </a:t>
            </a:r>
            <a:r>
              <a:rPr lang="de-DE" dirty="0" err="1"/>
              <a:t>Scaling</a:t>
            </a:r>
            <a:r>
              <a:rPr lang="de-DE" dirty="0"/>
              <a:t> </a:t>
            </a:r>
            <a:r>
              <a:rPr lang="de-DE" dirty="0" err="1"/>
              <a:t>for</a:t>
            </a:r>
            <a:r>
              <a:rPr lang="de-DE" dirty="0"/>
              <a:t> </a:t>
            </a:r>
            <a:r>
              <a:rPr lang="de-DE" dirty="0" err="1"/>
              <a:t>Writes</a:t>
            </a:r>
            <a:r>
              <a:rPr lang="de-DE" dirty="0"/>
              <a:t> (</a:t>
            </a:r>
            <a:r>
              <a:rPr lang="de-DE" dirty="0" err="1"/>
              <a:t>Sharding</a:t>
            </a:r>
            <a:r>
              <a:rPr lang="de-DE" dirty="0"/>
              <a: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80</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699970"/>
            <a:ext cx="4595218" cy="4524315"/>
          </a:xfrm>
          <a:prstGeom prst="rect">
            <a:avLst/>
          </a:prstGeom>
        </p:spPr>
        <p:txBody>
          <a:bodyPr wrap="square">
            <a:spAutoFit/>
          </a:bodyPr>
          <a:lstStyle/>
          <a:p>
            <a:pPr marL="285750" indent="-285750">
              <a:buFont typeface="Arial" panose="020B0604020202020204" pitchFamily="34" charset="0"/>
              <a:buChar char="•"/>
            </a:pPr>
            <a:r>
              <a:rPr lang="de-DE" dirty="0" err="1"/>
              <a:t>Sharding</a:t>
            </a:r>
            <a:r>
              <a:rPr lang="de-DE" dirty="0"/>
              <a:t> ist eine Methode der Datenbankpartitionierung. Dabei wird ein Datenbestand in mehrere Teile aufgeteilt und jeweils von einer eigenen Serverinstanz verwaltet. </a:t>
            </a:r>
          </a:p>
          <a:p>
            <a:pPr marL="285750" indent="-285750">
              <a:buFont typeface="Arial" panose="020B0604020202020204" pitchFamily="34" charset="0"/>
              <a:buChar char="•"/>
            </a:pPr>
            <a:r>
              <a:rPr lang="de-DE" dirty="0"/>
              <a:t>Mittels </a:t>
            </a:r>
            <a:r>
              <a:rPr lang="de-DE" dirty="0" err="1"/>
              <a:t>Sharding</a:t>
            </a:r>
            <a:r>
              <a:rPr lang="de-DE" dirty="0"/>
              <a:t> können umfangreiche Datenmengen verwaltet werden, welche die Kapazitäten eines einzelnen Servers sprengen würden. </a:t>
            </a:r>
          </a:p>
          <a:p>
            <a:pPr marL="285750" indent="-285750">
              <a:buFont typeface="Arial" panose="020B0604020202020204" pitchFamily="34" charset="0"/>
              <a:buChar char="•"/>
            </a:pPr>
            <a:r>
              <a:rPr lang="de-DE" dirty="0"/>
              <a:t>Da die einzelnen Teile von einer eigenen Serverinstanz verwaltet werden, werden nicht nur die Daten selbst, sondern auch die dafür benötige Rechenleistung aufgeteilt.</a:t>
            </a:r>
          </a:p>
          <a:p>
            <a:pPr marL="285750" indent="-285750">
              <a:buFont typeface="Arial" panose="020B0604020202020204" pitchFamily="34" charset="0"/>
              <a:buChar char="•"/>
            </a:pPr>
            <a:r>
              <a:rPr lang="de-DE" dirty="0"/>
              <a:t>Die Methode der Aufteilung, die sog. Partitionsstrategie, spielt dabei eine entscheidende Rolle. </a:t>
            </a:r>
            <a:endParaRPr lang="de-DE" sz="1600" dirty="0">
              <a:solidFill>
                <a:srgbClr val="000000"/>
              </a:solidFill>
            </a:endParaRPr>
          </a:p>
        </p:txBody>
      </p:sp>
      <p:sp>
        <p:nvSpPr>
          <p:cNvPr id="5" name="Textfeld 4">
            <a:extLst>
              <a:ext uri="{FF2B5EF4-FFF2-40B4-BE49-F238E27FC236}">
                <a16:creationId xmlns:a16="http://schemas.microsoft.com/office/drawing/2014/main" id="{E479B50C-AF35-7440-AC8D-B7315F93FD71}"/>
              </a:ext>
            </a:extLst>
          </p:cNvPr>
          <p:cNvSpPr txBox="1"/>
          <p:nvPr/>
        </p:nvSpPr>
        <p:spPr>
          <a:xfrm>
            <a:off x="10050307" y="1699970"/>
            <a:ext cx="2006826" cy="4154984"/>
          </a:xfrm>
          <a:prstGeom prst="rect">
            <a:avLst/>
          </a:prstGeom>
          <a:noFill/>
        </p:spPr>
        <p:txBody>
          <a:bodyPr wrap="square" rtlCol="0">
            <a:spAutoFit/>
          </a:bodyPr>
          <a:lstStyle/>
          <a:p>
            <a:r>
              <a:rPr lang="de-DE" sz="1200" dirty="0">
                <a:latin typeface="Bradley Hand" pitchFamily="2" charset="77"/>
              </a:rPr>
              <a:t>Bei mehreren </a:t>
            </a:r>
            <a:r>
              <a:rPr lang="de-DE" sz="1200" dirty="0" err="1">
                <a:latin typeface="Bradley Hand" pitchFamily="2" charset="77"/>
              </a:rPr>
              <a:t>NoSQL</a:t>
            </a:r>
            <a:r>
              <a:rPr lang="de-DE" sz="1200" dirty="0">
                <a:latin typeface="Bradley Hand" pitchFamily="2" charset="77"/>
              </a:rPr>
              <a:t>-Systemen wird </a:t>
            </a:r>
            <a:r>
              <a:rPr lang="de-DE" sz="1200" dirty="0" err="1">
                <a:latin typeface="Bradley Hand" pitchFamily="2" charset="77"/>
              </a:rPr>
              <a:t>Sharding</a:t>
            </a:r>
            <a:r>
              <a:rPr lang="de-DE" sz="1200" dirty="0">
                <a:latin typeface="Bradley Hand" pitchFamily="2" charset="77"/>
              </a:rPr>
              <a:t> und Replikation verknüpft, etwa bei Cassandra und </a:t>
            </a:r>
            <a:r>
              <a:rPr lang="de-DE" sz="1200" dirty="0" err="1">
                <a:latin typeface="Bradley Hand" pitchFamily="2" charset="77"/>
              </a:rPr>
              <a:t>Riak</a:t>
            </a:r>
            <a:r>
              <a:rPr lang="de-DE" sz="1200" dirty="0">
                <a:latin typeface="Bradley Hand" pitchFamily="2" charset="77"/>
              </a:rPr>
              <a:t>. Dabei wird z.B. in einer ringförmigen Anordnung der Server jeder </a:t>
            </a:r>
            <a:r>
              <a:rPr lang="de-DE" sz="1200" dirty="0" err="1">
                <a:latin typeface="Bradley Hand" pitchFamily="2" charset="77"/>
              </a:rPr>
              <a:t>Shard</a:t>
            </a:r>
            <a:r>
              <a:rPr lang="de-DE" sz="1200" dirty="0">
                <a:latin typeface="Bradley Hand" pitchFamily="2" charset="77"/>
              </a:rPr>
              <a:t> auch gleichzeitig auf einen oder mehrere nachfolgende Server im Ring repliziert. Somit hält jeder Server jeweils eine Kopie mehrerer </a:t>
            </a:r>
            <a:r>
              <a:rPr lang="de-DE" sz="1200" dirty="0" err="1">
                <a:latin typeface="Bradley Hand" pitchFamily="2" charset="77"/>
              </a:rPr>
              <a:t>Shards</a:t>
            </a:r>
            <a:r>
              <a:rPr lang="de-DE" sz="1200" dirty="0">
                <a:latin typeface="Bradley Hand" pitchFamily="2" charset="77"/>
              </a:rPr>
              <a:t>. Durch diese Anordnung und Synchronisierungs-mechanismen entstehen sehr flexible und fehlertolerante Systeme, welche auch mit sehr großen Datenmengen befüllt werden können.</a:t>
            </a:r>
          </a:p>
        </p:txBody>
      </p:sp>
      <p:pic>
        <p:nvPicPr>
          <p:cNvPr id="9" name="Grafik 8">
            <a:extLst>
              <a:ext uri="{FF2B5EF4-FFF2-40B4-BE49-F238E27FC236}">
                <a16:creationId xmlns:a16="http://schemas.microsoft.com/office/drawing/2014/main" id="{33F6F1D9-2CBF-C445-82EF-E03139384E0E}"/>
              </a:ext>
            </a:extLst>
          </p:cNvPr>
          <p:cNvPicPr>
            <a:picLocks noChangeAspect="1"/>
          </p:cNvPicPr>
          <p:nvPr/>
        </p:nvPicPr>
        <p:blipFill rotWithShape="1">
          <a:blip r:embed="rId3"/>
          <a:srcRect l="49024" b="18207"/>
          <a:stretch/>
        </p:blipFill>
        <p:spPr>
          <a:xfrm>
            <a:off x="5321306" y="244746"/>
            <a:ext cx="4434913" cy="3205548"/>
          </a:xfrm>
          <a:prstGeom prst="rect">
            <a:avLst/>
          </a:prstGeom>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EFD408A1-F15E-6C48-ABE6-021A61634556}"/>
              </a:ext>
            </a:extLst>
          </p:cNvPr>
          <p:cNvSpPr/>
          <p:nvPr/>
        </p:nvSpPr>
        <p:spPr>
          <a:xfrm>
            <a:off x="5321305" y="3429000"/>
            <a:ext cx="4434913" cy="304698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de-DE" sz="1200" dirty="0"/>
              <a:t>Der größte Nachteil des </a:t>
            </a:r>
            <a:r>
              <a:rPr lang="de-DE" sz="1200" dirty="0" err="1"/>
              <a:t>Shardings</a:t>
            </a:r>
            <a:r>
              <a:rPr lang="de-DE" sz="1200" dirty="0"/>
              <a:t> ist natürlich, dass ein Zugriff über andere Kriterien als das Aufteilungskriterium unverhältnismäßig aufwändig ist. Abfragen über andere Kriterien oder </a:t>
            </a:r>
            <a:r>
              <a:rPr lang="de-DE" sz="1200" dirty="0" err="1"/>
              <a:t>Joins</a:t>
            </a:r>
            <a:r>
              <a:rPr lang="de-DE" sz="1200" dirty="0"/>
              <a:t> müssen auf mehrere Server aufgeteilt werden. Das Datenmodell und die Zugriffspfade müssen so </a:t>
            </a:r>
            <a:r>
              <a:rPr lang="de-DE" sz="1200" dirty="0" err="1"/>
              <a:t>designed</a:t>
            </a:r>
            <a:r>
              <a:rPr lang="de-DE" sz="1200" dirty="0"/>
              <a:t> werden, dass derartige Zugriffe nur selten oder gar nicht vorkommen, sonst werden die Vorteile des </a:t>
            </a:r>
            <a:r>
              <a:rPr lang="de-DE" sz="1200" dirty="0" err="1"/>
              <a:t>Shardings</a:t>
            </a:r>
            <a:r>
              <a:rPr lang="de-DE" sz="1200" dirty="0"/>
              <a:t> zunichte gemacht.</a:t>
            </a:r>
          </a:p>
          <a:p>
            <a:endParaRPr lang="de-DE" sz="1200" dirty="0"/>
          </a:p>
          <a:p>
            <a:r>
              <a:rPr lang="de-DE" sz="1200" dirty="0"/>
              <a:t>Diese Notwendigkeit macht </a:t>
            </a:r>
            <a:r>
              <a:rPr lang="de-DE" sz="1200" dirty="0" err="1"/>
              <a:t>Sharding</a:t>
            </a:r>
            <a:r>
              <a:rPr lang="de-DE" sz="1200" dirty="0"/>
              <a:t> zu einer attraktiven Methode vor allem für </a:t>
            </a:r>
            <a:r>
              <a:rPr lang="de-DE" sz="1200" dirty="0" err="1"/>
              <a:t>NoSQL</a:t>
            </a:r>
            <a:r>
              <a:rPr lang="de-DE" sz="1200" dirty="0"/>
              <a:t>-Systeme, bei denen typischerweise </a:t>
            </a:r>
            <a:r>
              <a:rPr lang="de-DE" sz="1200" dirty="0" err="1"/>
              <a:t>Joins</a:t>
            </a:r>
            <a:r>
              <a:rPr lang="de-DE" sz="1200" dirty="0"/>
              <a:t> ohnehin nicht unterstützt werden, und auch Zugriffe über Sekundärschlüssel eher eine Ausnahme sind. Somit lässt sich </a:t>
            </a:r>
            <a:r>
              <a:rPr lang="de-DE" sz="1200" dirty="0" err="1"/>
              <a:t>Sharding</a:t>
            </a:r>
            <a:r>
              <a:rPr lang="de-DE" sz="1200" dirty="0"/>
              <a:t> für diese Systeme vergleichsweise einfach implementieren. Man kann sogar sagen, dass das relativ problemlose </a:t>
            </a:r>
            <a:r>
              <a:rPr lang="de-DE" sz="1200" dirty="0" err="1"/>
              <a:t>Sharding</a:t>
            </a:r>
            <a:r>
              <a:rPr lang="de-DE" sz="1200" dirty="0"/>
              <a:t> einer der Hauptgründe für den rasch steigenden Einsatz von </a:t>
            </a:r>
            <a:r>
              <a:rPr lang="de-DE" sz="1200" dirty="0" err="1"/>
              <a:t>NoSQL</a:t>
            </a:r>
            <a:r>
              <a:rPr lang="de-DE" sz="1200" dirty="0"/>
              <a:t>-Systemen ist.</a:t>
            </a:r>
          </a:p>
        </p:txBody>
      </p:sp>
    </p:spTree>
    <p:extLst>
      <p:ext uri="{BB962C8B-B14F-4D97-AF65-F5344CB8AC3E}">
        <p14:creationId xmlns:p14="http://schemas.microsoft.com/office/powerpoint/2010/main" val="37132411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Scaling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Databases: CQRS (Command-Query </a:t>
            </a:r>
            <a:r>
              <a:rPr lang="de-DE" dirty="0" err="1"/>
              <a:t>Responsibility</a:t>
            </a:r>
            <a:r>
              <a:rPr lang="de-DE" dirty="0"/>
              <a:t> Segregation Pattern)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81</a:t>
            </a:fld>
            <a:endParaRPr lang="de-DE" noProof="0"/>
          </a:p>
        </p:txBody>
      </p:sp>
      <p:sp>
        <p:nvSpPr>
          <p:cNvPr id="6" name="Rechteck 5">
            <a:extLst>
              <a:ext uri="{FF2B5EF4-FFF2-40B4-BE49-F238E27FC236}">
                <a16:creationId xmlns:a16="http://schemas.microsoft.com/office/drawing/2014/main" id="{D1BA28CB-2B60-A742-99F9-54943E189AF1}"/>
              </a:ext>
            </a:extLst>
          </p:cNvPr>
          <p:cNvSpPr/>
          <p:nvPr/>
        </p:nvSpPr>
        <p:spPr>
          <a:xfrm>
            <a:off x="431999" y="1680531"/>
            <a:ext cx="9241714" cy="738664"/>
          </a:xfrm>
          <a:prstGeom prst="rect">
            <a:avLst/>
          </a:prstGeom>
          <a:solidFill>
            <a:schemeClr val="accent5"/>
          </a:solidFill>
          <a:effectLst>
            <a:outerShdw blurRad="50800" dist="38100" dir="2700000" algn="tl" rotWithShape="0">
              <a:prstClr val="black">
                <a:alpha val="40000"/>
              </a:prstClr>
            </a:outerShdw>
          </a:effectLst>
        </p:spPr>
        <p:txBody>
          <a:bodyPr wrap="square">
            <a:spAutoFit/>
          </a:bodyPr>
          <a:lstStyle/>
          <a:p>
            <a:r>
              <a:rPr lang="de-DE" sz="1400" dirty="0">
                <a:solidFill>
                  <a:schemeClr val="bg1"/>
                </a:solidFill>
              </a:rPr>
              <a:t>Der gängige Ansatz für die Interaktion mit Datenbanken besteht darin, diese als CRUD-Datenspeicher zu behandeln. Man hat also nur  ein Datenmodell, in dem man neue Datensätze erstellen, Datensätze lesen, vorhandene Datensätze aktualisieren und Datensätze löschen kann.</a:t>
            </a:r>
          </a:p>
        </p:txBody>
      </p:sp>
      <p:sp>
        <p:nvSpPr>
          <p:cNvPr id="7" name="Rechteck 6">
            <a:extLst>
              <a:ext uri="{FF2B5EF4-FFF2-40B4-BE49-F238E27FC236}">
                <a16:creationId xmlns:a16="http://schemas.microsoft.com/office/drawing/2014/main" id="{555B4DF4-488E-1242-87D4-6FF502AD7DB0}"/>
              </a:ext>
            </a:extLst>
          </p:cNvPr>
          <p:cNvSpPr/>
          <p:nvPr/>
        </p:nvSpPr>
        <p:spPr>
          <a:xfrm>
            <a:off x="431999" y="2576550"/>
            <a:ext cx="2515821" cy="3737910"/>
          </a:xfrm>
          <a:prstGeom prst="rect">
            <a:avLst/>
          </a:prstGeom>
          <a:solidFill>
            <a:schemeClr val="bg1"/>
          </a:solidFill>
          <a:effectLst>
            <a:outerShdw blurRad="50800" dist="38100" dir="2700000" algn="tl" rotWithShape="0">
              <a:prstClr val="black">
                <a:alpha val="40000"/>
              </a:prstClr>
            </a:outerShdw>
          </a:effectLst>
        </p:spPr>
        <p:txBody>
          <a:bodyPr wrap="square" lIns="144000" tIns="144000" rIns="180000" bIns="144000">
            <a:spAutoFit/>
          </a:bodyPr>
          <a:lstStyle/>
          <a:p>
            <a:r>
              <a:rPr lang="de-DE" sz="1400" dirty="0"/>
              <a:t>Die von CQRS eingeführte Änderung besteht darin, dieses Datenmodell zur Aktualisierung und Anzeige in separate Modelle aufzuteilen, die als Command bzw. Query bezeichnet werden. Für viele komplexe Probleme kann eine Separierung in Modelle für Command und Query dazu führen, das man </a:t>
            </a:r>
            <a:r>
              <a:rPr lang="de-DE" sz="1400" dirty="0" err="1"/>
              <a:t>Commands</a:t>
            </a:r>
            <a:r>
              <a:rPr lang="de-DE" sz="1400" dirty="0"/>
              <a:t> und Query unabhängig von einander skalieren kann.</a:t>
            </a:r>
          </a:p>
          <a:p>
            <a:endParaRPr lang="de-DE" sz="1400" dirty="0"/>
          </a:p>
          <a:p>
            <a:endParaRPr lang="de-DE" sz="1400" dirty="0"/>
          </a:p>
        </p:txBody>
      </p:sp>
      <p:sp>
        <p:nvSpPr>
          <p:cNvPr id="8" name="Textfeld 7">
            <a:extLst>
              <a:ext uri="{FF2B5EF4-FFF2-40B4-BE49-F238E27FC236}">
                <a16:creationId xmlns:a16="http://schemas.microsoft.com/office/drawing/2014/main" id="{3BAAEE07-752B-4F41-A000-3BB66E3BEBA5}"/>
              </a:ext>
            </a:extLst>
          </p:cNvPr>
          <p:cNvSpPr txBox="1"/>
          <p:nvPr/>
        </p:nvSpPr>
        <p:spPr>
          <a:xfrm>
            <a:off x="-28962" y="6607976"/>
            <a:ext cx="3732112" cy="261610"/>
          </a:xfrm>
          <a:prstGeom prst="rect">
            <a:avLst/>
          </a:prstGeom>
          <a:noFill/>
        </p:spPr>
        <p:txBody>
          <a:bodyPr wrap="none" rtlCol="0">
            <a:spAutoFit/>
          </a:bodyPr>
          <a:lstStyle/>
          <a:p>
            <a:r>
              <a:rPr lang="de-DE" sz="1100" b="1" dirty="0"/>
              <a:t>Quelle:</a:t>
            </a:r>
            <a:r>
              <a:rPr lang="de-DE" sz="1100" dirty="0"/>
              <a:t> </a:t>
            </a:r>
            <a:r>
              <a:rPr lang="de-DE" sz="1100" dirty="0">
                <a:solidFill>
                  <a:srgbClr val="0070C0"/>
                </a:solidFill>
                <a:latin typeface="Consolas" panose="020B0609020204030204" pitchFamily="49" charset="0"/>
                <a:cs typeface="Consolas" panose="020B0609020204030204" pitchFamily="49" charset="0"/>
              </a:rPr>
              <a:t>https://</a:t>
            </a:r>
            <a:r>
              <a:rPr lang="de-DE" sz="1100" dirty="0" err="1">
                <a:solidFill>
                  <a:srgbClr val="0070C0"/>
                </a:solidFill>
                <a:latin typeface="Consolas" panose="020B0609020204030204" pitchFamily="49" charset="0"/>
                <a:cs typeface="Consolas" panose="020B0609020204030204" pitchFamily="49" charset="0"/>
              </a:rPr>
              <a:t>martinfowler.com</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bliki</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CQRS.html</a:t>
            </a:r>
            <a:endParaRPr lang="de-DE" sz="1100" dirty="0">
              <a:solidFill>
                <a:srgbClr val="0070C0"/>
              </a:solidFill>
              <a:latin typeface="Consolas" panose="020B0609020204030204" pitchFamily="49" charset="0"/>
              <a:cs typeface="Consolas" panose="020B0609020204030204" pitchFamily="49" charset="0"/>
            </a:endParaRPr>
          </a:p>
        </p:txBody>
      </p:sp>
      <p:sp>
        <p:nvSpPr>
          <p:cNvPr id="9" name="Textfeld 8">
            <a:extLst>
              <a:ext uri="{FF2B5EF4-FFF2-40B4-BE49-F238E27FC236}">
                <a16:creationId xmlns:a16="http://schemas.microsoft.com/office/drawing/2014/main" id="{19BCE1C1-987B-844B-93AD-7D72F8FB2533}"/>
              </a:ext>
            </a:extLst>
          </p:cNvPr>
          <p:cNvSpPr txBox="1"/>
          <p:nvPr/>
        </p:nvSpPr>
        <p:spPr>
          <a:xfrm>
            <a:off x="10017437" y="2576549"/>
            <a:ext cx="2090971" cy="2677656"/>
          </a:xfrm>
          <a:prstGeom prst="rect">
            <a:avLst/>
          </a:prstGeom>
          <a:noFill/>
        </p:spPr>
        <p:txBody>
          <a:bodyPr wrap="square" rtlCol="0">
            <a:spAutoFit/>
          </a:bodyPr>
          <a:lstStyle/>
          <a:p>
            <a:r>
              <a:rPr lang="de-DE" sz="1200" b="1" i="1" dirty="0">
                <a:latin typeface="Bradley Hand" pitchFamily="2" charset="77"/>
              </a:rPr>
              <a:t>Achtung:</a:t>
            </a:r>
          </a:p>
          <a:p>
            <a:r>
              <a:rPr lang="de-DE" sz="1200" i="1" dirty="0">
                <a:latin typeface="Bradley Hand" pitchFamily="2" charset="77"/>
              </a:rPr>
              <a:t>Dieses Pattern gilt auch für erfahrene Software-Architekten als schwer zu beherrschen. Wenn es keine substantiell unterschiedlichen Skalierungserfordernisse bei </a:t>
            </a:r>
            <a:r>
              <a:rPr lang="de-DE" sz="1200" i="1" dirty="0" err="1">
                <a:latin typeface="Bradley Hand" pitchFamily="2" charset="77"/>
              </a:rPr>
              <a:t>Queries</a:t>
            </a:r>
            <a:r>
              <a:rPr lang="de-DE" sz="1200" i="1" dirty="0">
                <a:latin typeface="Bradley Hand" pitchFamily="2" charset="77"/>
              </a:rPr>
              <a:t> und </a:t>
            </a:r>
            <a:r>
              <a:rPr lang="de-DE" sz="1200" i="1" dirty="0" err="1">
                <a:latin typeface="Bradley Hand" pitchFamily="2" charset="77"/>
              </a:rPr>
              <a:t>Commands</a:t>
            </a:r>
            <a:r>
              <a:rPr lang="de-DE" sz="1200" i="1" dirty="0">
                <a:latin typeface="Bradley Hand" pitchFamily="2" charset="77"/>
              </a:rPr>
              <a:t> an der Schnittstelle zur Datenbank gibt, bleiben Sie besser beim klassischen CRUD und einem integrierten Datenmodell!</a:t>
            </a:r>
          </a:p>
        </p:txBody>
      </p:sp>
      <p:pic>
        <p:nvPicPr>
          <p:cNvPr id="16" name="Grafik 15">
            <a:extLst>
              <a:ext uri="{FF2B5EF4-FFF2-40B4-BE49-F238E27FC236}">
                <a16:creationId xmlns:a16="http://schemas.microsoft.com/office/drawing/2014/main" id="{FB80BC22-4C42-0212-C1C7-8199E63259F8}"/>
              </a:ext>
            </a:extLst>
          </p:cNvPr>
          <p:cNvPicPr>
            <a:picLocks noChangeAspect="1"/>
          </p:cNvPicPr>
          <p:nvPr/>
        </p:nvPicPr>
        <p:blipFill rotWithShape="1">
          <a:blip r:embed="rId3"/>
          <a:srcRect l="9443" t="56468" r="14485"/>
          <a:stretch/>
        </p:blipFill>
        <p:spPr>
          <a:xfrm>
            <a:off x="3222781" y="2576549"/>
            <a:ext cx="6417234" cy="37379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19316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Performance Optimierung durch Vermeidung von unnötigen Wiederberechnungen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82</a:t>
            </a:fld>
            <a:endParaRPr lang="de-DE" noProof="0"/>
          </a:p>
        </p:txBody>
      </p:sp>
      <p:sp>
        <p:nvSpPr>
          <p:cNvPr id="4" name="Rechteck 3">
            <a:extLst>
              <a:ext uri="{FF2B5EF4-FFF2-40B4-BE49-F238E27FC236}">
                <a16:creationId xmlns:a16="http://schemas.microsoft.com/office/drawing/2014/main" id="{B3118DF7-D27D-1A4D-B00B-F895DDD10C59}"/>
              </a:ext>
            </a:extLst>
          </p:cNvPr>
          <p:cNvSpPr/>
          <p:nvPr/>
        </p:nvSpPr>
        <p:spPr>
          <a:xfrm>
            <a:off x="668482" y="4985032"/>
            <a:ext cx="5623035" cy="1348401"/>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a:spAutoFit/>
          </a:bodyPr>
          <a:lstStyle/>
          <a:p>
            <a:pPr fontAlgn="base"/>
            <a:r>
              <a:rPr lang="de-DE" sz="1600" i="1" dirty="0" err="1">
                <a:solidFill>
                  <a:srgbClr val="303633"/>
                </a:solidFill>
                <a:latin typeface="American Typewriter" panose="02090604020004020304" pitchFamily="18" charset="77"/>
              </a:rPr>
              <a:t>There</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are</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only</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two</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hard</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things</a:t>
            </a:r>
            <a:r>
              <a:rPr lang="de-DE" sz="1600" i="1" dirty="0">
                <a:solidFill>
                  <a:srgbClr val="303633"/>
                </a:solidFill>
                <a:latin typeface="American Typewriter" panose="02090604020004020304" pitchFamily="18" charset="77"/>
              </a:rPr>
              <a:t> in Computer Science: </a:t>
            </a:r>
            <a:r>
              <a:rPr lang="de-DE" sz="1600" i="1" dirty="0" err="1">
                <a:solidFill>
                  <a:srgbClr val="303633"/>
                </a:solidFill>
                <a:latin typeface="American Typewriter" panose="02090604020004020304" pitchFamily="18" charset="77"/>
              </a:rPr>
              <a:t>cache</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invalidation</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and</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naming</a:t>
            </a:r>
            <a:r>
              <a:rPr lang="de-DE" sz="1600" i="1" dirty="0">
                <a:solidFill>
                  <a:srgbClr val="303633"/>
                </a:solidFill>
                <a:latin typeface="American Typewriter" panose="02090604020004020304" pitchFamily="18" charset="77"/>
              </a:rPr>
              <a:t> </a:t>
            </a:r>
            <a:r>
              <a:rPr lang="de-DE" sz="1600" i="1" dirty="0" err="1">
                <a:solidFill>
                  <a:srgbClr val="303633"/>
                </a:solidFill>
                <a:latin typeface="American Typewriter" panose="02090604020004020304" pitchFamily="18" charset="77"/>
              </a:rPr>
              <a:t>things</a:t>
            </a:r>
            <a:r>
              <a:rPr lang="de-DE" sz="1600" i="1" dirty="0">
                <a:solidFill>
                  <a:srgbClr val="303633"/>
                </a:solidFill>
                <a:latin typeface="American Typewriter" panose="02090604020004020304" pitchFamily="18" charset="77"/>
              </a:rPr>
              <a:t>.</a:t>
            </a:r>
          </a:p>
          <a:p>
            <a:pPr fontAlgn="base"/>
            <a:endParaRPr lang="de-DE" sz="1600" i="1" dirty="0">
              <a:solidFill>
                <a:srgbClr val="303633"/>
              </a:solidFill>
              <a:latin typeface="American Typewriter" panose="02090604020004020304" pitchFamily="18" charset="77"/>
            </a:endParaRPr>
          </a:p>
          <a:p>
            <a:pPr fontAlgn="base"/>
            <a:r>
              <a:rPr lang="de-DE" sz="1600" i="1" dirty="0">
                <a:solidFill>
                  <a:srgbClr val="303633"/>
                </a:solidFill>
                <a:latin typeface="Lora"/>
              </a:rPr>
              <a:t>-- Phil </a:t>
            </a:r>
            <a:r>
              <a:rPr lang="de-DE" sz="1600" i="1" dirty="0" err="1">
                <a:solidFill>
                  <a:srgbClr val="303633"/>
                </a:solidFill>
                <a:latin typeface="Lora"/>
              </a:rPr>
              <a:t>Karlton</a:t>
            </a:r>
            <a:r>
              <a:rPr lang="de-DE" sz="1600" i="1" dirty="0">
                <a:solidFill>
                  <a:srgbClr val="303633"/>
                </a:solidFill>
                <a:latin typeface="Lora"/>
              </a:rPr>
              <a:t> (Developer </a:t>
            </a:r>
            <a:r>
              <a:rPr lang="de-DE" sz="1600" i="1" dirty="0" err="1">
                <a:solidFill>
                  <a:srgbClr val="303633"/>
                </a:solidFill>
                <a:latin typeface="Lora"/>
              </a:rPr>
              <a:t>of</a:t>
            </a:r>
            <a:r>
              <a:rPr lang="de-DE" sz="1600" i="1" dirty="0">
                <a:solidFill>
                  <a:srgbClr val="303633"/>
                </a:solidFill>
                <a:latin typeface="Lora"/>
              </a:rPr>
              <a:t> </a:t>
            </a:r>
            <a:r>
              <a:rPr lang="de-DE" sz="1600" i="1" dirty="0" err="1">
                <a:solidFill>
                  <a:srgbClr val="303633"/>
                </a:solidFill>
                <a:latin typeface="Lora"/>
              </a:rPr>
              <a:t>the</a:t>
            </a:r>
            <a:r>
              <a:rPr lang="de-DE" sz="1600" i="1" dirty="0">
                <a:solidFill>
                  <a:srgbClr val="303633"/>
                </a:solidFill>
                <a:latin typeface="Lora"/>
              </a:rPr>
              <a:t> X </a:t>
            </a:r>
            <a:r>
              <a:rPr lang="de-DE" sz="1600" i="1" dirty="0" err="1">
                <a:solidFill>
                  <a:srgbClr val="303633"/>
                </a:solidFill>
                <a:latin typeface="Lora"/>
              </a:rPr>
              <a:t>Window</a:t>
            </a:r>
            <a:r>
              <a:rPr lang="de-DE" sz="1600" i="1" dirty="0">
                <a:solidFill>
                  <a:srgbClr val="303633"/>
                </a:solidFill>
                <a:latin typeface="Lora"/>
              </a:rPr>
              <a:t> System)</a:t>
            </a:r>
            <a:endParaRPr lang="de-DE" sz="1600" b="0" i="1" dirty="0">
              <a:solidFill>
                <a:srgbClr val="303633"/>
              </a:solidFill>
              <a:effectLst/>
              <a:latin typeface="Lora"/>
            </a:endParaRPr>
          </a:p>
        </p:txBody>
      </p:sp>
      <p:sp>
        <p:nvSpPr>
          <p:cNvPr id="5" name="Rechteck 4">
            <a:extLst>
              <a:ext uri="{FF2B5EF4-FFF2-40B4-BE49-F238E27FC236}">
                <a16:creationId xmlns:a16="http://schemas.microsoft.com/office/drawing/2014/main" id="{AD402843-F6C2-4147-A633-C8EE2DB781B6}"/>
              </a:ext>
            </a:extLst>
          </p:cNvPr>
          <p:cNvSpPr/>
          <p:nvPr/>
        </p:nvSpPr>
        <p:spPr>
          <a:xfrm>
            <a:off x="432000" y="1682792"/>
            <a:ext cx="6096000" cy="2862322"/>
          </a:xfrm>
          <a:prstGeom prst="rect">
            <a:avLst/>
          </a:prstGeom>
        </p:spPr>
        <p:txBody>
          <a:bodyPr>
            <a:spAutoFit/>
          </a:bodyPr>
          <a:lstStyle/>
          <a:p>
            <a:pPr marL="285750" indent="-285750">
              <a:buFont typeface="Arial" panose="020B0604020202020204" pitchFamily="34" charset="0"/>
              <a:buChar char="•"/>
            </a:pPr>
            <a:r>
              <a:rPr lang="de-DE" dirty="0"/>
              <a:t>Cache bezeichnet einen schnellen Pufferspeicher, der (wiederholte) Zugriffe auf ein langsames Hintergrundmedium oder aufwendige Neuberechnungen zu vermeiden hilft. </a:t>
            </a:r>
          </a:p>
          <a:p>
            <a:pPr marL="285750" indent="-285750">
              <a:buFont typeface="Arial" panose="020B0604020202020204" pitchFamily="34" charset="0"/>
              <a:buChar char="•"/>
            </a:pPr>
            <a:r>
              <a:rPr lang="de-DE" dirty="0"/>
              <a:t>Daten, die bereits einmal geladen oder generiert wurden, verbleiben im Cache, so dass sie bei späterem Bedarf schneller aus diesem abgerufen werden können.</a:t>
            </a:r>
          </a:p>
          <a:p>
            <a:pPr marL="285750" indent="-285750">
              <a:buFont typeface="Arial" panose="020B0604020202020204" pitchFamily="34" charset="0"/>
              <a:buChar char="•"/>
            </a:pPr>
            <a:r>
              <a:rPr lang="de-DE" dirty="0"/>
              <a:t>Auch können Daten, die vermutlich bald benötigt werden, vorab vom Hintergrundmedium abgerufen und vorerst im Cache bereitgestellt werden (</a:t>
            </a:r>
            <a:r>
              <a:rPr lang="de-DE" dirty="0" err="1"/>
              <a:t>read-ahead</a:t>
            </a:r>
            <a:r>
              <a:rPr lang="de-DE" dirty="0"/>
              <a:t>).</a:t>
            </a:r>
          </a:p>
        </p:txBody>
      </p:sp>
      <p:pic>
        <p:nvPicPr>
          <p:cNvPr id="6" name="Grafik 5">
            <a:extLst>
              <a:ext uri="{FF2B5EF4-FFF2-40B4-BE49-F238E27FC236}">
                <a16:creationId xmlns:a16="http://schemas.microsoft.com/office/drawing/2014/main" id="{37BAD192-EC46-744B-8C12-E7741A8B30C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75128" y="1595856"/>
            <a:ext cx="4211583" cy="2433234"/>
          </a:xfrm>
          <a:prstGeom prst="rect">
            <a:avLst/>
          </a:prstGeom>
        </p:spPr>
      </p:pic>
      <p:pic>
        <p:nvPicPr>
          <p:cNvPr id="7" name="Grafik 6">
            <a:extLst>
              <a:ext uri="{FF2B5EF4-FFF2-40B4-BE49-F238E27FC236}">
                <a16:creationId xmlns:a16="http://schemas.microsoft.com/office/drawing/2014/main" id="{D9461F8F-317E-2E49-A653-1D2EC287B75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75128" y="4183374"/>
            <a:ext cx="3379529" cy="2150059"/>
          </a:xfrm>
          <a:prstGeom prst="rect">
            <a:avLst/>
          </a:prstGeom>
        </p:spPr>
      </p:pic>
    </p:spTree>
    <p:extLst>
      <p:ext uri="{BB962C8B-B14F-4D97-AF65-F5344CB8AC3E}">
        <p14:creationId xmlns:p14="http://schemas.microsoft.com/office/powerpoint/2010/main" val="1587034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Client-</a:t>
            </a:r>
            <a:r>
              <a:rPr lang="de-DE" dirty="0" err="1"/>
              <a:t>side</a:t>
            </a:r>
            <a:r>
              <a:rPr lang="de-DE" dirty="0"/>
              <a:t> </a:t>
            </a:r>
            <a:r>
              <a:rPr lang="de-DE" dirty="0" err="1"/>
              <a:t>caching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83</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2107036"/>
            <a:ext cx="4346477" cy="3046988"/>
          </a:xfrm>
          <a:prstGeom prst="rect">
            <a:avLst/>
          </a:prstGeom>
        </p:spPr>
        <p:txBody>
          <a:bodyPr wrap="square">
            <a:spAutoFit/>
          </a:bodyPr>
          <a:lstStyle/>
          <a:p>
            <a:pPr marL="285750" indent="-285750">
              <a:buFont typeface="Arial" panose="020B0604020202020204" pitchFamily="34" charset="0"/>
              <a:buChar char="•"/>
            </a:pPr>
            <a:r>
              <a:rPr lang="de-DE" sz="1600" dirty="0"/>
              <a:t>Beim clientseitigen Caching speichert der Client das zwischengespeicherte Ergebnis.</a:t>
            </a:r>
          </a:p>
          <a:p>
            <a:pPr marL="285750" indent="-285750">
              <a:buFont typeface="Arial" panose="020B0604020202020204" pitchFamily="34" charset="0"/>
              <a:buChar char="•"/>
            </a:pPr>
            <a:r>
              <a:rPr lang="de-DE" sz="1600" dirty="0"/>
              <a:t>Der Client kann entscheiden, wann (und ob) er eine neue Kopie abruft.</a:t>
            </a:r>
          </a:p>
          <a:p>
            <a:pPr marL="285750" indent="-285750">
              <a:buFont typeface="Arial" panose="020B0604020202020204" pitchFamily="34" charset="0"/>
              <a:buChar char="•"/>
            </a:pPr>
            <a:r>
              <a:rPr lang="de-DE" sz="1600" dirty="0"/>
              <a:t>Im Idealfall bietet der </a:t>
            </a:r>
            <a:r>
              <a:rPr lang="de-DE" sz="1600" dirty="0" err="1"/>
              <a:t>Upstream</a:t>
            </a:r>
            <a:r>
              <a:rPr lang="de-DE" sz="1600" dirty="0"/>
              <a:t>-Service Hinweise, die dem Client helfen, zu verstehen, was mit der Antwort zu tun ist, wann und ob eine neuer Request gestellt werden muss.</a:t>
            </a:r>
          </a:p>
          <a:p>
            <a:pPr marL="285750" indent="-285750">
              <a:buFont typeface="Arial" panose="020B0604020202020204" pitchFamily="34" charset="0"/>
              <a:buChar char="•"/>
            </a:pPr>
            <a:r>
              <a:rPr lang="de-DE" sz="1600" dirty="0"/>
              <a:t>Das clientseitige Caching kann dazu beitragen, </a:t>
            </a:r>
            <a:r>
              <a:rPr lang="de-DE" sz="1600" dirty="0" err="1"/>
              <a:t>Netzwerkrequests</a:t>
            </a:r>
            <a:r>
              <a:rPr lang="de-DE" sz="1600" dirty="0"/>
              <a:t> drastisch zu reduzieren, und so wirkungsvoll die Last auf </a:t>
            </a:r>
            <a:r>
              <a:rPr lang="de-DE" sz="1600" dirty="0" err="1"/>
              <a:t>Upstream</a:t>
            </a:r>
            <a:r>
              <a:rPr lang="de-DE" sz="1600" dirty="0"/>
              <a:t>-Services zu verringern.</a:t>
            </a:r>
            <a:endParaRPr lang="de-DE" sz="1600" dirty="0">
              <a:solidFill>
                <a:srgbClr val="000000"/>
              </a:solidFill>
            </a:endParaRPr>
          </a:p>
        </p:txBody>
      </p:sp>
      <p:pic>
        <p:nvPicPr>
          <p:cNvPr id="6" name="Grafik 5">
            <a:extLst>
              <a:ext uri="{FF2B5EF4-FFF2-40B4-BE49-F238E27FC236}">
                <a16:creationId xmlns:a16="http://schemas.microsoft.com/office/drawing/2014/main" id="{3E7FAFF4-03A2-D54D-93BB-61964C3885A7}"/>
              </a:ext>
            </a:extLst>
          </p:cNvPr>
          <p:cNvPicPr>
            <a:picLocks noChangeAspect="1"/>
          </p:cNvPicPr>
          <p:nvPr/>
        </p:nvPicPr>
        <p:blipFill rotWithShape="1">
          <a:blip r:embed="rId3"/>
          <a:srcRect r="55725" b="49763"/>
          <a:stretch/>
        </p:blipFill>
        <p:spPr>
          <a:xfrm>
            <a:off x="5137582" y="1907909"/>
            <a:ext cx="4551886" cy="34452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2602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Server-</a:t>
            </a:r>
            <a:r>
              <a:rPr lang="de-DE" dirty="0" err="1"/>
              <a:t>side</a:t>
            </a:r>
            <a:r>
              <a:rPr lang="de-DE" dirty="0"/>
              <a:t> </a:t>
            </a:r>
            <a:r>
              <a:rPr lang="de-DE" dirty="0" err="1"/>
              <a:t>caching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84</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509726"/>
            <a:ext cx="3887752" cy="4524315"/>
          </a:xfrm>
          <a:prstGeom prst="rect">
            <a:avLst/>
          </a:prstGeom>
        </p:spPr>
        <p:txBody>
          <a:bodyPr wrap="square">
            <a:spAutoFit/>
          </a:bodyPr>
          <a:lstStyle/>
          <a:p>
            <a:pPr marL="285750" indent="-285750">
              <a:buFont typeface="Arial" panose="020B0604020202020204" pitchFamily="34" charset="0"/>
              <a:buChar char="•"/>
            </a:pPr>
            <a:r>
              <a:rPr lang="de-DE" sz="1600" dirty="0"/>
              <a:t>Beim serverseitigen Caching übernimmt der Server die Caching-Verantwortung und verwendet möglicherweise ein System wie </a:t>
            </a:r>
            <a:r>
              <a:rPr lang="de-DE" sz="1600" dirty="0" err="1"/>
              <a:t>Redis</a:t>
            </a:r>
            <a:r>
              <a:rPr lang="de-DE" sz="1600" dirty="0"/>
              <a:t> oder </a:t>
            </a:r>
            <a:r>
              <a:rPr lang="de-DE" sz="1600" dirty="0" err="1"/>
              <a:t>Memcache</a:t>
            </a:r>
            <a:r>
              <a:rPr lang="de-DE" sz="1600" dirty="0"/>
              <a:t> oder sogar einen einfachen In-Memory-Cache.</a:t>
            </a:r>
          </a:p>
          <a:p>
            <a:pPr marL="285750" indent="-285750">
              <a:buFont typeface="Arial" panose="020B0604020202020204" pitchFamily="34" charset="0"/>
              <a:buChar char="•"/>
            </a:pPr>
            <a:r>
              <a:rPr lang="de-DE" sz="1600" dirty="0"/>
              <a:t>Beim serverseitigen Caching ist für Client das Caching transparent.</a:t>
            </a:r>
          </a:p>
          <a:p>
            <a:pPr marL="285750" indent="-285750">
              <a:buFont typeface="Arial" panose="020B0604020202020204" pitchFamily="34" charset="0"/>
              <a:buChar char="•"/>
            </a:pPr>
            <a:r>
              <a:rPr lang="de-DE" sz="1600" dirty="0"/>
              <a:t>Mit einem Cache in der Nähe oder innerhalb einer Service-Grenze kann es einfacher sein, über Dinge wie eine </a:t>
            </a:r>
            <a:r>
              <a:rPr lang="de-DE" sz="1600" dirty="0" err="1"/>
              <a:t>Ungültigmachung</a:t>
            </a:r>
            <a:r>
              <a:rPr lang="de-DE" sz="1600" dirty="0"/>
              <a:t> von Daten nachzudenken oder Cache-Treffer zu verfolgen und zu optimieren.</a:t>
            </a:r>
          </a:p>
          <a:p>
            <a:pPr marL="285750" indent="-285750">
              <a:buFont typeface="Arial" panose="020B0604020202020204" pitchFamily="34" charset="0"/>
              <a:buChar char="•"/>
            </a:pPr>
            <a:r>
              <a:rPr lang="de-DE" sz="1600" dirty="0"/>
              <a:t>In einer Situation, in der mehrere Arten von Clients existieren, kann ein serverseitiger Cache der schnellste Weg sein, um die Leistung zu verbessern.</a:t>
            </a:r>
            <a:endParaRPr lang="de-DE" sz="1600" dirty="0">
              <a:solidFill>
                <a:srgbClr val="000000"/>
              </a:solidFill>
            </a:endParaRPr>
          </a:p>
        </p:txBody>
      </p:sp>
      <p:pic>
        <p:nvPicPr>
          <p:cNvPr id="7" name="Grafik 6">
            <a:extLst>
              <a:ext uri="{FF2B5EF4-FFF2-40B4-BE49-F238E27FC236}">
                <a16:creationId xmlns:a16="http://schemas.microsoft.com/office/drawing/2014/main" id="{243B6526-BD30-A44D-B7DD-5E95955523D4}"/>
              </a:ext>
            </a:extLst>
          </p:cNvPr>
          <p:cNvPicPr>
            <a:picLocks noChangeAspect="1"/>
          </p:cNvPicPr>
          <p:nvPr/>
        </p:nvPicPr>
        <p:blipFill rotWithShape="1">
          <a:blip r:embed="rId3"/>
          <a:srcRect l="46626" b="50070"/>
          <a:stretch/>
        </p:blipFill>
        <p:spPr>
          <a:xfrm>
            <a:off x="4319752" y="1509726"/>
            <a:ext cx="5487307" cy="34242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5258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CachING</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a:xfrm>
            <a:off x="432000" y="1081572"/>
            <a:ext cx="9198000" cy="360000"/>
          </a:xfrm>
        </p:spPr>
        <p:txBody>
          <a:bodyPr/>
          <a:lstStyle/>
          <a:p>
            <a:r>
              <a:rPr lang="de-DE" dirty="0"/>
              <a:t>Proxy </a:t>
            </a:r>
            <a:r>
              <a:rPr lang="de-DE" dirty="0" err="1"/>
              <a:t>caching</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85</a:t>
            </a:fld>
            <a:endParaRPr lang="de-DE" noProof="0"/>
          </a:p>
        </p:txBody>
      </p:sp>
      <p:sp>
        <p:nvSpPr>
          <p:cNvPr id="24" name="Rechteck 23">
            <a:extLst>
              <a:ext uri="{FF2B5EF4-FFF2-40B4-BE49-F238E27FC236}">
                <a16:creationId xmlns:a16="http://schemas.microsoft.com/office/drawing/2014/main" id="{DB9A78C6-42BA-CC40-A20F-ACADFC18BE98}"/>
              </a:ext>
            </a:extLst>
          </p:cNvPr>
          <p:cNvSpPr/>
          <p:nvPr/>
        </p:nvSpPr>
        <p:spPr>
          <a:xfrm>
            <a:off x="432000" y="1509726"/>
            <a:ext cx="4812662" cy="4770537"/>
          </a:xfrm>
          <a:prstGeom prst="rect">
            <a:avLst/>
          </a:prstGeom>
        </p:spPr>
        <p:txBody>
          <a:bodyPr wrap="square">
            <a:spAutoFit/>
          </a:bodyPr>
          <a:lstStyle/>
          <a:p>
            <a:pPr marL="285750" indent="-285750">
              <a:buFont typeface="Arial" panose="020B0604020202020204" pitchFamily="34" charset="0"/>
              <a:buChar char="•"/>
            </a:pPr>
            <a:r>
              <a:rPr lang="de-DE" sz="1600" dirty="0"/>
              <a:t>Beim Proxy-Caching wird ein Proxy zwischen dem Client und dem Server platziert. </a:t>
            </a:r>
          </a:p>
          <a:p>
            <a:pPr marL="285750" indent="-285750">
              <a:buFont typeface="Arial" panose="020B0604020202020204" pitchFamily="34" charset="0"/>
              <a:buChar char="•"/>
            </a:pPr>
            <a:r>
              <a:rPr lang="de-DE" sz="1600" dirty="0"/>
              <a:t>Ein gutes Beispiel hierfür ist die Verwendung eines Reverse-Proxy- oder Content-</a:t>
            </a:r>
            <a:r>
              <a:rPr lang="de-DE" sz="1600" dirty="0" err="1"/>
              <a:t>Delivery</a:t>
            </a:r>
            <a:r>
              <a:rPr lang="de-DE" sz="1600" dirty="0"/>
              <a:t>-Netzwerks (CDN).</a:t>
            </a:r>
          </a:p>
          <a:p>
            <a:pPr marL="285750" indent="-285750">
              <a:buFont typeface="Arial" panose="020B0604020202020204" pitchFamily="34" charset="0"/>
              <a:buChar char="•"/>
            </a:pPr>
            <a:r>
              <a:rPr lang="de-DE" sz="1600" dirty="0"/>
              <a:t>Beim Proxy-Caching ist das Caching sowohl für Client als auch für den Server transparent.</a:t>
            </a:r>
          </a:p>
          <a:p>
            <a:pPr marL="285750" indent="-285750">
              <a:buFont typeface="Arial" panose="020B0604020202020204" pitchFamily="34" charset="0"/>
              <a:buChar char="•"/>
            </a:pPr>
            <a:r>
              <a:rPr lang="de-DE" sz="1600" dirty="0"/>
              <a:t>Proxy Caching oft eine sehr einfache Möglichkeit, einem vorhandenen System Caching hinzuzufügen.</a:t>
            </a:r>
          </a:p>
          <a:p>
            <a:pPr marL="285750" indent="-285750">
              <a:buFont typeface="Arial" panose="020B0604020202020204" pitchFamily="34" charset="0"/>
              <a:buChar char="•"/>
            </a:pPr>
            <a:r>
              <a:rPr lang="de-DE" sz="1600" dirty="0"/>
              <a:t>Wenn der Proxy so konzipiert ist, dass er generischen Datenverkehr zwischenspeichert, kann er auch mehr als einen Dienst zwischenspeichern (z.B. mittels Reverse-</a:t>
            </a:r>
            <a:r>
              <a:rPr lang="de-DE" sz="1600" dirty="0" err="1"/>
              <a:t>Proxies</a:t>
            </a:r>
            <a:r>
              <a:rPr lang="de-DE" sz="1600" dirty="0"/>
              <a:t> wie </a:t>
            </a:r>
            <a:r>
              <a:rPr lang="de-DE" sz="1600" dirty="0" err="1"/>
              <a:t>Squid</a:t>
            </a:r>
            <a:r>
              <a:rPr lang="de-DE" sz="1600" dirty="0"/>
              <a:t>).</a:t>
            </a:r>
          </a:p>
          <a:p>
            <a:pPr marL="285750" indent="-285750">
              <a:buFont typeface="Arial" panose="020B0604020202020204" pitchFamily="34" charset="0"/>
              <a:buChar char="•"/>
            </a:pPr>
            <a:r>
              <a:rPr lang="de-DE" sz="1600" dirty="0"/>
              <a:t>Ein Proxy zwischen Client und Server führt erst einmal zu zusätzlichen Netzwerk-Hops und damit </a:t>
            </a:r>
            <a:r>
              <a:rPr lang="de-DE" sz="1600" dirty="0" err="1"/>
              <a:t>Latenzen</a:t>
            </a:r>
            <a:r>
              <a:rPr lang="de-DE" sz="1600" dirty="0"/>
              <a:t>. Meist führt dies jedoch selten zu Problemen, da die Leistungsoptimierungen, die sich aus dem Caching selbst ergeben, die zusätzlichen </a:t>
            </a:r>
            <a:r>
              <a:rPr lang="de-DE" sz="1600" dirty="0" err="1"/>
              <a:t>Netzwerklatenzen</a:t>
            </a:r>
            <a:r>
              <a:rPr lang="de-DE" sz="1600" dirty="0"/>
              <a:t> häufig überwiegen.</a:t>
            </a:r>
            <a:endParaRPr lang="de-DE" sz="1600" dirty="0">
              <a:solidFill>
                <a:srgbClr val="000000"/>
              </a:solidFill>
            </a:endParaRPr>
          </a:p>
        </p:txBody>
      </p:sp>
      <p:pic>
        <p:nvPicPr>
          <p:cNvPr id="7" name="Grafik 6">
            <a:extLst>
              <a:ext uri="{FF2B5EF4-FFF2-40B4-BE49-F238E27FC236}">
                <a16:creationId xmlns:a16="http://schemas.microsoft.com/office/drawing/2014/main" id="{D3F3A520-AF18-CA42-AA73-D91711FAE9E2}"/>
              </a:ext>
            </a:extLst>
          </p:cNvPr>
          <p:cNvPicPr>
            <a:picLocks noChangeAspect="1"/>
          </p:cNvPicPr>
          <p:nvPr/>
        </p:nvPicPr>
        <p:blipFill rotWithShape="1">
          <a:blip r:embed="rId3"/>
          <a:srcRect l="14935" t="56674" r="20455"/>
          <a:stretch/>
        </p:blipFill>
        <p:spPr>
          <a:xfrm>
            <a:off x="5244662" y="1509726"/>
            <a:ext cx="6642538" cy="29713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29120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Modellierung von Diensten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Datebases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86</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Skalierung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is</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Everywhere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Safety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Scaling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7 Prinzipien von </a:t>
            </a:r>
            <a:r>
              <a:rPr lang="de-DE" dirty="0" err="1">
                <a:solidFill>
                  <a:schemeClr val="accent5"/>
                </a:solidFill>
                <a:latin typeface="Roboto" panose="02000000000000000000" pitchFamily="2" charset="0"/>
                <a:ea typeface="Roboto" panose="02000000000000000000" pitchFamily="2" charset="0"/>
                <a:cs typeface="Roboto" panose="02000000000000000000" pitchFamily="2" charset="0"/>
              </a:rPr>
              <a:t>Microservices</a:t>
            </a:r>
            <a:endParaRPr lang="de-DE"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Model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Around</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Adopt</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of</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Hide</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All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the</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Failure</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Highly</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16878419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Zusammenfassung dieser (und vorhergehender) Units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87</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dirty="0">
                <a:cs typeface="Consolas" panose="020B0609020204030204" pitchFamily="49" charset="0"/>
              </a:rPr>
              <a:t>Quelle: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31801" y="1512000"/>
            <a:ext cx="4618509" cy="4093428"/>
          </a:xfrm>
          <a:prstGeom prst="rect">
            <a:avLst/>
          </a:prstGeom>
        </p:spPr>
        <p:txBody>
          <a:bodyPr wrap="square">
            <a:spAutoFit/>
          </a:bodyPr>
          <a:lstStyle/>
          <a:p>
            <a:pPr marL="342900" indent="-342900" fontAlgn="base">
              <a:buFont typeface="Arial" panose="020B0604020202020204" pitchFamily="34" charset="0"/>
              <a:buChar char="•"/>
            </a:pPr>
            <a:r>
              <a:rPr lang="de-DE" sz="2000" dirty="0"/>
              <a:t>Bilde Modelle um Geschäftskonzepte</a:t>
            </a:r>
            <a:endParaRPr lang="de-DE" sz="2000" dirty="0">
              <a:solidFill>
                <a:srgbClr val="303633"/>
              </a:solidFill>
            </a:endParaRPr>
          </a:p>
          <a:p>
            <a:pPr marL="342900" indent="-342900" fontAlgn="base">
              <a:buFont typeface="Arial" panose="020B0604020202020204" pitchFamily="34" charset="0"/>
              <a:buChar char="•"/>
            </a:pPr>
            <a:r>
              <a:rPr lang="de-DE" sz="2000" dirty="0"/>
              <a:t>Erschaffe eine Kultur der Automatisierung</a:t>
            </a:r>
          </a:p>
          <a:p>
            <a:pPr marL="342900" indent="-342900" fontAlgn="base">
              <a:buFont typeface="Arial" panose="020B0604020202020204" pitchFamily="34" charset="0"/>
              <a:buChar char="•"/>
            </a:pPr>
            <a:r>
              <a:rPr lang="de-DE" sz="2000" dirty="0"/>
              <a:t>Blende interne Implementierungsdetails aus</a:t>
            </a:r>
          </a:p>
          <a:p>
            <a:pPr marL="342900" indent="-342900" fontAlgn="base">
              <a:buFont typeface="Arial" panose="020B0604020202020204" pitchFamily="34" charset="0"/>
              <a:buChar char="•"/>
            </a:pPr>
            <a:r>
              <a:rPr lang="de-DE" sz="2000" dirty="0"/>
              <a:t>Dezentralisiere</a:t>
            </a:r>
            <a:endParaRPr lang="de-DE" sz="2000" dirty="0">
              <a:solidFill>
                <a:srgbClr val="303633"/>
              </a:solidFill>
            </a:endParaRPr>
          </a:p>
          <a:p>
            <a:pPr marL="342900" indent="-342900" fontAlgn="base">
              <a:buFont typeface="Arial" panose="020B0604020202020204" pitchFamily="34" charset="0"/>
              <a:buChar char="•"/>
            </a:pPr>
            <a:r>
              <a:rPr lang="de-DE" sz="2000" dirty="0"/>
              <a:t>Definiere unabhängig aktualisierbare Einheiten</a:t>
            </a:r>
          </a:p>
          <a:p>
            <a:pPr marL="342900" indent="-342900" fontAlgn="base">
              <a:buFont typeface="Arial" panose="020B0604020202020204" pitchFamily="34" charset="0"/>
              <a:buChar char="•"/>
            </a:pPr>
            <a:r>
              <a:rPr lang="de-DE" sz="2000" dirty="0"/>
              <a:t>Isoliere Fehler</a:t>
            </a:r>
          </a:p>
          <a:p>
            <a:pPr marL="342900" indent="-342900" fontAlgn="base">
              <a:buFont typeface="Arial" panose="020B0604020202020204" pitchFamily="34" charset="0"/>
              <a:buChar char="•"/>
            </a:pPr>
            <a:r>
              <a:rPr lang="de-DE" sz="2000" dirty="0"/>
              <a:t>Baue gut beobachtbare Services</a:t>
            </a:r>
            <a:endParaRPr lang="de-DE" sz="2000" dirty="0">
              <a:solidFill>
                <a:srgbClr val="303633"/>
              </a:solidFill>
            </a:endParaRPr>
          </a:p>
          <a:p>
            <a:pPr marL="342900" indent="-342900" fontAlgn="base">
              <a:buFont typeface="Arial" panose="020B0604020202020204" pitchFamily="34" charset="0"/>
              <a:buChar char="•"/>
            </a:pPr>
            <a:endParaRPr lang="de-DE" sz="2000" dirty="0">
              <a:solidFill>
                <a:srgbClr val="303633"/>
              </a:solidFill>
            </a:endParaRPr>
          </a:p>
          <a:p>
            <a:pPr marL="342900" indent="-342900" fontAlgn="base">
              <a:buFont typeface="Arial" panose="020B0604020202020204" pitchFamily="34" charset="0"/>
              <a:buChar char="•"/>
            </a:pPr>
            <a:r>
              <a:rPr lang="de-DE" sz="2000" dirty="0"/>
              <a:t>Wann man keine </a:t>
            </a:r>
            <a:r>
              <a:rPr lang="de-DE" sz="2000" dirty="0" err="1"/>
              <a:t>Microservices</a:t>
            </a:r>
            <a:r>
              <a:rPr lang="de-DE" sz="2000" dirty="0"/>
              <a:t> nutzen sollte</a:t>
            </a:r>
          </a:p>
        </p:txBody>
      </p:sp>
      <p:pic>
        <p:nvPicPr>
          <p:cNvPr id="8" name="Grafik 7">
            <a:extLst>
              <a:ext uri="{FF2B5EF4-FFF2-40B4-BE49-F238E27FC236}">
                <a16:creationId xmlns:a16="http://schemas.microsoft.com/office/drawing/2014/main" id="{A8C0BEEA-8459-C740-B4EC-E3FF065B43EF}"/>
              </a:ext>
            </a:extLst>
          </p:cNvPr>
          <p:cNvPicPr>
            <a:picLocks noChangeAspect="1"/>
          </p:cNvPicPr>
          <p:nvPr/>
        </p:nvPicPr>
        <p:blipFill rotWithShape="1">
          <a:blip r:embed="rId2">
            <a:duotone>
              <a:prstClr val="black"/>
              <a:schemeClr val="tx2">
                <a:tint val="45000"/>
                <a:satMod val="400000"/>
              </a:schemeClr>
            </a:duotone>
          </a:blip>
          <a:srcRect t="8814"/>
          <a:stretch/>
        </p:blipFill>
        <p:spPr>
          <a:xfrm>
            <a:off x="6513590" y="1665888"/>
            <a:ext cx="4829396" cy="37856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19520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Bilde Modelle um Geschäftskonzepte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88</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dirty="0">
                <a:cs typeface="Consolas" panose="020B0609020204030204" pitchFamily="49" charset="0"/>
              </a:rPr>
              <a:t>Quelle: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12292" y="1512000"/>
            <a:ext cx="5179211" cy="4401205"/>
          </a:xfrm>
          <a:prstGeom prst="rect">
            <a:avLst/>
          </a:prstGeom>
        </p:spPr>
        <p:txBody>
          <a:bodyPr wrap="square">
            <a:spAutoFit/>
          </a:bodyPr>
          <a:lstStyle/>
          <a:p>
            <a:pPr marL="342900" indent="-342900" fontAlgn="base">
              <a:buFont typeface="Arial" panose="020B0604020202020204" pitchFamily="34" charset="0"/>
              <a:buChar char="•"/>
            </a:pPr>
            <a:r>
              <a:rPr lang="de-DE" sz="2000" dirty="0">
                <a:solidFill>
                  <a:srgbClr val="303633"/>
                </a:solidFill>
              </a:rPr>
              <a:t>Die Erfahrung hat gezeigt, dass Schnittstellen, die aus geschäftsgebundenen Kontexten (d.h. Domain-</a:t>
            </a:r>
            <a:r>
              <a:rPr lang="de-DE" sz="2000" dirty="0" err="1">
                <a:solidFill>
                  <a:srgbClr val="303633"/>
                </a:solidFill>
              </a:rPr>
              <a:t>driven</a:t>
            </a:r>
            <a:r>
              <a:rPr lang="de-DE" sz="2000" dirty="0">
                <a:solidFill>
                  <a:srgbClr val="303633"/>
                </a:solidFill>
              </a:rPr>
              <a:t>) abgeleitet werden, stabiler sind als solche, die um technische Konzepte herum gebaut werden. </a:t>
            </a:r>
          </a:p>
          <a:p>
            <a:pPr marL="342900" indent="-342900" fontAlgn="base">
              <a:buFont typeface="Arial" panose="020B0604020202020204" pitchFamily="34" charset="0"/>
              <a:buChar char="•"/>
            </a:pPr>
            <a:r>
              <a:rPr lang="de-DE" sz="2000" dirty="0">
                <a:solidFill>
                  <a:srgbClr val="303633"/>
                </a:solidFill>
              </a:rPr>
              <a:t>Durch die Modellierung der System-Domäne bildet man nicht nur stabilere Schnittstellen, sondern stellt auch sicher, dass Änderungen in Geschäftsprozessen besser abbildbar sind. </a:t>
            </a:r>
          </a:p>
          <a:p>
            <a:pPr marL="342900" indent="-342900" fontAlgn="base">
              <a:buFont typeface="Arial" panose="020B0604020202020204" pitchFamily="34" charset="0"/>
              <a:buChar char="•"/>
            </a:pPr>
            <a:r>
              <a:rPr lang="de-DE" sz="2000" dirty="0">
                <a:solidFill>
                  <a:srgbClr val="303633"/>
                </a:solidFill>
              </a:rPr>
              <a:t>Die Methodik der </a:t>
            </a:r>
            <a:r>
              <a:rPr lang="de-DE" sz="2000" dirty="0" err="1">
                <a:solidFill>
                  <a:srgbClr val="303633"/>
                </a:solidFill>
              </a:rPr>
              <a:t>Bounded</a:t>
            </a:r>
            <a:r>
              <a:rPr lang="de-DE" sz="2000" dirty="0">
                <a:solidFill>
                  <a:srgbClr val="303633"/>
                </a:solidFill>
              </a:rPr>
              <a:t> </a:t>
            </a:r>
            <a:r>
              <a:rPr lang="de-DE" sz="2000" dirty="0" err="1">
                <a:solidFill>
                  <a:srgbClr val="303633"/>
                </a:solidFill>
              </a:rPr>
              <a:t>Contexts</a:t>
            </a:r>
            <a:r>
              <a:rPr lang="de-DE" sz="2000" dirty="0">
                <a:solidFill>
                  <a:srgbClr val="303633"/>
                </a:solidFill>
              </a:rPr>
              <a:t> (DDD) bietet sich an, um potenzielle Domänengrenzen zu definieren.</a:t>
            </a:r>
          </a:p>
        </p:txBody>
      </p:sp>
      <p:pic>
        <p:nvPicPr>
          <p:cNvPr id="12" name="Grafik 11">
            <a:extLst>
              <a:ext uri="{FF2B5EF4-FFF2-40B4-BE49-F238E27FC236}">
                <a16:creationId xmlns:a16="http://schemas.microsoft.com/office/drawing/2014/main" id="{5FC9811B-9EBD-E748-9C2C-1F99F7336E2B}"/>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821375" y="1188000"/>
            <a:ext cx="5626127" cy="4809576"/>
          </a:xfrm>
          <a:prstGeom prst="rect">
            <a:avLst/>
          </a:prstGeom>
        </p:spPr>
      </p:pic>
      <p:sp>
        <p:nvSpPr>
          <p:cNvPr id="13" name="Textfeld 12">
            <a:extLst>
              <a:ext uri="{FF2B5EF4-FFF2-40B4-BE49-F238E27FC236}">
                <a16:creationId xmlns:a16="http://schemas.microsoft.com/office/drawing/2014/main" id="{59854159-6677-9F43-ACE8-57D1AAAFB221}"/>
              </a:ext>
            </a:extLst>
          </p:cNvPr>
          <p:cNvSpPr txBox="1"/>
          <p:nvPr/>
        </p:nvSpPr>
        <p:spPr>
          <a:xfrm>
            <a:off x="10102847" y="1368000"/>
            <a:ext cx="1960622" cy="954107"/>
          </a:xfrm>
          <a:prstGeom prst="rect">
            <a:avLst/>
          </a:prstGeom>
          <a:noFill/>
        </p:spPr>
        <p:txBody>
          <a:bodyPr wrap="square" rtlCol="0">
            <a:spAutoFit/>
          </a:bodyPr>
          <a:lstStyle/>
          <a:p>
            <a:r>
              <a:rPr lang="de-DE" sz="1400" i="1" dirty="0">
                <a:latin typeface="Bradley Hand" pitchFamily="2" charset="77"/>
              </a:rPr>
              <a:t>Die Methodik des Domain-</a:t>
            </a:r>
            <a:r>
              <a:rPr lang="de-DE" sz="1400" i="1" dirty="0" err="1">
                <a:latin typeface="Bradley Hand" pitchFamily="2" charset="77"/>
              </a:rPr>
              <a:t>Driven</a:t>
            </a:r>
            <a:r>
              <a:rPr lang="de-DE" sz="1400" i="1" dirty="0">
                <a:latin typeface="Bradley Hand" pitchFamily="2" charset="77"/>
              </a:rPr>
              <a:t>-Designs werden wir in Unit 10 behandeln.</a:t>
            </a:r>
          </a:p>
        </p:txBody>
      </p:sp>
    </p:spTree>
    <p:extLst>
      <p:ext uri="{BB962C8B-B14F-4D97-AF65-F5344CB8AC3E}">
        <p14:creationId xmlns:p14="http://schemas.microsoft.com/office/powerpoint/2010/main" val="35097060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Erschaffe eine Kultur der Automatisierung</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89</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dirty="0">
                <a:cs typeface="Consolas" panose="020B0609020204030204" pitchFamily="49" charset="0"/>
              </a:rPr>
              <a:t>Quelle: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31800" y="1512000"/>
            <a:ext cx="6874799" cy="4801314"/>
          </a:xfrm>
          <a:prstGeom prst="rect">
            <a:avLst/>
          </a:prstGeom>
        </p:spPr>
        <p:txBody>
          <a:bodyPr wrap="square">
            <a:spAutoFit/>
          </a:bodyPr>
          <a:lstStyle/>
          <a:p>
            <a:pPr marL="342900" indent="-342900" fontAlgn="base">
              <a:buFont typeface="Arial" panose="020B0604020202020204" pitchFamily="34" charset="0"/>
              <a:buChar char="•"/>
            </a:pPr>
            <a:r>
              <a:rPr lang="de-DE" sz="1700" dirty="0">
                <a:solidFill>
                  <a:srgbClr val="303633"/>
                </a:solidFill>
              </a:rPr>
              <a:t>Einzelne </a:t>
            </a:r>
            <a:r>
              <a:rPr lang="de-DE" sz="1700" dirty="0" err="1">
                <a:solidFill>
                  <a:srgbClr val="303633"/>
                </a:solidFill>
              </a:rPr>
              <a:t>Microservices</a:t>
            </a:r>
            <a:r>
              <a:rPr lang="de-DE" sz="1700" dirty="0">
                <a:solidFill>
                  <a:srgbClr val="303633"/>
                </a:solidFill>
              </a:rPr>
              <a:t> sind einfach. Eine Architektur von </a:t>
            </a:r>
            <a:r>
              <a:rPr lang="de-DE" sz="1700" dirty="0" err="1">
                <a:solidFill>
                  <a:srgbClr val="303633"/>
                </a:solidFill>
              </a:rPr>
              <a:t>Microservices</a:t>
            </a:r>
            <a:r>
              <a:rPr lang="de-DE" sz="1700" dirty="0">
                <a:solidFill>
                  <a:srgbClr val="303633"/>
                </a:solidFill>
              </a:rPr>
              <a:t> ist im Allgemeinen komplex. Ein wesentlicher Grund ist die im Resultat steigende Anzahl von Wechselwirkungen eines Gesamtsystems. </a:t>
            </a:r>
          </a:p>
          <a:p>
            <a:pPr marL="342900" indent="-342900" fontAlgn="base">
              <a:buFont typeface="Arial" panose="020B0604020202020204" pitchFamily="34" charset="0"/>
              <a:buChar char="•"/>
            </a:pPr>
            <a:r>
              <a:rPr lang="de-DE" sz="1700" dirty="0">
                <a:solidFill>
                  <a:srgbClr val="303633"/>
                </a:solidFill>
              </a:rPr>
              <a:t>Die Einführung einer Kultur der Automatisierung ist ein wichtiger Weg, um diese Komplexitätsverschiebung beherrschen zu können.</a:t>
            </a:r>
          </a:p>
          <a:p>
            <a:pPr marL="342900" indent="-342900" fontAlgn="base">
              <a:buFont typeface="Arial" panose="020B0604020202020204" pitchFamily="34" charset="0"/>
              <a:buChar char="•"/>
            </a:pPr>
            <a:r>
              <a:rPr lang="de-DE" sz="1700" dirty="0">
                <a:solidFill>
                  <a:srgbClr val="303633"/>
                </a:solidFill>
              </a:rPr>
              <a:t>Automatisierte Tests stellen sicher, dass Services auch nach Updates in komplexeren Wechselwirkungsketten stets wie erwartet funktionieren.</a:t>
            </a:r>
          </a:p>
          <a:p>
            <a:pPr marL="342900" indent="-342900" fontAlgn="base">
              <a:buFont typeface="Arial" panose="020B0604020202020204" pitchFamily="34" charset="0"/>
              <a:buChar char="•"/>
            </a:pPr>
            <a:r>
              <a:rPr lang="de-DE" sz="1700" dirty="0">
                <a:solidFill>
                  <a:srgbClr val="303633"/>
                </a:solidFill>
              </a:rPr>
              <a:t>Automatisierte </a:t>
            </a:r>
            <a:r>
              <a:rPr lang="de-DE" sz="1700" dirty="0" err="1">
                <a:solidFill>
                  <a:srgbClr val="303633"/>
                </a:solidFill>
              </a:rPr>
              <a:t>Deployments</a:t>
            </a:r>
            <a:r>
              <a:rPr lang="de-DE" sz="1700" dirty="0">
                <a:solidFill>
                  <a:srgbClr val="303633"/>
                </a:solidFill>
              </a:rPr>
              <a:t> ermöglichen schnelles Feedback zur Produktionsqualität jedes Check-ins.</a:t>
            </a:r>
          </a:p>
          <a:p>
            <a:pPr marL="342900" indent="-342900" fontAlgn="base">
              <a:buFont typeface="Arial" panose="020B0604020202020204" pitchFamily="34" charset="0"/>
              <a:buChar char="•"/>
            </a:pPr>
            <a:r>
              <a:rPr lang="de-DE" sz="1700" dirty="0">
                <a:solidFill>
                  <a:srgbClr val="303633"/>
                </a:solidFill>
              </a:rPr>
              <a:t>Die Definition von </a:t>
            </a:r>
            <a:r>
              <a:rPr lang="de-DE" sz="1700" b="1" i="1" dirty="0" err="1">
                <a:solidFill>
                  <a:schemeClr val="accent5"/>
                </a:solidFill>
              </a:rPr>
              <a:t>Enviroments</a:t>
            </a:r>
            <a:r>
              <a:rPr lang="de-DE" sz="1700" dirty="0">
                <a:solidFill>
                  <a:srgbClr val="303633"/>
                </a:solidFill>
              </a:rPr>
              <a:t> (z.B. Test, </a:t>
            </a:r>
            <a:r>
              <a:rPr lang="de-DE" sz="1700" dirty="0" err="1">
                <a:solidFill>
                  <a:srgbClr val="303633"/>
                </a:solidFill>
              </a:rPr>
              <a:t>Staging</a:t>
            </a:r>
            <a:r>
              <a:rPr lang="de-DE" sz="1700" dirty="0">
                <a:solidFill>
                  <a:srgbClr val="303633"/>
                </a:solidFill>
              </a:rPr>
              <a:t>, Development) ermöglichen unterschiedliche Ausbaustufen eines Systems mit einer einheitlichen Bereitstellungsmethode bereitstellen und testen (bzw. in Produktion bringen) zu können.</a:t>
            </a:r>
          </a:p>
          <a:p>
            <a:pPr marL="342900" indent="-342900" fontAlgn="base">
              <a:buFont typeface="Arial" panose="020B0604020202020204" pitchFamily="34" charset="0"/>
              <a:buChar char="•"/>
            </a:pPr>
            <a:r>
              <a:rPr lang="de-DE" sz="1700" b="1" i="1" dirty="0">
                <a:solidFill>
                  <a:schemeClr val="accent5"/>
                </a:solidFill>
              </a:rPr>
              <a:t>Container Images</a:t>
            </a:r>
            <a:r>
              <a:rPr lang="de-DE" sz="1700" dirty="0">
                <a:solidFill>
                  <a:srgbClr val="303633"/>
                </a:solidFill>
              </a:rPr>
              <a:t> können die Bereitstellung zu beschleunigen, und vollautomatisch unveränderliche Server zu erstellen, um die Erstellung von </a:t>
            </a:r>
            <a:r>
              <a:rPr lang="de-DE" sz="1700" dirty="0" err="1">
                <a:solidFill>
                  <a:srgbClr val="303633"/>
                </a:solidFill>
              </a:rPr>
              <a:t>Deployment</a:t>
            </a:r>
            <a:r>
              <a:rPr lang="de-DE" sz="1700" dirty="0">
                <a:solidFill>
                  <a:srgbClr val="303633"/>
                </a:solidFill>
              </a:rPr>
              <a:t> Units, deren Konfiguration und deren Betrieb zu standardisieren und mittels </a:t>
            </a:r>
            <a:r>
              <a:rPr lang="de-DE" sz="1700" b="1" i="1" dirty="0">
                <a:solidFill>
                  <a:schemeClr val="accent5"/>
                </a:solidFill>
              </a:rPr>
              <a:t>Orchestrierungsplattformen</a:t>
            </a:r>
            <a:r>
              <a:rPr lang="de-DE" sz="1700" dirty="0">
                <a:solidFill>
                  <a:srgbClr val="303633"/>
                </a:solidFill>
              </a:rPr>
              <a:t> zu automatisieren.</a:t>
            </a:r>
          </a:p>
        </p:txBody>
      </p:sp>
      <p:pic>
        <p:nvPicPr>
          <p:cNvPr id="14" name="Grafik 13">
            <a:extLst>
              <a:ext uri="{FF2B5EF4-FFF2-40B4-BE49-F238E27FC236}">
                <a16:creationId xmlns:a16="http://schemas.microsoft.com/office/drawing/2014/main" id="{E864A0FE-9AC1-1349-89D8-54B2BA7441C0}"/>
              </a:ext>
            </a:extLst>
          </p:cNvPr>
          <p:cNvPicPr>
            <a:picLocks noChangeAspect="1"/>
          </p:cNvPicPr>
          <p:nvPr/>
        </p:nvPicPr>
        <p:blipFill>
          <a:blip r:embed="rId2">
            <a:grayscl/>
          </a:blip>
          <a:stretch>
            <a:fillRect/>
          </a:stretch>
        </p:blipFill>
        <p:spPr>
          <a:xfrm>
            <a:off x="7667763" y="1013124"/>
            <a:ext cx="4316767" cy="2872043"/>
          </a:xfrm>
          <a:prstGeom prst="rect">
            <a:avLst/>
          </a:prstGeom>
        </p:spPr>
      </p:pic>
      <p:sp>
        <p:nvSpPr>
          <p:cNvPr id="15" name="Textfeld 14">
            <a:extLst>
              <a:ext uri="{FF2B5EF4-FFF2-40B4-BE49-F238E27FC236}">
                <a16:creationId xmlns:a16="http://schemas.microsoft.com/office/drawing/2014/main" id="{3DF64E84-111C-7541-B6E0-68C2A9025B12}"/>
              </a:ext>
            </a:extLst>
          </p:cNvPr>
          <p:cNvSpPr txBox="1"/>
          <p:nvPr/>
        </p:nvSpPr>
        <p:spPr>
          <a:xfrm>
            <a:off x="10083345" y="4020074"/>
            <a:ext cx="1960622" cy="2246769"/>
          </a:xfrm>
          <a:prstGeom prst="rect">
            <a:avLst/>
          </a:prstGeom>
          <a:noFill/>
        </p:spPr>
        <p:txBody>
          <a:bodyPr wrap="square" rtlCol="0">
            <a:spAutoFit/>
          </a:bodyPr>
          <a:lstStyle/>
          <a:p>
            <a:r>
              <a:rPr lang="de-DE" sz="1400" i="1" dirty="0" err="1">
                <a:latin typeface="Bradley Hand" pitchFamily="2" charset="77"/>
              </a:rPr>
              <a:t>Deploy</a:t>
            </a:r>
            <a:r>
              <a:rPr lang="de-DE" sz="1400" i="1" dirty="0">
                <a:latin typeface="Bradley Hand" pitchFamily="2" charset="77"/>
              </a:rPr>
              <a:t> Environments können Sie bspw. auch in </a:t>
            </a:r>
            <a:r>
              <a:rPr lang="de-DE" sz="1400" i="1" dirty="0" err="1">
                <a:latin typeface="Bradley Hand" pitchFamily="2" charset="77"/>
              </a:rPr>
              <a:t>Gitlab</a:t>
            </a:r>
            <a:r>
              <a:rPr lang="de-DE" sz="1400" i="1" dirty="0">
                <a:latin typeface="Bradley Hand" pitchFamily="2" charset="77"/>
              </a:rPr>
              <a:t>-CI Pipelines definieren (vgl. Unit 02, </a:t>
            </a:r>
            <a:r>
              <a:rPr lang="de-DE" sz="1400" i="1" dirty="0" err="1">
                <a:latin typeface="Bradley Hand" pitchFamily="2" charset="77"/>
              </a:rPr>
              <a:t>DevOps</a:t>
            </a:r>
            <a:r>
              <a:rPr lang="de-DE" sz="1400" i="1" dirty="0">
                <a:latin typeface="Bradley Hand" pitchFamily="2" charset="77"/>
              </a:rPr>
              <a:t>).</a:t>
            </a:r>
          </a:p>
          <a:p>
            <a:endParaRPr lang="de-DE" sz="1400" i="1" dirty="0">
              <a:latin typeface="Bradley Hand" pitchFamily="2" charset="77"/>
            </a:endParaRPr>
          </a:p>
          <a:p>
            <a:r>
              <a:rPr lang="de-DE" sz="1400" i="1" dirty="0">
                <a:latin typeface="Bradley Hand" pitchFamily="2" charset="77"/>
              </a:rPr>
              <a:t>Container (Images) haben wir in Unit 04+05 behandelt.</a:t>
            </a:r>
          </a:p>
        </p:txBody>
      </p:sp>
      <p:sp>
        <p:nvSpPr>
          <p:cNvPr id="9" name="Textfeld 8">
            <a:extLst>
              <a:ext uri="{FF2B5EF4-FFF2-40B4-BE49-F238E27FC236}">
                <a16:creationId xmlns:a16="http://schemas.microsoft.com/office/drawing/2014/main" id="{43E15EB4-22BC-E149-AADC-D79428EF8529}"/>
              </a:ext>
            </a:extLst>
          </p:cNvPr>
          <p:cNvSpPr txBox="1"/>
          <p:nvPr/>
        </p:nvSpPr>
        <p:spPr>
          <a:xfrm>
            <a:off x="10310200" y="1188000"/>
            <a:ext cx="1733767" cy="738664"/>
          </a:xfrm>
          <a:prstGeom prst="rect">
            <a:avLst/>
          </a:prstGeom>
          <a:noFill/>
        </p:spPr>
        <p:txBody>
          <a:bodyPr wrap="square" rtlCol="0">
            <a:spAutoFit/>
          </a:bodyPr>
          <a:lstStyle/>
          <a:p>
            <a:r>
              <a:rPr lang="de-DE" sz="1400" b="1" i="1" dirty="0">
                <a:latin typeface="Bradley Hand" pitchFamily="2" charset="77"/>
              </a:rPr>
              <a:t>Merke:</a:t>
            </a:r>
          </a:p>
          <a:p>
            <a:r>
              <a:rPr lang="de-DE" sz="1400" i="1" dirty="0">
                <a:latin typeface="Bradley Hand" pitchFamily="2" charset="77"/>
              </a:rPr>
              <a:t>Komplexität verschwindet nicht!</a:t>
            </a:r>
          </a:p>
        </p:txBody>
      </p:sp>
    </p:spTree>
    <p:extLst>
      <p:ext uri="{BB962C8B-B14F-4D97-AF65-F5344CB8AC3E}">
        <p14:creationId xmlns:p14="http://schemas.microsoft.com/office/powerpoint/2010/main" val="243659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Was  sind  </a:t>
            </a:r>
            <a:r>
              <a:rPr lang="de-DE" dirty="0" err="1"/>
              <a:t>microservices</a:t>
            </a:r>
            <a:endParaRPr lang="de-DE" dirty="0"/>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6" name="Inhaltsplatzhalter 7">
            <a:extLst>
              <a:ext uri="{FF2B5EF4-FFF2-40B4-BE49-F238E27FC236}">
                <a16:creationId xmlns:a16="http://schemas.microsoft.com/office/drawing/2014/main" id="{E14A6DEF-A820-694A-81B1-5C55C3AF96FD}"/>
              </a:ext>
            </a:extLst>
          </p:cNvPr>
          <p:cNvSpPr>
            <a:spLocks noGrp="1"/>
          </p:cNvSpPr>
          <p:nvPr>
            <p:ph sz="half" idx="1"/>
          </p:nvPr>
        </p:nvSpPr>
        <p:spPr>
          <a:xfrm>
            <a:off x="365323" y="1243379"/>
            <a:ext cx="7559477" cy="515837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lnSpc>
                <a:spcPct val="150000"/>
              </a:lnSpc>
              <a:buNone/>
            </a:pP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In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short</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the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microservice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architectural</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style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is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an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approach</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to</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developing</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single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application</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a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suite</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of</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small</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services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each</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running</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in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its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own</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process</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and</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communicating</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with</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lightweight</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mechanisms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often</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an </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HTTP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resource</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API</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These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services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are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built</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around</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business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capabilities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and</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independently</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deployable</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by</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fully</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automated</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deployment</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machinery</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There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is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 bare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minimum</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of</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centralized</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management</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of</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these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services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which</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may</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be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written</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in </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different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programming</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languages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and</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use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different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data</a:t>
            </a:r>
            <a:r>
              <a:rPr lang="de-DE" b="1" i="1" dirty="0">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 </a:t>
            </a:r>
            <a:r>
              <a:rPr lang="de-DE" b="1" i="1" dirty="0" err="1">
                <a:solidFill>
                  <a:schemeClr val="accent5"/>
                </a:solidFill>
                <a:latin typeface="AMERICAN TYPEWRITER LIGHT" panose="02090304020004020304" pitchFamily="18" charset="77"/>
                <a:ea typeface="Roboto" panose="02000000000000000000" pitchFamily="2" charset="0"/>
                <a:cs typeface="Roboto" panose="02000000000000000000" pitchFamily="2" charset="0"/>
              </a:rPr>
              <a:t>storage</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 </a:t>
            </a:r>
            <a:r>
              <a:rPr lang="de-DE" i="1" dirty="0" err="1">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technologies</a:t>
            </a:r>
            <a:r>
              <a:rPr lang="de-DE"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a:t>
            </a:r>
          </a:p>
          <a:p>
            <a:pPr marL="0" lvl="0" indent="0">
              <a:lnSpc>
                <a:spcPct val="150000"/>
              </a:lnSpc>
              <a:buNone/>
            </a:pPr>
            <a:endParaRPr lang="de-DE" sz="1400" b="1"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endParaRPr>
          </a:p>
          <a:p>
            <a:pPr marL="0" lvl="0" indent="0">
              <a:lnSpc>
                <a:spcPct val="150000"/>
              </a:lnSpc>
              <a:buNone/>
            </a:pPr>
            <a:r>
              <a:rPr lang="de-DE" sz="1400" b="1" i="1" dirty="0">
                <a:solidFill>
                  <a:schemeClr val="tx1">
                    <a:lumMod val="75000"/>
                    <a:lumOff val="25000"/>
                  </a:schemeClr>
                </a:solidFill>
                <a:latin typeface="AMERICAN TYPEWRITER LIGHT" panose="02090304020004020304" pitchFamily="18" charset="77"/>
                <a:ea typeface="Roboto" panose="02000000000000000000" pitchFamily="2" charset="0"/>
                <a:cs typeface="Roboto" panose="02000000000000000000" pitchFamily="2" charset="0"/>
              </a:rPr>
              <a:t>Martin Fowler, 2014</a:t>
            </a:r>
            <a:endParaRPr lang="de-DE" sz="1400" b="1" dirty="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endParaRPr>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6147837" cy="307777"/>
          </a:xfrm>
          <a:prstGeom prst="rect">
            <a:avLst/>
          </a:prstGeom>
        </p:spPr>
        <p:txBody>
          <a:bodyPr wrap="none">
            <a:spAutoFit/>
          </a:bodyPr>
          <a:lstStyle/>
          <a:p>
            <a:r>
              <a:rPr lang="de-DE" sz="1400" dirty="0">
                <a:latin typeface="Consolas" panose="020B0609020204030204" pitchFamily="49" charset="0"/>
                <a:cs typeface="Consolas" panose="020B0609020204030204" pitchFamily="49" charset="0"/>
              </a:rPr>
              <a:t>Quelle: https://</a:t>
            </a:r>
            <a:r>
              <a:rPr lang="de-DE" sz="1400" dirty="0" err="1">
                <a:latin typeface="Consolas" panose="020B0609020204030204" pitchFamily="49" charset="0"/>
                <a:cs typeface="Consolas" panose="020B0609020204030204" pitchFamily="49" charset="0"/>
              </a:rPr>
              <a:t>martinfowler.com</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articles</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microservices.html</a:t>
            </a:r>
            <a:endParaRPr lang="de-DE"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0779013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Blende interne Implementierungsdetails aus</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90</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dirty="0">
                <a:cs typeface="Consolas" panose="020B0609020204030204" pitchFamily="49" charset="0"/>
              </a:rPr>
              <a:t>Quelle: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31800" y="1512000"/>
            <a:ext cx="8176171" cy="4524315"/>
          </a:xfrm>
          <a:prstGeom prst="rect">
            <a:avLst/>
          </a:prstGeom>
        </p:spPr>
        <p:txBody>
          <a:bodyPr wrap="square">
            <a:spAutoFit/>
          </a:bodyPr>
          <a:lstStyle/>
          <a:p>
            <a:pPr marL="342900" indent="-342900" fontAlgn="base">
              <a:buFont typeface="Arial" panose="020B0604020202020204" pitchFamily="34" charset="0"/>
              <a:buChar char="•"/>
            </a:pPr>
            <a:r>
              <a:rPr lang="de-DE" dirty="0">
                <a:solidFill>
                  <a:srgbClr val="303633"/>
                </a:solidFill>
              </a:rPr>
              <a:t>Damit ein Service unabhängig von anderen Diensten entwickelt werden kann, ist es wichtig, dass dessen Implementierungsdetails verborgen werden, um implizite Abhängigkeiten zu vermeiden.</a:t>
            </a:r>
          </a:p>
          <a:p>
            <a:pPr marL="342900" indent="-342900" fontAlgn="base">
              <a:buFont typeface="Arial" panose="020B0604020202020204" pitchFamily="34" charset="0"/>
              <a:buChar char="•"/>
            </a:pPr>
            <a:r>
              <a:rPr lang="de-DE" b="1" i="1" dirty="0" err="1">
                <a:solidFill>
                  <a:schemeClr val="accent5"/>
                </a:solidFill>
              </a:rPr>
              <a:t>Bounded</a:t>
            </a:r>
            <a:r>
              <a:rPr lang="de-DE" b="1" i="1" dirty="0">
                <a:solidFill>
                  <a:schemeClr val="accent5"/>
                </a:solidFill>
              </a:rPr>
              <a:t> </a:t>
            </a:r>
            <a:r>
              <a:rPr lang="de-DE" b="1" i="1" dirty="0" err="1">
                <a:solidFill>
                  <a:schemeClr val="accent5"/>
                </a:solidFill>
              </a:rPr>
              <a:t>Contexts</a:t>
            </a:r>
            <a:r>
              <a:rPr lang="de-DE" b="1" i="1" dirty="0">
                <a:solidFill>
                  <a:schemeClr val="accent5"/>
                </a:solidFill>
              </a:rPr>
              <a:t> </a:t>
            </a:r>
            <a:r>
              <a:rPr lang="de-DE" dirty="0">
                <a:solidFill>
                  <a:srgbClr val="303633"/>
                </a:solidFill>
              </a:rPr>
              <a:t>können hilfreich sein, Modelle zu identifizieren, die gemeinsam an Schnittstellen genutzt werden sollen, und die Modelle zu identifizieren, die ausgeblendet werden können.</a:t>
            </a:r>
          </a:p>
          <a:p>
            <a:pPr marL="342900" indent="-342900" fontAlgn="base">
              <a:buFont typeface="Arial" panose="020B0604020202020204" pitchFamily="34" charset="0"/>
              <a:buChar char="•"/>
            </a:pPr>
            <a:r>
              <a:rPr lang="de-DE" dirty="0">
                <a:solidFill>
                  <a:srgbClr val="303633"/>
                </a:solidFill>
              </a:rPr>
              <a:t>Services sollten auch ihre Datenbanken verbergen, um zu vermeiden, dass eine der häufigsten Arten der Kopplung (Datenkopplung) vermieden werden.</a:t>
            </a:r>
          </a:p>
          <a:p>
            <a:pPr marL="342900" indent="-342900" fontAlgn="base">
              <a:buFont typeface="Arial" panose="020B0604020202020204" pitchFamily="34" charset="0"/>
              <a:buChar char="•"/>
            </a:pPr>
            <a:r>
              <a:rPr lang="de-DE" dirty="0">
                <a:solidFill>
                  <a:srgbClr val="303633"/>
                </a:solidFill>
              </a:rPr>
              <a:t>Stattdessen sollten Konzepte wie Data Pumps oder Event Data Pumps genutzt verwenden, um über mehrere Services hinweg zu konsolidieren.</a:t>
            </a:r>
          </a:p>
          <a:p>
            <a:pPr marL="342900" indent="-342900" fontAlgn="base">
              <a:buFont typeface="Arial" panose="020B0604020202020204" pitchFamily="34" charset="0"/>
              <a:buChar char="•"/>
            </a:pPr>
            <a:r>
              <a:rPr lang="de-DE" dirty="0">
                <a:solidFill>
                  <a:srgbClr val="303633"/>
                </a:solidFill>
              </a:rPr>
              <a:t>Technologieunabhängige APIs ermöglichen Flexibilität hinsichtlich des Einsatzes verschiedener Technologie-Stacks.</a:t>
            </a:r>
          </a:p>
          <a:p>
            <a:pPr marL="342900" indent="-342900" fontAlgn="base">
              <a:buFont typeface="Arial" panose="020B0604020202020204" pitchFamily="34" charset="0"/>
              <a:buChar char="•"/>
            </a:pPr>
            <a:r>
              <a:rPr lang="de-DE" dirty="0">
                <a:solidFill>
                  <a:srgbClr val="303633"/>
                </a:solidFill>
              </a:rPr>
              <a:t>Insbesondere mittels </a:t>
            </a:r>
            <a:r>
              <a:rPr lang="de-DE" b="1" i="1" dirty="0">
                <a:solidFill>
                  <a:schemeClr val="accent5"/>
                </a:solidFill>
              </a:rPr>
              <a:t>REST</a:t>
            </a:r>
            <a:r>
              <a:rPr lang="de-DE" dirty="0">
                <a:solidFill>
                  <a:srgbClr val="303633"/>
                </a:solidFill>
              </a:rPr>
              <a:t> kann die Trennung von internen und externen Implementierungsdetails methodisch sichergestellt werden.</a:t>
            </a:r>
          </a:p>
          <a:p>
            <a:pPr marL="342900" indent="-342900" fontAlgn="base">
              <a:buFont typeface="Arial" panose="020B0604020202020204" pitchFamily="34" charset="0"/>
              <a:buChar char="•"/>
            </a:pPr>
            <a:r>
              <a:rPr lang="de-DE" dirty="0">
                <a:solidFill>
                  <a:srgbClr val="303633"/>
                </a:solidFill>
              </a:rPr>
              <a:t>Selbst wenn mittels Remote </a:t>
            </a:r>
            <a:r>
              <a:rPr lang="de-DE" dirty="0" err="1">
                <a:solidFill>
                  <a:srgbClr val="303633"/>
                </a:solidFill>
              </a:rPr>
              <a:t>Procedure</a:t>
            </a:r>
            <a:r>
              <a:rPr lang="de-DE" dirty="0">
                <a:solidFill>
                  <a:srgbClr val="303633"/>
                </a:solidFill>
              </a:rPr>
              <a:t> Calls (RPCs) kommuniziert wird, kann die REST-Philosophie genutzt werden.</a:t>
            </a:r>
          </a:p>
        </p:txBody>
      </p:sp>
      <p:pic>
        <p:nvPicPr>
          <p:cNvPr id="9" name="Grafik 8">
            <a:extLst>
              <a:ext uri="{FF2B5EF4-FFF2-40B4-BE49-F238E27FC236}">
                <a16:creationId xmlns:a16="http://schemas.microsoft.com/office/drawing/2014/main" id="{31562C5D-234B-4F4A-84E5-EBC3F85690E4}"/>
              </a:ext>
            </a:extLst>
          </p:cNvPr>
          <p:cNvPicPr>
            <a:picLocks noChangeAspect="1"/>
          </p:cNvPicPr>
          <p:nvPr/>
        </p:nvPicPr>
        <p:blipFill>
          <a:blip r:embed="rId2">
            <a:clrChange>
              <a:clrFrom>
                <a:srgbClr val="F7F7F7"/>
              </a:clrFrom>
              <a:clrTo>
                <a:srgbClr val="F7F7F7">
                  <a:alpha val="0"/>
                </a:srgbClr>
              </a:clrTo>
            </a:clrChange>
            <a:duotone>
              <a:prstClr val="black"/>
              <a:schemeClr val="tx2">
                <a:tint val="45000"/>
                <a:satMod val="400000"/>
              </a:schemeClr>
            </a:duotone>
          </a:blip>
          <a:stretch>
            <a:fillRect/>
          </a:stretch>
        </p:blipFill>
        <p:spPr>
          <a:xfrm>
            <a:off x="11017019" y="2348766"/>
            <a:ext cx="860965" cy="976072"/>
          </a:xfrm>
          <a:prstGeom prst="rect">
            <a:avLst/>
          </a:prstGeom>
        </p:spPr>
      </p:pic>
      <p:pic>
        <p:nvPicPr>
          <p:cNvPr id="11" name="Grafik 10">
            <a:extLst>
              <a:ext uri="{FF2B5EF4-FFF2-40B4-BE49-F238E27FC236}">
                <a16:creationId xmlns:a16="http://schemas.microsoft.com/office/drawing/2014/main" id="{BCFC9617-FF4F-4247-A31B-A5F6A073472A}"/>
              </a:ext>
            </a:extLst>
          </p:cNvPr>
          <p:cNvPicPr>
            <a:picLocks noChangeAspect="1"/>
          </p:cNvPicPr>
          <p:nvPr/>
        </p:nvPicPr>
        <p:blipFill>
          <a:blip r:embed="rId3">
            <a:clrChange>
              <a:clrFrom>
                <a:srgbClr val="F6F6F6"/>
              </a:clrFrom>
              <a:clrTo>
                <a:srgbClr val="F6F6F6">
                  <a:alpha val="0"/>
                </a:srgbClr>
              </a:clrTo>
            </a:clrChange>
            <a:duotone>
              <a:prstClr val="black"/>
              <a:schemeClr val="tx2">
                <a:tint val="45000"/>
                <a:satMod val="400000"/>
              </a:schemeClr>
            </a:duotone>
          </a:blip>
          <a:stretch>
            <a:fillRect/>
          </a:stretch>
        </p:blipFill>
        <p:spPr>
          <a:xfrm>
            <a:off x="11008465" y="3740308"/>
            <a:ext cx="869519" cy="813319"/>
          </a:xfrm>
          <a:prstGeom prst="rect">
            <a:avLst/>
          </a:prstGeom>
        </p:spPr>
      </p:pic>
      <p:cxnSp>
        <p:nvCxnSpPr>
          <p:cNvPr id="13" name="Gerade Verbindung 12">
            <a:extLst>
              <a:ext uri="{FF2B5EF4-FFF2-40B4-BE49-F238E27FC236}">
                <a16:creationId xmlns:a16="http://schemas.microsoft.com/office/drawing/2014/main" id="{09A9685C-FFE2-9E40-BEAB-BE21DADB0DB9}"/>
              </a:ext>
            </a:extLst>
          </p:cNvPr>
          <p:cNvCxnSpPr>
            <a:cxnSpLocks/>
            <a:stCxn id="9" idx="2"/>
            <a:endCxn id="11" idx="0"/>
          </p:cNvCxnSpPr>
          <p:nvPr/>
        </p:nvCxnSpPr>
        <p:spPr>
          <a:xfrm flipH="1">
            <a:off x="11443225" y="3324838"/>
            <a:ext cx="4277" cy="41547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AF7332DC-08F9-8948-A182-99E625B97BFA}"/>
              </a:ext>
            </a:extLst>
          </p:cNvPr>
          <p:cNvPicPr>
            <a:picLocks noChangeAspect="1"/>
          </p:cNvPicPr>
          <p:nvPr/>
        </p:nvPicPr>
        <p:blipFill>
          <a:blip r:embed="rId4"/>
          <a:stretch>
            <a:fillRect/>
          </a:stretch>
        </p:blipFill>
        <p:spPr>
          <a:xfrm rot="16200000">
            <a:off x="10397555" y="2540761"/>
            <a:ext cx="592082" cy="592082"/>
          </a:xfrm>
          <a:prstGeom prst="rect">
            <a:avLst/>
          </a:prstGeom>
        </p:spPr>
      </p:pic>
      <p:pic>
        <p:nvPicPr>
          <p:cNvPr id="18" name="Grafik 17">
            <a:extLst>
              <a:ext uri="{FF2B5EF4-FFF2-40B4-BE49-F238E27FC236}">
                <a16:creationId xmlns:a16="http://schemas.microsoft.com/office/drawing/2014/main" id="{4DA7E4CB-2DF5-AB40-BBCB-EC784AAC8CAD}"/>
              </a:ext>
            </a:extLst>
          </p:cNvPr>
          <p:cNvPicPr>
            <a:picLocks noChangeAspect="1"/>
          </p:cNvPicPr>
          <p:nvPr/>
        </p:nvPicPr>
        <p:blipFill>
          <a:blip r:embed="rId2">
            <a:clrChange>
              <a:clrFrom>
                <a:srgbClr val="F7F7F7"/>
              </a:clrFrom>
              <a:clrTo>
                <a:srgbClr val="F7F7F7">
                  <a:alpha val="0"/>
                </a:srgbClr>
              </a:clrTo>
            </a:clrChange>
            <a:duotone>
              <a:prstClr val="black"/>
              <a:schemeClr val="tx2">
                <a:tint val="45000"/>
                <a:satMod val="400000"/>
              </a:schemeClr>
            </a:duotone>
          </a:blip>
          <a:stretch>
            <a:fillRect/>
          </a:stretch>
        </p:blipFill>
        <p:spPr>
          <a:xfrm>
            <a:off x="9536590" y="2348766"/>
            <a:ext cx="860965" cy="976072"/>
          </a:xfrm>
          <a:prstGeom prst="rect">
            <a:avLst/>
          </a:prstGeom>
        </p:spPr>
      </p:pic>
      <p:cxnSp>
        <p:nvCxnSpPr>
          <p:cNvPr id="23" name="Gerade Verbindung 22">
            <a:extLst>
              <a:ext uri="{FF2B5EF4-FFF2-40B4-BE49-F238E27FC236}">
                <a16:creationId xmlns:a16="http://schemas.microsoft.com/office/drawing/2014/main" id="{C63DEF3B-90AA-F844-8604-AC36DBF81765}"/>
              </a:ext>
            </a:extLst>
          </p:cNvPr>
          <p:cNvCxnSpPr>
            <a:cxnSpLocks/>
          </p:cNvCxnSpPr>
          <p:nvPr/>
        </p:nvCxnSpPr>
        <p:spPr>
          <a:xfrm flipH="1">
            <a:off x="9967072" y="1858645"/>
            <a:ext cx="4277" cy="41547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Grafik 23">
            <a:extLst>
              <a:ext uri="{FF2B5EF4-FFF2-40B4-BE49-F238E27FC236}">
                <a16:creationId xmlns:a16="http://schemas.microsoft.com/office/drawing/2014/main" id="{BDF2CD5F-05B6-6B4B-BD56-7CF4EB9F3A45}"/>
              </a:ext>
            </a:extLst>
          </p:cNvPr>
          <p:cNvPicPr>
            <a:picLocks noChangeAspect="1"/>
          </p:cNvPicPr>
          <p:nvPr/>
        </p:nvPicPr>
        <p:blipFill>
          <a:blip r:embed="rId3">
            <a:clrChange>
              <a:clrFrom>
                <a:srgbClr val="F6F6F6"/>
              </a:clrFrom>
              <a:clrTo>
                <a:srgbClr val="F6F6F6">
                  <a:alpha val="0"/>
                </a:srgbClr>
              </a:clrTo>
            </a:clrChange>
            <a:duotone>
              <a:prstClr val="black"/>
              <a:schemeClr val="tx2">
                <a:tint val="45000"/>
                <a:satMod val="400000"/>
              </a:schemeClr>
            </a:duotone>
          </a:blip>
          <a:stretch>
            <a:fillRect/>
          </a:stretch>
        </p:blipFill>
        <p:spPr>
          <a:xfrm>
            <a:off x="9553750" y="1008000"/>
            <a:ext cx="869519" cy="813319"/>
          </a:xfrm>
          <a:prstGeom prst="rect">
            <a:avLst/>
          </a:prstGeom>
        </p:spPr>
      </p:pic>
      <p:sp>
        <p:nvSpPr>
          <p:cNvPr id="25" name="Textfeld 24">
            <a:extLst>
              <a:ext uri="{FF2B5EF4-FFF2-40B4-BE49-F238E27FC236}">
                <a16:creationId xmlns:a16="http://schemas.microsoft.com/office/drawing/2014/main" id="{48FA2A8E-FE8B-B547-8E35-7FD4B21B634F}"/>
              </a:ext>
            </a:extLst>
          </p:cNvPr>
          <p:cNvSpPr txBox="1"/>
          <p:nvPr/>
        </p:nvSpPr>
        <p:spPr>
          <a:xfrm>
            <a:off x="10134379" y="4895893"/>
            <a:ext cx="1960622" cy="954107"/>
          </a:xfrm>
          <a:prstGeom prst="rect">
            <a:avLst/>
          </a:prstGeom>
          <a:noFill/>
        </p:spPr>
        <p:txBody>
          <a:bodyPr wrap="square" rtlCol="0">
            <a:spAutoFit/>
          </a:bodyPr>
          <a:lstStyle/>
          <a:p>
            <a:r>
              <a:rPr lang="de-DE" sz="1400" i="1" dirty="0" err="1">
                <a:latin typeface="Bradley Hand" pitchFamily="2" charset="77"/>
              </a:rPr>
              <a:t>Bounded</a:t>
            </a:r>
            <a:r>
              <a:rPr lang="de-DE" sz="1400" i="1" dirty="0">
                <a:latin typeface="Bradley Hand" pitchFamily="2" charset="77"/>
              </a:rPr>
              <a:t> </a:t>
            </a:r>
            <a:r>
              <a:rPr lang="de-DE" sz="1400" i="1" dirty="0" err="1">
                <a:latin typeface="Bradley Hand" pitchFamily="2" charset="77"/>
              </a:rPr>
              <a:t>Contexts</a:t>
            </a:r>
            <a:r>
              <a:rPr lang="de-DE" sz="1400" i="1" dirty="0">
                <a:latin typeface="Bradley Hand" pitchFamily="2" charset="77"/>
              </a:rPr>
              <a:t> und Domain </a:t>
            </a:r>
            <a:r>
              <a:rPr lang="de-DE" sz="1400" i="1" dirty="0" err="1">
                <a:latin typeface="Bradley Hand" pitchFamily="2" charset="77"/>
              </a:rPr>
              <a:t>Driven</a:t>
            </a:r>
            <a:r>
              <a:rPr lang="de-DE" sz="1400" i="1" dirty="0">
                <a:latin typeface="Bradley Hand" pitchFamily="2" charset="77"/>
              </a:rPr>
              <a:t> Design werden wir in Unit 10 behandeln.</a:t>
            </a:r>
          </a:p>
        </p:txBody>
      </p:sp>
    </p:spTree>
    <p:extLst>
      <p:ext uri="{BB962C8B-B14F-4D97-AF65-F5344CB8AC3E}">
        <p14:creationId xmlns:p14="http://schemas.microsoft.com/office/powerpoint/2010/main" val="3056500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730EE81-55A5-0942-9B84-601725760151}"/>
              </a:ext>
            </a:extLst>
          </p:cNvPr>
          <p:cNvPicPr>
            <a:picLocks noChangeAspect="1"/>
          </p:cNvPicPr>
          <p:nvPr/>
        </p:nvPicPr>
        <p:blipFill>
          <a:blip r:embed="rId3">
            <a:duotone>
              <a:prstClr val="black"/>
              <a:schemeClr val="tx2">
                <a:tint val="45000"/>
                <a:satMod val="400000"/>
              </a:schemeClr>
            </a:duotone>
          </a:blip>
          <a:stretch>
            <a:fillRect/>
          </a:stretch>
        </p:blipFill>
        <p:spPr>
          <a:xfrm>
            <a:off x="5723751" y="5019834"/>
            <a:ext cx="4618508" cy="1838166"/>
          </a:xfrm>
          <a:prstGeom prst="rect">
            <a:avLst/>
          </a:prstGeom>
        </p:spPr>
      </p:pic>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Dezentralisiere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91</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b="1" dirty="0">
                <a:cs typeface="Consolas" panose="020B0609020204030204" pitchFamily="49" charset="0"/>
              </a:rPr>
              <a:t>Quelle:</a:t>
            </a:r>
            <a:r>
              <a:rPr lang="de-DE" sz="1400" dirty="0">
                <a:cs typeface="Consolas" panose="020B0609020204030204" pitchFamily="49" charset="0"/>
              </a:rPr>
              <a:t>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31799" y="1512000"/>
            <a:ext cx="9197999" cy="3754874"/>
          </a:xfrm>
          <a:prstGeom prst="rect">
            <a:avLst/>
          </a:prstGeom>
        </p:spPr>
        <p:txBody>
          <a:bodyPr wrap="square">
            <a:spAutoFit/>
          </a:bodyPr>
          <a:lstStyle/>
          <a:p>
            <a:pPr marL="342900" indent="-342900" fontAlgn="base">
              <a:buFont typeface="Arial" panose="020B0604020202020204" pitchFamily="34" charset="0"/>
              <a:buChar char="•"/>
            </a:pPr>
            <a:r>
              <a:rPr lang="de-DE" sz="1700" dirty="0">
                <a:solidFill>
                  <a:srgbClr val="303633"/>
                </a:solidFill>
              </a:rPr>
              <a:t>Um die erforderliche Autonomie der </a:t>
            </a:r>
            <a:r>
              <a:rPr lang="de-DE" sz="1700" dirty="0" err="1">
                <a:solidFill>
                  <a:srgbClr val="303633"/>
                </a:solidFill>
              </a:rPr>
              <a:t>Microserviceteams</a:t>
            </a:r>
            <a:r>
              <a:rPr lang="de-DE" sz="1700" dirty="0">
                <a:solidFill>
                  <a:srgbClr val="303633"/>
                </a:solidFill>
              </a:rPr>
              <a:t> zu maximieren, sind </a:t>
            </a:r>
            <a:r>
              <a:rPr lang="de-DE" sz="1700" dirty="0" err="1">
                <a:solidFill>
                  <a:srgbClr val="303633"/>
                </a:solidFill>
              </a:rPr>
              <a:t>Self</a:t>
            </a:r>
            <a:r>
              <a:rPr lang="de-DE" sz="1700" dirty="0">
                <a:solidFill>
                  <a:srgbClr val="303633"/>
                </a:solidFill>
              </a:rPr>
              <a:t>-Service Lösungen zu nutzen, um Software bei Bedarf bereitzustellen und die Entwicklung und das Testen für Teams so reibungsarm wie möglich zu halten.</a:t>
            </a:r>
          </a:p>
          <a:p>
            <a:pPr marL="342900" indent="-342900" fontAlgn="base">
              <a:buFont typeface="Arial" panose="020B0604020202020204" pitchFamily="34" charset="0"/>
              <a:buChar char="•"/>
            </a:pPr>
            <a:r>
              <a:rPr lang="de-DE" sz="1700" dirty="0">
                <a:solidFill>
                  <a:srgbClr val="303633"/>
                </a:solidFill>
              </a:rPr>
              <a:t>Teams sollten Servicebesitzer sein.</a:t>
            </a:r>
          </a:p>
          <a:p>
            <a:pPr marL="342900" indent="-342900" fontAlgn="base">
              <a:buFont typeface="Arial" panose="020B0604020202020204" pitchFamily="34" charset="0"/>
              <a:buChar char="•"/>
            </a:pPr>
            <a:r>
              <a:rPr lang="de-DE" sz="1700" dirty="0">
                <a:solidFill>
                  <a:srgbClr val="303633"/>
                </a:solidFill>
              </a:rPr>
              <a:t>Die Teams sollten für die vorgenommenen Änderungen verantwortlich sein.</a:t>
            </a:r>
          </a:p>
          <a:p>
            <a:pPr marL="342900" indent="-342900" fontAlgn="base">
              <a:buFont typeface="Arial" panose="020B0604020202020204" pitchFamily="34" charset="0"/>
              <a:buChar char="•"/>
            </a:pPr>
            <a:r>
              <a:rPr lang="de-DE" sz="1700" dirty="0">
                <a:solidFill>
                  <a:srgbClr val="303633"/>
                </a:solidFill>
              </a:rPr>
              <a:t>Teams sollten an der Organisation ausgerichtet werden, um sicherzustellen, dass das </a:t>
            </a:r>
            <a:r>
              <a:rPr lang="de-DE" sz="1700" b="1" i="1" dirty="0">
                <a:solidFill>
                  <a:schemeClr val="accent5"/>
                </a:solidFill>
              </a:rPr>
              <a:t>Gesetz von Conway</a:t>
            </a:r>
            <a:r>
              <a:rPr lang="de-DE" sz="1700" dirty="0">
                <a:solidFill>
                  <a:srgbClr val="303633"/>
                </a:solidFill>
              </a:rPr>
              <a:t> funktioniert.</a:t>
            </a:r>
          </a:p>
          <a:p>
            <a:pPr marL="342900" indent="-342900" fontAlgn="base">
              <a:buFont typeface="Arial" panose="020B0604020202020204" pitchFamily="34" charset="0"/>
              <a:buChar char="•"/>
            </a:pPr>
            <a:r>
              <a:rPr lang="de-DE" sz="1700" dirty="0">
                <a:solidFill>
                  <a:srgbClr val="303633"/>
                </a:solidFill>
              </a:rPr>
              <a:t>Wenn übergreifende Richtlinien (z.B. im Rahmen von Architekturen) erforderlich sind, sollten diese in einem </a:t>
            </a:r>
            <a:r>
              <a:rPr lang="de-DE" sz="1700" dirty="0" err="1">
                <a:solidFill>
                  <a:srgbClr val="303633"/>
                </a:solidFill>
              </a:rPr>
              <a:t>Shared</a:t>
            </a:r>
            <a:r>
              <a:rPr lang="de-DE" sz="1700" dirty="0">
                <a:solidFill>
                  <a:srgbClr val="303633"/>
                </a:solidFill>
              </a:rPr>
              <a:t>-</a:t>
            </a:r>
            <a:r>
              <a:rPr lang="de-DE" sz="1700" dirty="0" err="1">
                <a:solidFill>
                  <a:srgbClr val="303633"/>
                </a:solidFill>
              </a:rPr>
              <a:t>Governance</a:t>
            </a:r>
            <a:r>
              <a:rPr lang="de-DE" sz="1700" dirty="0">
                <a:solidFill>
                  <a:srgbClr val="303633"/>
                </a:solidFill>
              </a:rPr>
              <a:t>-Modell entwickelt werden.</a:t>
            </a:r>
          </a:p>
          <a:p>
            <a:pPr marL="342900" indent="-342900" fontAlgn="base">
              <a:buFont typeface="Arial" panose="020B0604020202020204" pitchFamily="34" charset="0"/>
              <a:buChar char="•"/>
            </a:pPr>
            <a:r>
              <a:rPr lang="de-DE" sz="1700" dirty="0">
                <a:solidFill>
                  <a:srgbClr val="303633"/>
                </a:solidFill>
              </a:rPr>
              <a:t>Da Ansätze wie Enterprise Service Bus oder Orchestrierungssysteme leicht zur Zentralisierung von Geschäftslogik und dummen Diensten führen können, sollten diese vermieden werden.</a:t>
            </a:r>
          </a:p>
          <a:p>
            <a:pPr marL="342900" indent="-342900" fontAlgn="base">
              <a:buFont typeface="Arial" panose="020B0604020202020204" pitchFamily="34" charset="0"/>
              <a:buChar char="•"/>
            </a:pPr>
            <a:r>
              <a:rPr lang="de-DE" sz="1700" dirty="0">
                <a:solidFill>
                  <a:srgbClr val="303633"/>
                </a:solidFill>
              </a:rPr>
              <a:t>Vielmehr sollten </a:t>
            </a:r>
            <a:r>
              <a:rPr lang="de-DE" sz="1700" b="1" i="1" dirty="0" err="1">
                <a:solidFill>
                  <a:schemeClr val="accent5"/>
                </a:solidFill>
              </a:rPr>
              <a:t>Prefer</a:t>
            </a:r>
            <a:r>
              <a:rPr lang="de-DE" sz="1700" b="1" i="1" dirty="0">
                <a:solidFill>
                  <a:schemeClr val="accent5"/>
                </a:solidFill>
              </a:rPr>
              <a:t>-</a:t>
            </a:r>
            <a:r>
              <a:rPr lang="de-DE" sz="1700" b="1" i="1" dirty="0" err="1">
                <a:solidFill>
                  <a:schemeClr val="accent5"/>
                </a:solidFill>
              </a:rPr>
              <a:t>Choreography</a:t>
            </a:r>
            <a:r>
              <a:rPr lang="de-DE" sz="1700" b="1" i="1" dirty="0">
                <a:solidFill>
                  <a:schemeClr val="accent5"/>
                </a:solidFill>
              </a:rPr>
              <a:t>-</a:t>
            </a:r>
            <a:r>
              <a:rPr lang="de-DE" sz="1700" b="1" i="1" dirty="0" err="1">
                <a:solidFill>
                  <a:schemeClr val="accent5"/>
                </a:solidFill>
              </a:rPr>
              <a:t>over</a:t>
            </a:r>
            <a:r>
              <a:rPr lang="de-DE" sz="1700" b="1" i="1" dirty="0">
                <a:solidFill>
                  <a:schemeClr val="accent5"/>
                </a:solidFill>
              </a:rPr>
              <a:t>-Orchestration </a:t>
            </a:r>
            <a:r>
              <a:rPr lang="de-DE" sz="1700" dirty="0">
                <a:solidFill>
                  <a:srgbClr val="303633"/>
                </a:solidFill>
              </a:rPr>
              <a:t>und </a:t>
            </a:r>
            <a:r>
              <a:rPr lang="de-DE" sz="1700" b="1" i="1" dirty="0" err="1">
                <a:solidFill>
                  <a:schemeClr val="accent5"/>
                </a:solidFill>
              </a:rPr>
              <a:t>Dumb</a:t>
            </a:r>
            <a:r>
              <a:rPr lang="de-DE" sz="1700" b="1" i="1" dirty="0">
                <a:solidFill>
                  <a:schemeClr val="accent5"/>
                </a:solidFill>
              </a:rPr>
              <a:t>-Middleware-</a:t>
            </a:r>
            <a:r>
              <a:rPr lang="de-DE" sz="1700" b="1" i="1" dirty="0" err="1">
                <a:solidFill>
                  <a:schemeClr val="accent5"/>
                </a:solidFill>
              </a:rPr>
              <a:t>with</a:t>
            </a:r>
            <a:r>
              <a:rPr lang="de-DE" sz="1700" b="1" i="1" dirty="0">
                <a:solidFill>
                  <a:schemeClr val="accent5"/>
                </a:solidFill>
              </a:rPr>
              <a:t>-Smart-Endpoints</a:t>
            </a:r>
            <a:r>
              <a:rPr lang="de-DE" sz="1700" dirty="0">
                <a:solidFill>
                  <a:srgbClr val="303633"/>
                </a:solidFill>
              </a:rPr>
              <a:t> Ansätze genutzt werden, um die zugehörige Logik und Daten innerhalb von Service Grenzen zu halten, um eine hohe Service-Kohäsion zu gewährleisten.</a:t>
            </a:r>
          </a:p>
        </p:txBody>
      </p:sp>
      <p:pic>
        <p:nvPicPr>
          <p:cNvPr id="4" name="Grafik 3">
            <a:extLst>
              <a:ext uri="{FF2B5EF4-FFF2-40B4-BE49-F238E27FC236}">
                <a16:creationId xmlns:a16="http://schemas.microsoft.com/office/drawing/2014/main" id="{7345E386-3BF7-2A48-B2FB-DF5E3CE9591B}"/>
              </a:ext>
            </a:extLst>
          </p:cNvPr>
          <p:cNvPicPr>
            <a:picLocks noChangeAspect="1"/>
          </p:cNvPicPr>
          <p:nvPr/>
        </p:nvPicPr>
        <p:blipFill>
          <a:blip r:embed="rId4"/>
          <a:stretch>
            <a:fillRect/>
          </a:stretch>
        </p:blipFill>
        <p:spPr>
          <a:xfrm>
            <a:off x="10133196" y="1576568"/>
            <a:ext cx="1874462" cy="1439587"/>
          </a:xfrm>
          <a:prstGeom prst="rect">
            <a:avLst/>
          </a:prstGeom>
        </p:spPr>
      </p:pic>
      <p:pic>
        <p:nvPicPr>
          <p:cNvPr id="6" name="Grafik 5">
            <a:extLst>
              <a:ext uri="{FF2B5EF4-FFF2-40B4-BE49-F238E27FC236}">
                <a16:creationId xmlns:a16="http://schemas.microsoft.com/office/drawing/2014/main" id="{53DB2CA7-8A0B-A544-9F16-2AE61448D46F}"/>
              </a:ext>
            </a:extLst>
          </p:cNvPr>
          <p:cNvPicPr>
            <a:picLocks noChangeAspect="1"/>
          </p:cNvPicPr>
          <p:nvPr/>
        </p:nvPicPr>
        <p:blipFill>
          <a:blip r:embed="rId5"/>
          <a:stretch>
            <a:fillRect/>
          </a:stretch>
        </p:blipFill>
        <p:spPr>
          <a:xfrm>
            <a:off x="10133195" y="3841845"/>
            <a:ext cx="1874464" cy="1439588"/>
          </a:xfrm>
          <a:prstGeom prst="rect">
            <a:avLst/>
          </a:prstGeom>
        </p:spPr>
      </p:pic>
      <p:sp>
        <p:nvSpPr>
          <p:cNvPr id="9" name="Textfeld 8">
            <a:extLst>
              <a:ext uri="{FF2B5EF4-FFF2-40B4-BE49-F238E27FC236}">
                <a16:creationId xmlns:a16="http://schemas.microsoft.com/office/drawing/2014/main" id="{373CF505-53D5-2A4A-B24D-DBBF0F5422F4}"/>
              </a:ext>
            </a:extLst>
          </p:cNvPr>
          <p:cNvSpPr txBox="1"/>
          <p:nvPr/>
        </p:nvSpPr>
        <p:spPr>
          <a:xfrm>
            <a:off x="10261552" y="1235001"/>
            <a:ext cx="1617751" cy="276999"/>
          </a:xfrm>
          <a:prstGeom prst="rect">
            <a:avLst/>
          </a:prstGeom>
          <a:noFill/>
        </p:spPr>
        <p:txBody>
          <a:bodyPr wrap="none" rtlCol="0">
            <a:spAutoFit/>
          </a:bodyPr>
          <a:lstStyle/>
          <a:p>
            <a:r>
              <a:rPr lang="de-DE" sz="1200" b="1" i="1" dirty="0">
                <a:solidFill>
                  <a:schemeClr val="accent5"/>
                </a:solidFill>
                <a:latin typeface="Bradley Hand" pitchFamily="2" charset="77"/>
              </a:rPr>
              <a:t>Service Orchestration</a:t>
            </a:r>
          </a:p>
        </p:txBody>
      </p:sp>
      <p:sp>
        <p:nvSpPr>
          <p:cNvPr id="11" name="Textfeld 10">
            <a:extLst>
              <a:ext uri="{FF2B5EF4-FFF2-40B4-BE49-F238E27FC236}">
                <a16:creationId xmlns:a16="http://schemas.microsoft.com/office/drawing/2014/main" id="{EBD9C217-21F1-2243-ACC9-A5F3F51B4DDA}"/>
              </a:ext>
            </a:extLst>
          </p:cNvPr>
          <p:cNvSpPr txBox="1"/>
          <p:nvPr/>
        </p:nvSpPr>
        <p:spPr>
          <a:xfrm>
            <a:off x="10251934" y="3527439"/>
            <a:ext cx="1627369" cy="276999"/>
          </a:xfrm>
          <a:prstGeom prst="rect">
            <a:avLst/>
          </a:prstGeom>
          <a:noFill/>
        </p:spPr>
        <p:txBody>
          <a:bodyPr wrap="none" rtlCol="0">
            <a:spAutoFit/>
          </a:bodyPr>
          <a:lstStyle/>
          <a:p>
            <a:r>
              <a:rPr lang="de-DE" sz="1200" b="1" i="1" dirty="0">
                <a:solidFill>
                  <a:schemeClr val="accent5"/>
                </a:solidFill>
                <a:latin typeface="Bradley Hand" pitchFamily="2" charset="77"/>
              </a:rPr>
              <a:t>Service </a:t>
            </a:r>
            <a:r>
              <a:rPr lang="de-DE" sz="1200" b="1" i="1" dirty="0" err="1">
                <a:solidFill>
                  <a:schemeClr val="accent5"/>
                </a:solidFill>
                <a:latin typeface="Bradley Hand" pitchFamily="2" charset="77"/>
              </a:rPr>
              <a:t>Choreography</a:t>
            </a:r>
            <a:endParaRPr lang="de-DE" sz="1200" b="1" i="1" dirty="0">
              <a:solidFill>
                <a:schemeClr val="accent5"/>
              </a:solidFill>
              <a:latin typeface="Bradley Hand" pitchFamily="2" charset="77"/>
            </a:endParaRPr>
          </a:p>
        </p:txBody>
      </p:sp>
    </p:spTree>
    <p:extLst>
      <p:ext uri="{BB962C8B-B14F-4D97-AF65-F5344CB8AC3E}">
        <p14:creationId xmlns:p14="http://schemas.microsoft.com/office/powerpoint/2010/main" val="15304987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Definiere unabhängig aktualisierbare Einheiten</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92</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dirty="0">
                <a:cs typeface="Consolas" panose="020B0609020204030204" pitchFamily="49" charset="0"/>
              </a:rPr>
              <a:t>Quelle: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31801" y="1512000"/>
            <a:ext cx="8880365" cy="4539704"/>
          </a:xfrm>
          <a:prstGeom prst="rect">
            <a:avLst/>
          </a:prstGeom>
        </p:spPr>
        <p:txBody>
          <a:bodyPr wrap="square">
            <a:spAutoFit/>
          </a:bodyPr>
          <a:lstStyle/>
          <a:p>
            <a:pPr marL="342900" indent="-342900" fontAlgn="base">
              <a:buFont typeface="Arial" panose="020B0604020202020204" pitchFamily="34" charset="0"/>
              <a:buChar char="•"/>
            </a:pPr>
            <a:r>
              <a:rPr lang="de-DE" sz="1700" dirty="0">
                <a:solidFill>
                  <a:srgbClr val="303633"/>
                </a:solidFill>
              </a:rPr>
              <a:t>Bei </a:t>
            </a:r>
            <a:r>
              <a:rPr lang="de-DE" sz="1700" dirty="0" err="1">
                <a:solidFill>
                  <a:srgbClr val="303633"/>
                </a:solidFill>
              </a:rPr>
              <a:t>Breaking-Changes</a:t>
            </a:r>
            <a:r>
              <a:rPr lang="de-DE" sz="1700" dirty="0">
                <a:solidFill>
                  <a:srgbClr val="303633"/>
                </a:solidFill>
              </a:rPr>
              <a:t> sollten </a:t>
            </a:r>
            <a:r>
              <a:rPr lang="de-DE" sz="1700" dirty="0" err="1">
                <a:solidFill>
                  <a:srgbClr val="303633"/>
                </a:solidFill>
              </a:rPr>
              <a:t>versionierte</a:t>
            </a:r>
            <a:r>
              <a:rPr lang="de-DE" sz="1700" dirty="0">
                <a:solidFill>
                  <a:srgbClr val="303633"/>
                </a:solidFill>
              </a:rPr>
              <a:t> Endpunkte nebeneinander verwendet werden, damit konsumierende Services erst im Laufe der Zeit angepasst werden können.</a:t>
            </a:r>
          </a:p>
          <a:p>
            <a:pPr marL="342900" indent="-342900" fontAlgn="base">
              <a:buFont typeface="Arial" panose="020B0604020202020204" pitchFamily="34" charset="0"/>
              <a:buChar char="•"/>
            </a:pPr>
            <a:r>
              <a:rPr lang="de-DE" sz="1700" dirty="0">
                <a:solidFill>
                  <a:srgbClr val="303633"/>
                </a:solidFill>
              </a:rPr>
              <a:t>Dies ermöglicht es die Geschwindigkeit und die Veröffentlichung neuer Funktionen zu optimieren.</a:t>
            </a:r>
          </a:p>
          <a:p>
            <a:pPr marL="342900" indent="-342900" fontAlgn="base">
              <a:buFont typeface="Arial" panose="020B0604020202020204" pitchFamily="34" charset="0"/>
              <a:buChar char="•"/>
            </a:pPr>
            <a:r>
              <a:rPr lang="de-DE" sz="1700" dirty="0">
                <a:solidFill>
                  <a:srgbClr val="303633"/>
                </a:solidFill>
              </a:rPr>
              <a:t>Bei Verwendung der RPC-basierten Integration sollte eine eng gebundene Client/Server-</a:t>
            </a:r>
            <a:r>
              <a:rPr lang="de-DE" sz="1700" dirty="0" err="1">
                <a:solidFill>
                  <a:srgbClr val="303633"/>
                </a:solidFill>
              </a:rPr>
              <a:t>Stub</a:t>
            </a:r>
            <a:r>
              <a:rPr lang="de-DE" sz="1700" dirty="0">
                <a:solidFill>
                  <a:srgbClr val="303633"/>
                </a:solidFill>
              </a:rPr>
              <a:t>-Generierung vermieden werden (wie sie bspw. Java RMI fördert).</a:t>
            </a:r>
          </a:p>
          <a:p>
            <a:pPr marL="342900" indent="-342900" fontAlgn="base">
              <a:buFont typeface="Arial" panose="020B0604020202020204" pitchFamily="34" charset="0"/>
              <a:buChar char="•"/>
            </a:pPr>
            <a:r>
              <a:rPr lang="de-DE" sz="1700" dirty="0">
                <a:solidFill>
                  <a:srgbClr val="303633"/>
                </a:solidFill>
              </a:rPr>
              <a:t>Die Verwendung eines </a:t>
            </a:r>
            <a:r>
              <a:rPr lang="de-DE" sz="1700" b="1" i="1" dirty="0" err="1">
                <a:solidFill>
                  <a:schemeClr val="accent5"/>
                </a:solidFill>
              </a:rPr>
              <a:t>One</a:t>
            </a:r>
            <a:r>
              <a:rPr lang="de-DE" sz="1700" b="1" i="1" dirty="0">
                <a:solidFill>
                  <a:schemeClr val="accent5"/>
                </a:solidFill>
              </a:rPr>
              <a:t>-Service-per-Host/</a:t>
            </a:r>
            <a:r>
              <a:rPr lang="de-DE" sz="1700" b="1" i="1" dirty="0" err="1">
                <a:solidFill>
                  <a:schemeClr val="accent5"/>
                </a:solidFill>
              </a:rPr>
              <a:t>Pod</a:t>
            </a:r>
            <a:r>
              <a:rPr lang="de-DE" sz="1700" b="1" i="1" dirty="0">
                <a:solidFill>
                  <a:schemeClr val="accent5"/>
                </a:solidFill>
              </a:rPr>
              <a:t>/Container-Modells </a:t>
            </a:r>
            <a:r>
              <a:rPr lang="de-DE" sz="1700" dirty="0">
                <a:solidFill>
                  <a:srgbClr val="303633"/>
                </a:solidFill>
              </a:rPr>
              <a:t>reduziert Auswirkungen, die die Aktualisierung eines Dienstes auf einen anderen nicht verwandten Dienst haben könnte.</a:t>
            </a:r>
          </a:p>
          <a:p>
            <a:pPr marL="342900" indent="-342900" fontAlgn="base">
              <a:buFont typeface="Arial" panose="020B0604020202020204" pitchFamily="34" charset="0"/>
              <a:buChar char="•"/>
            </a:pPr>
            <a:r>
              <a:rPr lang="de-DE" sz="1700" dirty="0">
                <a:solidFill>
                  <a:srgbClr val="303633"/>
                </a:solidFill>
              </a:rPr>
              <a:t>Erwägen Sie die Verwendung von </a:t>
            </a:r>
            <a:r>
              <a:rPr lang="de-DE" sz="1700" b="1" i="1" dirty="0">
                <a:solidFill>
                  <a:schemeClr val="accent5"/>
                </a:solidFill>
              </a:rPr>
              <a:t>Blue/Green</a:t>
            </a:r>
            <a:r>
              <a:rPr lang="de-DE" sz="1700" dirty="0">
                <a:solidFill>
                  <a:srgbClr val="303633"/>
                </a:solidFill>
              </a:rPr>
              <a:t> oder </a:t>
            </a:r>
            <a:r>
              <a:rPr lang="de-DE" sz="1700" b="1" i="1" dirty="0" err="1">
                <a:solidFill>
                  <a:schemeClr val="accent5"/>
                </a:solidFill>
              </a:rPr>
              <a:t>Canary</a:t>
            </a:r>
            <a:r>
              <a:rPr lang="de-DE" sz="1700" b="1" i="1" dirty="0">
                <a:solidFill>
                  <a:schemeClr val="accent5"/>
                </a:solidFill>
              </a:rPr>
              <a:t>-Release-Techniken</a:t>
            </a:r>
            <a:r>
              <a:rPr lang="de-DE" sz="1700" dirty="0">
                <a:solidFill>
                  <a:srgbClr val="303633"/>
                </a:solidFill>
              </a:rPr>
              <a:t>, um </a:t>
            </a:r>
            <a:r>
              <a:rPr lang="de-DE" sz="1700" dirty="0" err="1">
                <a:solidFill>
                  <a:srgbClr val="303633"/>
                </a:solidFill>
              </a:rPr>
              <a:t>Deployments</a:t>
            </a:r>
            <a:r>
              <a:rPr lang="de-DE" sz="1700" dirty="0">
                <a:solidFill>
                  <a:srgbClr val="303633"/>
                </a:solidFill>
              </a:rPr>
              <a:t> von Releases zu trennen.</a:t>
            </a:r>
          </a:p>
          <a:p>
            <a:pPr marL="342900" indent="-342900" fontAlgn="base">
              <a:buFont typeface="Arial" panose="020B0604020202020204" pitchFamily="34" charset="0"/>
              <a:buChar char="•"/>
            </a:pPr>
            <a:r>
              <a:rPr lang="de-DE" sz="1700" dirty="0">
                <a:solidFill>
                  <a:srgbClr val="303633"/>
                </a:solidFill>
              </a:rPr>
              <a:t>Verwenden Sie Consumer-</a:t>
            </a:r>
            <a:r>
              <a:rPr lang="de-DE" sz="1700" dirty="0" err="1">
                <a:solidFill>
                  <a:srgbClr val="303633"/>
                </a:solidFill>
              </a:rPr>
              <a:t>Driven</a:t>
            </a:r>
            <a:r>
              <a:rPr lang="de-DE" sz="1700" dirty="0">
                <a:solidFill>
                  <a:srgbClr val="303633"/>
                </a:solidFill>
              </a:rPr>
              <a:t> Kontrakte, um wichtige Änderungen zu erkennen, bevor sie eintreten.</a:t>
            </a:r>
          </a:p>
          <a:p>
            <a:pPr marL="342900" indent="-342900" fontAlgn="base">
              <a:buFont typeface="Arial" panose="020B0604020202020204" pitchFamily="34" charset="0"/>
              <a:buChar char="•"/>
            </a:pPr>
            <a:r>
              <a:rPr lang="de-DE" sz="1700" dirty="0">
                <a:solidFill>
                  <a:srgbClr val="303633"/>
                </a:solidFill>
              </a:rPr>
              <a:t>Es sollte die Norm sein, Änderungen an einem einzelnen Service vorzunehmen und ihn für die Produktion freizugeben, ohne dass andere Services hierfür gesperrt werden werden müssen.</a:t>
            </a:r>
          </a:p>
          <a:p>
            <a:pPr marL="342900" indent="-342900" fontAlgn="base">
              <a:buFont typeface="Arial" panose="020B0604020202020204" pitchFamily="34" charset="0"/>
              <a:buChar char="•"/>
            </a:pPr>
            <a:r>
              <a:rPr lang="de-DE" sz="1700" dirty="0">
                <a:solidFill>
                  <a:srgbClr val="303633"/>
                </a:solidFill>
              </a:rPr>
              <a:t>Konsumierende Services sollten entscheiden, wann sie sich selbst aktualisieren, nicht die bereitstellenden Services.</a:t>
            </a:r>
          </a:p>
        </p:txBody>
      </p:sp>
      <p:pic>
        <p:nvPicPr>
          <p:cNvPr id="6" name="Grafik 5">
            <a:extLst>
              <a:ext uri="{FF2B5EF4-FFF2-40B4-BE49-F238E27FC236}">
                <a16:creationId xmlns:a16="http://schemas.microsoft.com/office/drawing/2014/main" id="{983F7103-123D-BD40-BE92-2EF7A47B41D7}"/>
              </a:ext>
            </a:extLst>
          </p:cNvPr>
          <p:cNvPicPr>
            <a:picLocks noChangeAspect="1"/>
          </p:cNvPicPr>
          <p:nvPr/>
        </p:nvPicPr>
        <p:blipFill rotWithShape="1">
          <a:blip r:embed="rId2">
            <a:clrChange>
              <a:clrFrom>
                <a:srgbClr val="FFFFFF"/>
              </a:clrFrom>
              <a:clrTo>
                <a:srgbClr val="FFFFFF">
                  <a:alpha val="0"/>
                </a:srgbClr>
              </a:clrTo>
            </a:clrChange>
          </a:blip>
          <a:srcRect t="2081"/>
          <a:stretch/>
        </p:blipFill>
        <p:spPr>
          <a:xfrm>
            <a:off x="10079421" y="1807779"/>
            <a:ext cx="2112579" cy="2068615"/>
          </a:xfrm>
          <a:prstGeom prst="rect">
            <a:avLst/>
          </a:prstGeom>
        </p:spPr>
      </p:pic>
      <p:sp>
        <p:nvSpPr>
          <p:cNvPr id="9" name="Textfeld 8">
            <a:extLst>
              <a:ext uri="{FF2B5EF4-FFF2-40B4-BE49-F238E27FC236}">
                <a16:creationId xmlns:a16="http://schemas.microsoft.com/office/drawing/2014/main" id="{F9EC88DD-CC92-BC46-B183-905BE6061CB6}"/>
              </a:ext>
            </a:extLst>
          </p:cNvPr>
          <p:cNvSpPr txBox="1"/>
          <p:nvPr/>
        </p:nvSpPr>
        <p:spPr>
          <a:xfrm>
            <a:off x="10155399" y="4100635"/>
            <a:ext cx="1960622" cy="1815882"/>
          </a:xfrm>
          <a:prstGeom prst="rect">
            <a:avLst/>
          </a:prstGeom>
          <a:noFill/>
        </p:spPr>
        <p:txBody>
          <a:bodyPr wrap="square" rtlCol="0">
            <a:spAutoFit/>
          </a:bodyPr>
          <a:lstStyle/>
          <a:p>
            <a:r>
              <a:rPr lang="de-DE" sz="1400" i="1" dirty="0">
                <a:latin typeface="Bradley Hand" pitchFamily="2" charset="77"/>
              </a:rPr>
              <a:t>Release Pattern hatten wir bereits in Unit 02 (</a:t>
            </a:r>
            <a:r>
              <a:rPr lang="de-DE" sz="1400" i="1" dirty="0" err="1">
                <a:latin typeface="Bradley Hand" pitchFamily="2" charset="77"/>
              </a:rPr>
              <a:t>DevOps</a:t>
            </a:r>
            <a:r>
              <a:rPr lang="de-DE" sz="1400" i="1" dirty="0">
                <a:latin typeface="Bradley Hand" pitchFamily="2" charset="77"/>
              </a:rPr>
              <a:t>) kennen gelernt und werden auch noch mal in Unit 09 (Service </a:t>
            </a:r>
            <a:r>
              <a:rPr lang="de-DE" sz="1400" i="1" dirty="0" err="1">
                <a:latin typeface="Bradley Hand" pitchFamily="2" charset="77"/>
              </a:rPr>
              <a:t>Meshes</a:t>
            </a:r>
            <a:r>
              <a:rPr lang="de-DE" sz="1400" i="1" dirty="0">
                <a:latin typeface="Bradley Hand" pitchFamily="2" charset="77"/>
              </a:rPr>
              <a:t> behandelt werden).</a:t>
            </a:r>
          </a:p>
        </p:txBody>
      </p:sp>
    </p:spTree>
    <p:extLst>
      <p:ext uri="{BB962C8B-B14F-4D97-AF65-F5344CB8AC3E}">
        <p14:creationId xmlns:p14="http://schemas.microsoft.com/office/powerpoint/2010/main" val="2350973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994B2D6-D9F0-3349-9190-DEB0928E8A02}"/>
              </a:ext>
            </a:extLst>
          </p:cNvPr>
          <p:cNvPicPr>
            <a:picLocks noChangeAspect="1"/>
          </p:cNvPicPr>
          <p:nvPr/>
        </p:nvPicPr>
        <p:blipFill>
          <a:blip r:embed="rId2"/>
          <a:stretch>
            <a:fillRect/>
          </a:stretch>
        </p:blipFill>
        <p:spPr>
          <a:xfrm>
            <a:off x="6705600" y="4474477"/>
            <a:ext cx="3230178" cy="2264910"/>
          </a:xfrm>
          <a:prstGeom prst="rect">
            <a:avLst/>
          </a:prstGeom>
          <a:effectLst>
            <a:softEdge rad="292100"/>
          </a:effectLst>
        </p:spPr>
      </p:pic>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Isoliere Fehler</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93</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dirty="0">
                <a:cs typeface="Consolas" panose="020B0609020204030204" pitchFamily="49" charset="0"/>
              </a:rPr>
              <a:t>Quelle: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31800" y="1512000"/>
            <a:ext cx="8785771" cy="4401205"/>
          </a:xfrm>
          <a:prstGeom prst="rect">
            <a:avLst/>
          </a:prstGeom>
        </p:spPr>
        <p:txBody>
          <a:bodyPr wrap="square">
            <a:spAutoFit/>
          </a:bodyPr>
          <a:lstStyle/>
          <a:p>
            <a:pPr marL="342900" indent="-342900" fontAlgn="base">
              <a:buFont typeface="Arial" panose="020B0604020202020204" pitchFamily="34" charset="0"/>
              <a:buChar char="•"/>
            </a:pPr>
            <a:r>
              <a:rPr lang="de-DE" sz="2000" dirty="0">
                <a:solidFill>
                  <a:srgbClr val="303633"/>
                </a:solidFill>
              </a:rPr>
              <a:t>Eine </a:t>
            </a:r>
            <a:r>
              <a:rPr lang="de-DE" sz="2000" dirty="0" err="1">
                <a:solidFill>
                  <a:srgbClr val="303633"/>
                </a:solidFill>
              </a:rPr>
              <a:t>Microservice</a:t>
            </a:r>
            <a:r>
              <a:rPr lang="de-DE" sz="2000" dirty="0">
                <a:solidFill>
                  <a:srgbClr val="303633"/>
                </a:solidFill>
              </a:rPr>
              <a:t>-Architektur kann widerstandsfähiger sein als ein monolithisches System, aber nur, wenn Fehler als Teil des System-Designs von Grund auf berücksichtigt werden.</a:t>
            </a:r>
          </a:p>
          <a:p>
            <a:pPr marL="342900" indent="-342900" fontAlgn="base">
              <a:buFont typeface="Arial" panose="020B0604020202020204" pitchFamily="34" charset="0"/>
              <a:buChar char="•"/>
            </a:pPr>
            <a:r>
              <a:rPr lang="de-DE" sz="2000" dirty="0">
                <a:solidFill>
                  <a:srgbClr val="303633"/>
                </a:solidFill>
              </a:rPr>
              <a:t>Behandeln Sie bei Verwendung von RPC Remote Calls nicht wie </a:t>
            </a:r>
            <a:r>
              <a:rPr lang="de-DE" sz="2000" dirty="0" err="1">
                <a:solidFill>
                  <a:srgbClr val="303633"/>
                </a:solidFill>
              </a:rPr>
              <a:t>Local</a:t>
            </a:r>
            <a:r>
              <a:rPr lang="de-DE" sz="2000" dirty="0">
                <a:solidFill>
                  <a:srgbClr val="303633"/>
                </a:solidFill>
              </a:rPr>
              <a:t> Calls, da dadurch andere Arten von Fehlermodi (u.a. Netzwerkfehler) ausgeblendet werden.</a:t>
            </a:r>
          </a:p>
          <a:p>
            <a:pPr marL="342900" indent="-342900" fontAlgn="base">
              <a:buFont typeface="Arial" panose="020B0604020202020204" pitchFamily="34" charset="0"/>
              <a:buChar char="•"/>
            </a:pPr>
            <a:r>
              <a:rPr lang="de-DE" sz="2000" dirty="0">
                <a:solidFill>
                  <a:srgbClr val="303633"/>
                </a:solidFill>
              </a:rPr>
              <a:t>Timeouts sollten entsprechend eingestellt werden.</a:t>
            </a:r>
          </a:p>
          <a:p>
            <a:pPr marL="342900" indent="-342900" fontAlgn="base">
              <a:buFont typeface="Arial" panose="020B0604020202020204" pitchFamily="34" charset="0"/>
              <a:buChar char="•"/>
            </a:pPr>
            <a:r>
              <a:rPr lang="de-DE" sz="2000" dirty="0">
                <a:solidFill>
                  <a:srgbClr val="303633"/>
                </a:solidFill>
              </a:rPr>
              <a:t>Verwenden Sie </a:t>
            </a:r>
            <a:r>
              <a:rPr lang="de-DE" sz="2000" b="1" i="1" dirty="0">
                <a:solidFill>
                  <a:schemeClr val="accent5"/>
                </a:solidFill>
              </a:rPr>
              <a:t>Circuit </a:t>
            </a:r>
            <a:r>
              <a:rPr lang="de-DE" sz="2000" b="1" i="1" dirty="0" err="1">
                <a:solidFill>
                  <a:schemeClr val="accent5"/>
                </a:solidFill>
              </a:rPr>
              <a:t>Breaker</a:t>
            </a:r>
            <a:r>
              <a:rPr lang="de-DE" sz="2000" dirty="0">
                <a:solidFill>
                  <a:srgbClr val="303633"/>
                </a:solidFill>
              </a:rPr>
              <a:t>, um die Auswirkungen einer fehlerhaften Komponente zu begrenzen.</a:t>
            </a:r>
          </a:p>
          <a:p>
            <a:pPr marL="342900" indent="-342900" fontAlgn="base">
              <a:buFont typeface="Arial" panose="020B0604020202020204" pitchFamily="34" charset="0"/>
              <a:buChar char="•"/>
            </a:pPr>
            <a:r>
              <a:rPr lang="de-DE" sz="2000" dirty="0">
                <a:solidFill>
                  <a:srgbClr val="303633"/>
                </a:solidFill>
              </a:rPr>
              <a:t>Verstehen Sie, welche Auswirkungen sich für den Nutzer ergeben, wenn sich nur ein Teil des Systems fehlerhaft verhält.</a:t>
            </a:r>
          </a:p>
          <a:p>
            <a:pPr marL="342900" indent="-342900" fontAlgn="base">
              <a:buFont typeface="Arial" panose="020B0604020202020204" pitchFamily="34" charset="0"/>
              <a:buChar char="•"/>
            </a:pPr>
            <a:r>
              <a:rPr lang="de-DE" sz="2000" dirty="0">
                <a:solidFill>
                  <a:srgbClr val="303633"/>
                </a:solidFill>
              </a:rPr>
              <a:t>Berücksichtigen Sie, welche Auswirkungen eine Netzwerkpartition haben kann. Stellen Sie sich die Frage, ob Sie in dieser Situation die </a:t>
            </a:r>
            <a:r>
              <a:rPr lang="de-DE" sz="2000" b="1" dirty="0">
                <a:solidFill>
                  <a:schemeClr val="accent5"/>
                </a:solidFill>
              </a:rPr>
              <a:t>Verfügbarkeit</a:t>
            </a:r>
            <a:r>
              <a:rPr lang="de-DE" sz="2000" dirty="0">
                <a:solidFill>
                  <a:srgbClr val="303633"/>
                </a:solidFill>
              </a:rPr>
              <a:t> oder </a:t>
            </a:r>
            <a:r>
              <a:rPr lang="de-DE" sz="2000" b="1" dirty="0">
                <a:solidFill>
                  <a:schemeClr val="accent5"/>
                </a:solidFill>
              </a:rPr>
              <a:t>Konsistenz</a:t>
            </a:r>
            <a:r>
              <a:rPr lang="de-DE" sz="2000" dirty="0">
                <a:solidFill>
                  <a:srgbClr val="303633"/>
                </a:solidFill>
              </a:rPr>
              <a:t> opfern können.</a:t>
            </a:r>
          </a:p>
        </p:txBody>
      </p:sp>
      <p:pic>
        <p:nvPicPr>
          <p:cNvPr id="9" name="Grafik 8">
            <a:extLst>
              <a:ext uri="{FF2B5EF4-FFF2-40B4-BE49-F238E27FC236}">
                <a16:creationId xmlns:a16="http://schemas.microsoft.com/office/drawing/2014/main" id="{343D8610-BD96-4B45-A1C0-800A0AD54BE9}"/>
              </a:ext>
            </a:extLst>
          </p:cNvPr>
          <p:cNvPicPr>
            <a:picLocks noChangeAspect="1"/>
          </p:cNvPicPr>
          <p:nvPr/>
        </p:nvPicPr>
        <p:blipFill>
          <a:blip r:embed="rId3"/>
          <a:stretch>
            <a:fillRect/>
          </a:stretch>
        </p:blipFill>
        <p:spPr>
          <a:xfrm>
            <a:off x="10430110" y="1512000"/>
            <a:ext cx="1404188" cy="2509613"/>
          </a:xfrm>
          <a:prstGeom prst="rect">
            <a:avLst/>
          </a:prstGeom>
        </p:spPr>
      </p:pic>
      <p:sp>
        <p:nvSpPr>
          <p:cNvPr id="11" name="Textfeld 10">
            <a:extLst>
              <a:ext uri="{FF2B5EF4-FFF2-40B4-BE49-F238E27FC236}">
                <a16:creationId xmlns:a16="http://schemas.microsoft.com/office/drawing/2014/main" id="{87B168CC-6B4A-A94C-BA07-9BD7693D832B}"/>
              </a:ext>
            </a:extLst>
          </p:cNvPr>
          <p:cNvSpPr txBox="1"/>
          <p:nvPr/>
        </p:nvSpPr>
        <p:spPr>
          <a:xfrm>
            <a:off x="10062249" y="4657683"/>
            <a:ext cx="1960622" cy="1169551"/>
          </a:xfrm>
          <a:prstGeom prst="rect">
            <a:avLst/>
          </a:prstGeom>
          <a:noFill/>
        </p:spPr>
        <p:txBody>
          <a:bodyPr wrap="square" rtlCol="0">
            <a:spAutoFit/>
          </a:bodyPr>
          <a:lstStyle/>
          <a:p>
            <a:r>
              <a:rPr lang="de-DE" sz="1400" i="1" dirty="0">
                <a:latin typeface="Bradley Hand" pitchFamily="2" charset="77"/>
              </a:rPr>
              <a:t>Circuit </a:t>
            </a:r>
            <a:r>
              <a:rPr lang="de-DE" sz="1400" i="1" dirty="0" err="1">
                <a:latin typeface="Bradley Hand" pitchFamily="2" charset="77"/>
              </a:rPr>
              <a:t>Breaker</a:t>
            </a:r>
            <a:r>
              <a:rPr lang="de-DE" sz="1400" i="1" dirty="0">
                <a:latin typeface="Bradley Hand" pitchFamily="2" charset="77"/>
              </a:rPr>
              <a:t> werden noch detaillierter in Unit 09 (Service </a:t>
            </a:r>
            <a:r>
              <a:rPr lang="de-DE" sz="1400" i="1" dirty="0" err="1">
                <a:latin typeface="Bradley Hand" pitchFamily="2" charset="77"/>
              </a:rPr>
              <a:t>Meshes</a:t>
            </a:r>
            <a:r>
              <a:rPr lang="de-DE" sz="1400" i="1" dirty="0">
                <a:latin typeface="Bradley Hand" pitchFamily="2" charset="77"/>
              </a:rPr>
              <a:t>) behandelt.</a:t>
            </a:r>
          </a:p>
        </p:txBody>
      </p:sp>
    </p:spTree>
    <p:extLst>
      <p:ext uri="{BB962C8B-B14F-4D97-AF65-F5344CB8AC3E}">
        <p14:creationId xmlns:p14="http://schemas.microsoft.com/office/powerpoint/2010/main" val="24890154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7 Prinzipien  von  </a:t>
            </a:r>
            <a:r>
              <a:rPr lang="de-DE" dirty="0" err="1"/>
              <a:t>microservices</a:t>
            </a:r>
            <a:endParaRPr lang="de-DE" dirty="0"/>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Baue gut beobachtbare Services</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94</a:t>
            </a:fld>
            <a:endParaRPr lang="de-DE" noProof="0"/>
          </a:p>
        </p:txBody>
      </p:sp>
      <p:sp>
        <p:nvSpPr>
          <p:cNvPr id="7" name="Rechteck 6">
            <a:extLst>
              <a:ext uri="{FF2B5EF4-FFF2-40B4-BE49-F238E27FC236}">
                <a16:creationId xmlns:a16="http://schemas.microsoft.com/office/drawing/2014/main" id="{2E10CCA4-C3B8-9248-A6B2-C1EF803308D4}"/>
              </a:ext>
            </a:extLst>
          </p:cNvPr>
          <p:cNvSpPr/>
          <p:nvPr/>
        </p:nvSpPr>
        <p:spPr>
          <a:xfrm>
            <a:off x="0" y="6538912"/>
            <a:ext cx="4618508" cy="307777"/>
          </a:xfrm>
          <a:prstGeom prst="rect">
            <a:avLst/>
          </a:prstGeom>
        </p:spPr>
        <p:txBody>
          <a:bodyPr wrap="none">
            <a:spAutoFit/>
          </a:bodyPr>
          <a:lstStyle/>
          <a:p>
            <a:r>
              <a:rPr lang="de-DE" sz="1400" dirty="0">
                <a:cs typeface="Consolas" panose="020B0609020204030204" pitchFamily="49" charset="0"/>
              </a:rPr>
              <a:t>Quelle: Sam Newman, Building </a:t>
            </a:r>
            <a:r>
              <a:rPr lang="de-DE" sz="1400" dirty="0" err="1">
                <a:cs typeface="Consolas" panose="020B0609020204030204" pitchFamily="49" charset="0"/>
              </a:rPr>
              <a:t>Microservices</a:t>
            </a:r>
            <a:r>
              <a:rPr lang="de-DE" sz="1400" dirty="0">
                <a:cs typeface="Consolas" panose="020B0609020204030204" pitchFamily="49" charset="0"/>
              </a:rPr>
              <a:t>, </a:t>
            </a:r>
            <a:r>
              <a:rPr lang="de-DE" sz="1400" dirty="0" err="1">
                <a:cs typeface="Consolas" panose="020B0609020204030204" pitchFamily="49" charset="0"/>
              </a:rPr>
              <a:t>O‘Reilly</a:t>
            </a:r>
            <a:r>
              <a:rPr lang="de-DE" sz="1400" dirty="0">
                <a:cs typeface="Consolas" panose="020B0609020204030204" pitchFamily="49" charset="0"/>
              </a:rPr>
              <a:t>, 2014</a:t>
            </a:r>
          </a:p>
        </p:txBody>
      </p:sp>
      <p:sp>
        <p:nvSpPr>
          <p:cNvPr id="5" name="Rechteck 4">
            <a:extLst>
              <a:ext uri="{FF2B5EF4-FFF2-40B4-BE49-F238E27FC236}">
                <a16:creationId xmlns:a16="http://schemas.microsoft.com/office/drawing/2014/main" id="{D6D3D317-1152-2742-9BE1-4ED9CE042C2D}"/>
              </a:ext>
            </a:extLst>
          </p:cNvPr>
          <p:cNvSpPr/>
          <p:nvPr/>
        </p:nvSpPr>
        <p:spPr>
          <a:xfrm>
            <a:off x="431801" y="1512000"/>
            <a:ext cx="6063592" cy="4539704"/>
          </a:xfrm>
          <a:prstGeom prst="rect">
            <a:avLst/>
          </a:prstGeom>
        </p:spPr>
        <p:txBody>
          <a:bodyPr wrap="square">
            <a:spAutoFit/>
          </a:bodyPr>
          <a:lstStyle/>
          <a:p>
            <a:pPr marL="342900" indent="-342900" fontAlgn="base">
              <a:buFont typeface="Arial" panose="020B0604020202020204" pitchFamily="34" charset="0"/>
              <a:buChar char="•"/>
            </a:pPr>
            <a:r>
              <a:rPr lang="de-DE" sz="1700" dirty="0">
                <a:solidFill>
                  <a:srgbClr val="303633"/>
                </a:solidFill>
              </a:rPr>
              <a:t>Bei </a:t>
            </a:r>
            <a:r>
              <a:rPr lang="de-DE" sz="1700" dirty="0" err="1">
                <a:solidFill>
                  <a:srgbClr val="303633"/>
                </a:solidFill>
              </a:rPr>
              <a:t>Microservices</a:t>
            </a:r>
            <a:r>
              <a:rPr lang="de-DE" sz="1700" dirty="0">
                <a:solidFill>
                  <a:srgbClr val="303633"/>
                </a:solidFill>
              </a:rPr>
              <a:t> reicht es nicht, das Verhalten einer einzelnen Service-Instanz oder den Status einer einzelnen Maschine zu beobachten, um festzustellen, ob das System als Ganzes ordnungsgemäß funktioniert.</a:t>
            </a:r>
          </a:p>
          <a:p>
            <a:pPr marL="342900" indent="-342900" fontAlgn="base">
              <a:buFont typeface="Arial" panose="020B0604020202020204" pitchFamily="34" charset="0"/>
              <a:buChar char="•"/>
            </a:pPr>
            <a:r>
              <a:rPr lang="de-DE" sz="1700" dirty="0">
                <a:solidFill>
                  <a:srgbClr val="303633"/>
                </a:solidFill>
              </a:rPr>
              <a:t>Stattdessen ist eine integrierte Sicht auf das System erforderlich.</a:t>
            </a:r>
          </a:p>
          <a:p>
            <a:pPr marL="342900" indent="-342900" fontAlgn="base">
              <a:buFont typeface="Arial" panose="020B0604020202020204" pitchFamily="34" charset="0"/>
              <a:buChar char="•"/>
            </a:pPr>
            <a:r>
              <a:rPr lang="de-DE" sz="1700" dirty="0">
                <a:solidFill>
                  <a:srgbClr val="303633"/>
                </a:solidFill>
              </a:rPr>
              <a:t>Mittels </a:t>
            </a:r>
            <a:r>
              <a:rPr lang="de-DE" sz="1700" dirty="0" err="1">
                <a:solidFill>
                  <a:srgbClr val="303633"/>
                </a:solidFill>
              </a:rPr>
              <a:t>Semantic</a:t>
            </a:r>
            <a:r>
              <a:rPr lang="de-DE" sz="1700" dirty="0">
                <a:solidFill>
                  <a:srgbClr val="303633"/>
                </a:solidFill>
              </a:rPr>
              <a:t> Monitoring lässt sich feststellen, ob sich ein System wunschgemäß verhält, indem man synthetische Transaktionen in Ihr System einspielt, um so das Verhalten realer Benutzer zu simulieren.</a:t>
            </a:r>
          </a:p>
          <a:p>
            <a:pPr marL="342900" indent="-342900" fontAlgn="base">
              <a:buFont typeface="Arial" panose="020B0604020202020204" pitchFamily="34" charset="0"/>
              <a:buChar char="•"/>
            </a:pPr>
            <a:r>
              <a:rPr lang="de-DE" sz="1700" dirty="0">
                <a:solidFill>
                  <a:srgbClr val="303633"/>
                </a:solidFill>
              </a:rPr>
              <a:t>Protokolle und Statistiken sollten über alle Service Instanzen und Ressourcen aggregiert werden, damit sich bei Auftreten eines Problems einen Drilldown zur Quelle durchführen lässt.</a:t>
            </a:r>
          </a:p>
          <a:p>
            <a:pPr marL="342900" indent="-342900" fontAlgn="base">
              <a:buFont typeface="Arial" panose="020B0604020202020204" pitchFamily="34" charset="0"/>
              <a:buChar char="•"/>
            </a:pPr>
            <a:r>
              <a:rPr lang="de-DE" sz="1700" dirty="0">
                <a:solidFill>
                  <a:srgbClr val="303633"/>
                </a:solidFill>
              </a:rPr>
              <a:t>Um zu </a:t>
            </a:r>
            <a:r>
              <a:rPr lang="de-DE" sz="1700" dirty="0" err="1">
                <a:solidFill>
                  <a:srgbClr val="303633"/>
                </a:solidFill>
              </a:rPr>
              <a:t>inspezieren</a:t>
            </a:r>
            <a:r>
              <a:rPr lang="de-DE" sz="1700" dirty="0">
                <a:solidFill>
                  <a:srgbClr val="303633"/>
                </a:solidFill>
              </a:rPr>
              <a:t>, wie die einzelnen Systemteile miteinander in der Produktion interagieren, verwenden Sie Korrelations-</a:t>
            </a:r>
            <a:r>
              <a:rPr lang="de-DE" sz="1700" dirty="0" err="1">
                <a:solidFill>
                  <a:srgbClr val="303633"/>
                </a:solidFill>
              </a:rPr>
              <a:t>Ids</a:t>
            </a:r>
            <a:r>
              <a:rPr lang="de-DE" sz="1700" dirty="0">
                <a:solidFill>
                  <a:srgbClr val="303633"/>
                </a:solidFill>
              </a:rPr>
              <a:t>, damit Sie Anrufe über das System mittels </a:t>
            </a:r>
            <a:r>
              <a:rPr lang="de-DE" sz="1700" b="1" i="1" dirty="0" err="1">
                <a:solidFill>
                  <a:schemeClr val="accent5"/>
                </a:solidFill>
              </a:rPr>
              <a:t>Tracing</a:t>
            </a:r>
            <a:r>
              <a:rPr lang="de-DE" sz="1700" dirty="0">
                <a:solidFill>
                  <a:srgbClr val="303633"/>
                </a:solidFill>
              </a:rPr>
              <a:t> verfolgen können.</a:t>
            </a:r>
          </a:p>
        </p:txBody>
      </p:sp>
      <p:sp>
        <p:nvSpPr>
          <p:cNvPr id="8" name="Textfeld 7">
            <a:extLst>
              <a:ext uri="{FF2B5EF4-FFF2-40B4-BE49-F238E27FC236}">
                <a16:creationId xmlns:a16="http://schemas.microsoft.com/office/drawing/2014/main" id="{6BE52DF5-2DAD-DD4A-805F-887502581DE8}"/>
              </a:ext>
            </a:extLst>
          </p:cNvPr>
          <p:cNvSpPr txBox="1"/>
          <p:nvPr/>
        </p:nvSpPr>
        <p:spPr>
          <a:xfrm>
            <a:off x="10134378" y="4909931"/>
            <a:ext cx="1960622" cy="954107"/>
          </a:xfrm>
          <a:prstGeom prst="rect">
            <a:avLst/>
          </a:prstGeom>
          <a:noFill/>
        </p:spPr>
        <p:txBody>
          <a:bodyPr wrap="square" rtlCol="0">
            <a:spAutoFit/>
          </a:bodyPr>
          <a:lstStyle/>
          <a:p>
            <a:r>
              <a:rPr lang="de-DE" sz="1400" i="1" dirty="0" err="1">
                <a:latin typeface="Bradley Hand" pitchFamily="2" charset="77"/>
              </a:rPr>
              <a:t>Tracing</a:t>
            </a:r>
            <a:r>
              <a:rPr lang="de-DE" sz="1400" i="1" dirty="0">
                <a:latin typeface="Bradley Hand" pitchFamily="2" charset="77"/>
              </a:rPr>
              <a:t> und </a:t>
            </a:r>
            <a:r>
              <a:rPr lang="de-DE" sz="1400" i="1" dirty="0" err="1">
                <a:latin typeface="Bradley Hand" pitchFamily="2" charset="77"/>
              </a:rPr>
              <a:t>Observability</a:t>
            </a:r>
            <a:r>
              <a:rPr lang="de-DE" sz="1400" i="1" dirty="0">
                <a:latin typeface="Bradley Hand" pitchFamily="2" charset="77"/>
              </a:rPr>
              <a:t> werden wir in Unit 09 behandeln.</a:t>
            </a:r>
          </a:p>
        </p:txBody>
      </p:sp>
      <p:pic>
        <p:nvPicPr>
          <p:cNvPr id="9" name="Grafik 8">
            <a:extLst>
              <a:ext uri="{FF2B5EF4-FFF2-40B4-BE49-F238E27FC236}">
                <a16:creationId xmlns:a16="http://schemas.microsoft.com/office/drawing/2014/main" id="{08027ED0-DE8C-7D42-9955-2FFB5ACFCA66}"/>
              </a:ext>
            </a:extLst>
          </p:cNvPr>
          <p:cNvPicPr>
            <a:picLocks noChangeAspect="1"/>
          </p:cNvPicPr>
          <p:nvPr/>
        </p:nvPicPr>
        <p:blipFill>
          <a:blip r:embed="rId2">
            <a:duotone>
              <a:prstClr val="black"/>
              <a:schemeClr val="tx2">
                <a:tint val="45000"/>
                <a:satMod val="400000"/>
              </a:schemeClr>
            </a:duotone>
          </a:blip>
          <a:stretch>
            <a:fillRect/>
          </a:stretch>
        </p:blipFill>
        <p:spPr>
          <a:xfrm>
            <a:off x="7577960" y="1373322"/>
            <a:ext cx="3611168" cy="3173048"/>
          </a:xfrm>
          <a:prstGeom prst="rect">
            <a:avLst/>
          </a:prstGeom>
        </p:spPr>
      </p:pic>
    </p:spTree>
    <p:extLst>
      <p:ext uri="{BB962C8B-B14F-4D97-AF65-F5344CB8AC3E}">
        <p14:creationId xmlns:p14="http://schemas.microsoft.com/office/powerpoint/2010/main" val="34431494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sz="2400" dirty="0"/>
              <a:t>Wann  sollten  </a:t>
            </a:r>
            <a:r>
              <a:rPr lang="de-DE" sz="2400" dirty="0" err="1"/>
              <a:t>Microservices</a:t>
            </a:r>
            <a:r>
              <a:rPr lang="de-DE" sz="2400" dirty="0"/>
              <a:t>  nicht  verwendet   werden?</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err="1"/>
              <a:t>Microservices</a:t>
            </a:r>
            <a:r>
              <a:rPr lang="de-DE" dirty="0"/>
              <a:t> </a:t>
            </a:r>
            <a:r>
              <a:rPr lang="de-DE" dirty="0" err="1"/>
              <a:t>are</a:t>
            </a:r>
            <a:r>
              <a:rPr lang="de-DE" dirty="0"/>
              <a:t> not a </a:t>
            </a:r>
            <a:r>
              <a:rPr lang="de-DE" dirty="0" err="1"/>
              <a:t>free</a:t>
            </a:r>
            <a:r>
              <a:rPr lang="de-DE" dirty="0"/>
              <a:t> lunch</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95</a:t>
            </a:fld>
            <a:endParaRPr lang="de-DE" noProof="0"/>
          </a:p>
        </p:txBody>
      </p:sp>
      <p:sp>
        <p:nvSpPr>
          <p:cNvPr id="5" name="Rechteck 4">
            <a:extLst>
              <a:ext uri="{FF2B5EF4-FFF2-40B4-BE49-F238E27FC236}">
                <a16:creationId xmlns:a16="http://schemas.microsoft.com/office/drawing/2014/main" id="{D6D3D317-1152-2742-9BE1-4ED9CE042C2D}"/>
              </a:ext>
            </a:extLst>
          </p:cNvPr>
          <p:cNvSpPr/>
          <p:nvPr/>
        </p:nvSpPr>
        <p:spPr>
          <a:xfrm>
            <a:off x="431800" y="1512000"/>
            <a:ext cx="5664201" cy="5016758"/>
          </a:xfrm>
          <a:prstGeom prst="rect">
            <a:avLst/>
          </a:prstGeom>
        </p:spPr>
        <p:txBody>
          <a:bodyPr wrap="square">
            <a:spAutoFit/>
          </a:bodyPr>
          <a:lstStyle/>
          <a:p>
            <a:pPr fontAlgn="base"/>
            <a:r>
              <a:rPr lang="de-DE" sz="1600" dirty="0">
                <a:solidFill>
                  <a:srgbClr val="303633"/>
                </a:solidFill>
              </a:rPr>
              <a:t>Irgendwie hat es (vermutlich) </a:t>
            </a:r>
            <a:r>
              <a:rPr lang="de-DE" sz="1600" dirty="0" err="1">
                <a:solidFill>
                  <a:srgbClr val="303633"/>
                </a:solidFill>
              </a:rPr>
              <a:t>Netflix</a:t>
            </a:r>
            <a:r>
              <a:rPr lang="de-DE" sz="1600" dirty="0">
                <a:solidFill>
                  <a:srgbClr val="303633"/>
                </a:solidFill>
              </a:rPr>
              <a:t> geschafft </a:t>
            </a:r>
            <a:r>
              <a:rPr lang="de-DE" sz="1600" dirty="0" err="1">
                <a:solidFill>
                  <a:srgbClr val="303633"/>
                </a:solidFill>
              </a:rPr>
              <a:t>Microservices</a:t>
            </a:r>
            <a:r>
              <a:rPr lang="de-DE" sz="1600" dirty="0">
                <a:solidFill>
                  <a:srgbClr val="303633"/>
                </a:solidFill>
              </a:rPr>
              <a:t> für die Fachwelt zu “romantisieren“. Angeblich sollen über  700 </a:t>
            </a:r>
            <a:r>
              <a:rPr lang="de-DE" sz="1600" dirty="0" err="1">
                <a:solidFill>
                  <a:srgbClr val="303633"/>
                </a:solidFill>
              </a:rPr>
              <a:t>Microservices</a:t>
            </a:r>
            <a:r>
              <a:rPr lang="de-DE" sz="1600" dirty="0">
                <a:solidFill>
                  <a:srgbClr val="303633"/>
                </a:solidFill>
              </a:rPr>
              <a:t> für die Plattform ausgeführt werden. Aufgrund des Erfolgs von </a:t>
            </a:r>
            <a:r>
              <a:rPr lang="de-DE" sz="1600" dirty="0" err="1">
                <a:solidFill>
                  <a:srgbClr val="303633"/>
                </a:solidFill>
              </a:rPr>
              <a:t>Netflix</a:t>
            </a:r>
            <a:r>
              <a:rPr lang="de-DE" sz="1600" dirty="0">
                <a:solidFill>
                  <a:srgbClr val="303633"/>
                </a:solidFill>
              </a:rPr>
              <a:t> waren folglich viele Unternehmen bereit diesen Architekturansatz zu adaptieren.</a:t>
            </a:r>
          </a:p>
          <a:p>
            <a:pPr fontAlgn="base"/>
            <a:endParaRPr lang="de-DE" sz="1600" dirty="0">
              <a:solidFill>
                <a:srgbClr val="303633"/>
              </a:solidFill>
            </a:endParaRPr>
          </a:p>
          <a:p>
            <a:pPr fontAlgn="base"/>
            <a:r>
              <a:rPr lang="de-DE" sz="1600" dirty="0">
                <a:solidFill>
                  <a:srgbClr val="303633"/>
                </a:solidFill>
              </a:rPr>
              <a:t>Was häufig übersehen wurde und wird, ist allerdings die Tatsache, dass </a:t>
            </a:r>
            <a:r>
              <a:rPr lang="de-DE" sz="1600" dirty="0" err="1">
                <a:solidFill>
                  <a:srgbClr val="303633"/>
                </a:solidFill>
              </a:rPr>
              <a:t>Microservice</a:t>
            </a:r>
            <a:r>
              <a:rPr lang="de-DE" sz="1600" dirty="0">
                <a:solidFill>
                  <a:srgbClr val="303633"/>
                </a:solidFill>
              </a:rPr>
              <a:t>-Erfolgsgeschichten hauptsächlich von </a:t>
            </a:r>
            <a:r>
              <a:rPr lang="de-DE" sz="1600" b="1" i="1" dirty="0">
                <a:solidFill>
                  <a:schemeClr val="accent5"/>
                </a:solidFill>
              </a:rPr>
              <a:t>produktbasierten Unternehmen </a:t>
            </a:r>
            <a:r>
              <a:rPr lang="de-DE" sz="1600" dirty="0">
                <a:solidFill>
                  <a:srgbClr val="303633"/>
                </a:solidFill>
              </a:rPr>
              <a:t>stammen, die aufgrund dieses Fokus Unmengen an </a:t>
            </a:r>
            <a:r>
              <a:rPr lang="de-DE" sz="1600" b="1" i="1" dirty="0">
                <a:solidFill>
                  <a:schemeClr val="accent5"/>
                </a:solidFill>
              </a:rPr>
              <a:t>Iterationen</a:t>
            </a:r>
            <a:r>
              <a:rPr lang="de-DE" sz="1600" dirty="0">
                <a:solidFill>
                  <a:srgbClr val="303633"/>
                </a:solidFill>
              </a:rPr>
              <a:t> und Modellen durchlaufen können, bevor ein erfolgreiches und marktreifes Produkt entstanden ist.</a:t>
            </a:r>
          </a:p>
          <a:p>
            <a:pPr fontAlgn="base"/>
            <a:endParaRPr lang="de-DE" sz="1600" dirty="0">
              <a:solidFill>
                <a:srgbClr val="303633"/>
              </a:solidFill>
            </a:endParaRPr>
          </a:p>
          <a:p>
            <a:pPr fontAlgn="base"/>
            <a:r>
              <a:rPr lang="de-DE" sz="1600" dirty="0" err="1">
                <a:solidFill>
                  <a:srgbClr val="303633"/>
                </a:solidFill>
              </a:rPr>
              <a:t>Microservice</a:t>
            </a:r>
            <a:r>
              <a:rPr lang="de-DE" sz="1600" dirty="0">
                <a:solidFill>
                  <a:srgbClr val="303633"/>
                </a:solidFill>
              </a:rPr>
              <a:t> Architekturen ermöglichen somit solche agilen Entwicklungen erfolgreicher Produkte. Aber </a:t>
            </a:r>
            <a:r>
              <a:rPr lang="de-DE" sz="1600" dirty="0" err="1">
                <a:solidFill>
                  <a:srgbClr val="303633"/>
                </a:solidFill>
              </a:rPr>
              <a:t>Microservices</a:t>
            </a:r>
            <a:r>
              <a:rPr lang="de-DE" sz="1600" dirty="0">
                <a:solidFill>
                  <a:srgbClr val="303633"/>
                </a:solidFill>
              </a:rPr>
              <a:t> sind kein Garant für Erfolg.</a:t>
            </a:r>
          </a:p>
          <a:p>
            <a:pPr fontAlgn="base"/>
            <a:endParaRPr lang="de-DE" sz="1600" dirty="0">
              <a:solidFill>
                <a:srgbClr val="303633"/>
              </a:solidFill>
            </a:endParaRPr>
          </a:p>
          <a:p>
            <a:pPr fontAlgn="base"/>
            <a:r>
              <a:rPr lang="de-DE" sz="1600" dirty="0">
                <a:solidFill>
                  <a:srgbClr val="303633"/>
                </a:solidFill>
              </a:rPr>
              <a:t>Insbesondere in der Cloud-basierten Geschäftswelt sind erfolgreiche Produkte oft </a:t>
            </a:r>
            <a:r>
              <a:rPr lang="de-DE" sz="1600" dirty="0" err="1">
                <a:solidFill>
                  <a:srgbClr val="303633"/>
                </a:solidFill>
              </a:rPr>
              <a:t>Microservice</a:t>
            </a:r>
            <a:r>
              <a:rPr lang="de-DE" sz="1600" dirty="0">
                <a:solidFill>
                  <a:srgbClr val="303633"/>
                </a:solidFill>
              </a:rPr>
              <a:t>-basiert. Aber nicht alle </a:t>
            </a:r>
            <a:r>
              <a:rPr lang="de-DE" sz="1600" dirty="0" err="1">
                <a:solidFill>
                  <a:srgbClr val="303633"/>
                </a:solidFill>
              </a:rPr>
              <a:t>Microservice</a:t>
            </a:r>
            <a:r>
              <a:rPr lang="de-DE" sz="1600" dirty="0">
                <a:solidFill>
                  <a:srgbClr val="303633"/>
                </a:solidFill>
              </a:rPr>
              <a:t>-basierten Produkte sind auch erfolgreich.</a:t>
            </a:r>
          </a:p>
        </p:txBody>
      </p:sp>
      <p:pic>
        <p:nvPicPr>
          <p:cNvPr id="1026" name="Picture 2" descr="Netflix: Mit diesen 7 Tipps noch schöner streamen">
            <a:extLst>
              <a:ext uri="{FF2B5EF4-FFF2-40B4-BE49-F238E27FC236}">
                <a16:creationId xmlns:a16="http://schemas.microsoft.com/office/drawing/2014/main" id="{B0F74446-E9CB-7843-A579-47DA7D03A5C0}"/>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76179" y="1368000"/>
            <a:ext cx="1895750" cy="947875"/>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5EDB178A-C9FB-AD43-B583-9D84DD618D29}"/>
              </a:ext>
            </a:extLst>
          </p:cNvPr>
          <p:cNvPicPr>
            <a:picLocks noChangeAspect="1"/>
          </p:cNvPicPr>
          <p:nvPr/>
        </p:nvPicPr>
        <p:blipFill>
          <a:blip r:embed="rId3"/>
          <a:stretch>
            <a:fillRect/>
          </a:stretch>
        </p:blipFill>
        <p:spPr>
          <a:xfrm>
            <a:off x="10056108" y="3626069"/>
            <a:ext cx="2135892" cy="2135892"/>
          </a:xfrm>
          <a:prstGeom prst="rect">
            <a:avLst/>
          </a:prstGeom>
        </p:spPr>
      </p:pic>
      <p:sp>
        <p:nvSpPr>
          <p:cNvPr id="6" name="Textfeld 5">
            <a:extLst>
              <a:ext uri="{FF2B5EF4-FFF2-40B4-BE49-F238E27FC236}">
                <a16:creationId xmlns:a16="http://schemas.microsoft.com/office/drawing/2014/main" id="{496B434E-B44C-DF44-AB94-9D39E39F0F78}"/>
              </a:ext>
            </a:extLst>
          </p:cNvPr>
          <p:cNvSpPr txBox="1"/>
          <p:nvPr/>
        </p:nvSpPr>
        <p:spPr>
          <a:xfrm>
            <a:off x="6096001" y="1576463"/>
            <a:ext cx="3533799" cy="4456944"/>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pPr marL="285750" indent="-285750" fontAlgn="base">
              <a:buFont typeface="Arial" panose="020B0604020202020204" pitchFamily="34" charset="0"/>
              <a:buChar char="•"/>
            </a:pPr>
            <a:r>
              <a:rPr lang="de-DE" sz="1400" dirty="0" err="1"/>
              <a:t>Microservices</a:t>
            </a:r>
            <a:r>
              <a:rPr lang="de-DE" sz="1400" dirty="0"/>
              <a:t> sind Lösungen für komplexe Probleme</a:t>
            </a:r>
            <a:r>
              <a:rPr lang="de-DE" sz="1400" i="1" dirty="0"/>
              <a:t>. Ohne komplexes Problem, gibt es keinen wirklichen Grund für </a:t>
            </a:r>
            <a:r>
              <a:rPr lang="de-DE" sz="1400" i="1" dirty="0" err="1"/>
              <a:t>Microservices</a:t>
            </a:r>
            <a:r>
              <a:rPr lang="de-DE" sz="1400" i="1" dirty="0"/>
              <a:t>.</a:t>
            </a:r>
          </a:p>
          <a:p>
            <a:pPr marL="285750" indent="-285750" fontAlgn="base">
              <a:buFont typeface="Arial" panose="020B0604020202020204" pitchFamily="34" charset="0"/>
              <a:buChar char="•"/>
            </a:pPr>
            <a:r>
              <a:rPr lang="de-DE" sz="1400" dirty="0"/>
              <a:t>Die Teamgröße ist für erfolgreiche </a:t>
            </a:r>
            <a:r>
              <a:rPr lang="de-DE" sz="1400" dirty="0" err="1"/>
              <a:t>Microservice</a:t>
            </a:r>
            <a:r>
              <a:rPr lang="de-DE" sz="1400" dirty="0"/>
              <a:t>-Ansätze entscheidend. Wenn Sie nicht genügend (große) Teams haben, vermeiden Sie besser </a:t>
            </a:r>
            <a:r>
              <a:rPr lang="de-DE" sz="1400" dirty="0" err="1"/>
              <a:t>Microservices</a:t>
            </a:r>
            <a:r>
              <a:rPr lang="de-DE" sz="1400" dirty="0"/>
              <a:t>. </a:t>
            </a:r>
            <a:r>
              <a:rPr lang="de-DE" sz="1400" i="1" dirty="0"/>
              <a:t>(</a:t>
            </a:r>
            <a:r>
              <a:rPr lang="de-DE" sz="1400" i="1" dirty="0" err="1"/>
              <a:t>Netflix</a:t>
            </a:r>
            <a:r>
              <a:rPr lang="de-DE" sz="1400" i="1" dirty="0"/>
              <a:t> braucht gem. dem </a:t>
            </a:r>
            <a:r>
              <a:rPr lang="de-DE" sz="1400" i="1" dirty="0" err="1"/>
              <a:t>One</a:t>
            </a:r>
            <a:r>
              <a:rPr lang="de-DE" sz="1400" i="1" dirty="0"/>
              <a:t>-Service-Per-Team Ansatz somit etwa 700 Teams!)</a:t>
            </a:r>
          </a:p>
          <a:p>
            <a:pPr marL="285750" indent="-285750" fontAlgn="base">
              <a:buFont typeface="Arial" panose="020B0604020202020204" pitchFamily="34" charset="0"/>
              <a:buChar char="•"/>
            </a:pPr>
            <a:r>
              <a:rPr lang="de-DE" sz="1400" dirty="0"/>
              <a:t>Wenn Ihre Anwendung nicht in </a:t>
            </a:r>
            <a:r>
              <a:rPr lang="de-DE" sz="1400" dirty="0" err="1"/>
              <a:t>Microservices</a:t>
            </a:r>
            <a:r>
              <a:rPr lang="de-DE" sz="1400" dirty="0"/>
              <a:t> unterteilt werden muss, </a:t>
            </a:r>
            <a:r>
              <a:rPr lang="de-DE" sz="1400" i="1" dirty="0"/>
              <a:t>machen Sie es auch nicht.</a:t>
            </a:r>
          </a:p>
          <a:p>
            <a:pPr marL="285750" indent="-285750" fontAlgn="base">
              <a:buFont typeface="Arial" panose="020B0604020202020204" pitchFamily="34" charset="0"/>
              <a:buChar char="•"/>
            </a:pPr>
            <a:r>
              <a:rPr lang="de-DE" sz="1400" dirty="0"/>
              <a:t>Wenn Sie nicht skalieren müssen, bringen </a:t>
            </a:r>
            <a:r>
              <a:rPr lang="de-DE" sz="1400" dirty="0" err="1"/>
              <a:t>Microservices</a:t>
            </a:r>
            <a:r>
              <a:rPr lang="de-DE" sz="1400" dirty="0"/>
              <a:t> häufig wenig Mehrwert. </a:t>
            </a:r>
            <a:r>
              <a:rPr lang="de-DE" sz="1400" i="1" dirty="0"/>
              <a:t>Die THL hat bspw. etwa 5.000 Studierende, das werden nicht über Nacht plötzlich mehr.</a:t>
            </a:r>
          </a:p>
        </p:txBody>
      </p:sp>
    </p:spTree>
    <p:extLst>
      <p:ext uri="{BB962C8B-B14F-4D97-AF65-F5344CB8AC3E}">
        <p14:creationId xmlns:p14="http://schemas.microsoft.com/office/powerpoint/2010/main" val="23707970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D7F15-8FB1-4F45-8A51-19BE7935B273}"/>
              </a:ext>
            </a:extLst>
          </p:cNvPr>
          <p:cNvSpPr>
            <a:spLocks noGrp="1"/>
          </p:cNvSpPr>
          <p:nvPr>
            <p:ph type="title"/>
          </p:nvPr>
        </p:nvSpPr>
        <p:spPr/>
        <p:txBody>
          <a:bodyPr/>
          <a:lstStyle/>
          <a:p>
            <a:r>
              <a:rPr lang="de-DE" dirty="0"/>
              <a:t>Zum  Nachlesen</a:t>
            </a:r>
          </a:p>
        </p:txBody>
      </p:sp>
      <p:sp>
        <p:nvSpPr>
          <p:cNvPr id="5" name="Textfeld 4">
            <a:extLst>
              <a:ext uri="{FF2B5EF4-FFF2-40B4-BE49-F238E27FC236}">
                <a16:creationId xmlns:a16="http://schemas.microsoft.com/office/drawing/2014/main" id="{0603D732-B420-894B-AB6C-055CB2368AC6}"/>
              </a:ext>
            </a:extLst>
          </p:cNvPr>
          <p:cNvSpPr txBox="1"/>
          <p:nvPr/>
        </p:nvSpPr>
        <p:spPr>
          <a:xfrm>
            <a:off x="4864894" y="1008000"/>
            <a:ext cx="4765222" cy="3970318"/>
          </a:xfrm>
          <a:prstGeom prst="rect">
            <a:avLst/>
          </a:prstGeom>
          <a:noFill/>
        </p:spPr>
        <p:txBody>
          <a:bodyPr wrap="square" rtlCol="0">
            <a:spAutoFit/>
          </a:bodyPr>
          <a:lstStyle/>
          <a:p>
            <a:pPr marL="342900" indent="-342900">
              <a:buAutoNum type="arabicPeriod"/>
            </a:pPr>
            <a:r>
              <a:rPr lang="de-DE" sz="2000" dirty="0" err="1"/>
              <a:t>Microservices</a:t>
            </a:r>
            <a:endParaRPr lang="de-DE" sz="2000" dirty="0"/>
          </a:p>
          <a:p>
            <a:pPr marL="342900" indent="-342900">
              <a:buAutoNum type="arabicPeriod"/>
            </a:pPr>
            <a:r>
              <a:rPr lang="de-DE" sz="2000" dirty="0"/>
              <a:t>The </a:t>
            </a:r>
            <a:r>
              <a:rPr lang="de-DE" sz="2000" dirty="0" err="1"/>
              <a:t>Evolutionary</a:t>
            </a:r>
            <a:r>
              <a:rPr lang="de-DE" sz="2000" dirty="0"/>
              <a:t> </a:t>
            </a:r>
            <a:r>
              <a:rPr lang="de-DE" sz="2000" dirty="0" err="1"/>
              <a:t>Architect</a:t>
            </a:r>
            <a:endParaRPr lang="de-DE" sz="2000" dirty="0"/>
          </a:p>
          <a:p>
            <a:pPr marL="342900" indent="-342900">
              <a:buAutoNum type="arabicPeriod"/>
            </a:pPr>
            <a:r>
              <a:rPr lang="de-DE" sz="2000" dirty="0" err="1"/>
              <a:t>How</a:t>
            </a:r>
            <a:r>
              <a:rPr lang="de-DE" sz="2000" dirty="0"/>
              <a:t> </a:t>
            </a:r>
            <a:r>
              <a:rPr lang="de-DE" sz="2000" dirty="0" err="1"/>
              <a:t>to</a:t>
            </a:r>
            <a:r>
              <a:rPr lang="de-DE" sz="2000" dirty="0"/>
              <a:t> Model Services</a:t>
            </a:r>
          </a:p>
          <a:p>
            <a:pPr marL="342900" indent="-342900">
              <a:buAutoNum type="arabicPeriod"/>
            </a:pPr>
            <a:r>
              <a:rPr lang="de-DE" sz="2000" dirty="0"/>
              <a:t>Integration</a:t>
            </a:r>
          </a:p>
          <a:p>
            <a:pPr marL="342900" indent="-342900">
              <a:buAutoNum type="arabicPeriod"/>
            </a:pPr>
            <a:endParaRPr lang="de-DE" sz="1600" i="1" dirty="0">
              <a:solidFill>
                <a:schemeClr val="bg1">
                  <a:lumMod val="65000"/>
                </a:schemeClr>
              </a:solidFill>
            </a:endParaRPr>
          </a:p>
          <a:p>
            <a:pPr marL="342900" indent="-342900">
              <a:buAutoNum type="arabicPeriod"/>
            </a:pPr>
            <a:r>
              <a:rPr lang="de-DE" sz="1600" i="1" dirty="0">
                <a:solidFill>
                  <a:schemeClr val="bg1">
                    <a:lumMod val="65000"/>
                  </a:schemeClr>
                </a:solidFill>
              </a:rPr>
              <a:t>Splitting </a:t>
            </a:r>
            <a:r>
              <a:rPr lang="de-DE" sz="1600" i="1" dirty="0" err="1">
                <a:solidFill>
                  <a:schemeClr val="bg1">
                    <a:lumMod val="65000"/>
                  </a:schemeClr>
                </a:solidFill>
              </a:rPr>
              <a:t>the</a:t>
            </a:r>
            <a:r>
              <a:rPr lang="de-DE" sz="1600" i="1" dirty="0">
                <a:solidFill>
                  <a:schemeClr val="bg1">
                    <a:lumMod val="65000"/>
                  </a:schemeClr>
                </a:solidFill>
              </a:rPr>
              <a:t> Monolith</a:t>
            </a:r>
          </a:p>
          <a:p>
            <a:pPr marL="342900" indent="-342900">
              <a:buAutoNum type="arabicPeriod"/>
            </a:pPr>
            <a:r>
              <a:rPr lang="de-DE" sz="1600" i="1" dirty="0" err="1">
                <a:solidFill>
                  <a:schemeClr val="bg1">
                    <a:lumMod val="65000"/>
                  </a:schemeClr>
                </a:solidFill>
              </a:rPr>
              <a:t>Deployment</a:t>
            </a:r>
            <a:endParaRPr lang="de-DE" sz="1600" i="1" dirty="0">
              <a:solidFill>
                <a:schemeClr val="bg1">
                  <a:lumMod val="65000"/>
                </a:schemeClr>
              </a:solidFill>
            </a:endParaRPr>
          </a:p>
          <a:p>
            <a:pPr marL="342900" indent="-342900">
              <a:buAutoNum type="arabicPeriod"/>
            </a:pPr>
            <a:r>
              <a:rPr lang="de-DE" sz="1600" i="1" dirty="0" err="1">
                <a:solidFill>
                  <a:schemeClr val="bg1">
                    <a:lumMod val="65000"/>
                  </a:schemeClr>
                </a:solidFill>
              </a:rPr>
              <a:t>Testing</a:t>
            </a:r>
            <a:endParaRPr lang="de-DE" sz="1600" i="1" dirty="0">
              <a:solidFill>
                <a:schemeClr val="bg1">
                  <a:lumMod val="65000"/>
                </a:schemeClr>
              </a:solidFill>
            </a:endParaRPr>
          </a:p>
          <a:p>
            <a:pPr marL="342900" indent="-342900">
              <a:buAutoNum type="arabicPeriod"/>
            </a:pPr>
            <a:r>
              <a:rPr lang="de-DE" sz="1600" i="1" dirty="0">
                <a:solidFill>
                  <a:schemeClr val="bg1">
                    <a:lumMod val="65000"/>
                  </a:schemeClr>
                </a:solidFill>
              </a:rPr>
              <a:t>Monitoring</a:t>
            </a:r>
          </a:p>
          <a:p>
            <a:pPr marL="342900" indent="-342900">
              <a:buAutoNum type="arabicPeriod"/>
            </a:pPr>
            <a:r>
              <a:rPr lang="de-DE" sz="1600" i="1" dirty="0">
                <a:solidFill>
                  <a:schemeClr val="bg1">
                    <a:lumMod val="65000"/>
                  </a:schemeClr>
                </a:solidFill>
              </a:rPr>
              <a:t>Security</a:t>
            </a:r>
          </a:p>
          <a:p>
            <a:pPr marL="342900" indent="-342900">
              <a:buAutoNum type="arabicPeriod"/>
            </a:pPr>
            <a:endParaRPr lang="de-DE" sz="1600" i="1" dirty="0">
              <a:solidFill>
                <a:schemeClr val="bg1">
                  <a:lumMod val="65000"/>
                </a:schemeClr>
              </a:solidFill>
            </a:endParaRPr>
          </a:p>
          <a:p>
            <a:pPr marL="342900" indent="-342900">
              <a:buAutoNum type="arabicPeriod"/>
            </a:pPr>
            <a:r>
              <a:rPr lang="de-DE" sz="2000" dirty="0" err="1"/>
              <a:t>Conway‘s</a:t>
            </a:r>
            <a:r>
              <a:rPr lang="de-DE" sz="2000" dirty="0"/>
              <a:t> Law </a:t>
            </a:r>
            <a:r>
              <a:rPr lang="de-DE" sz="2000" dirty="0" err="1"/>
              <a:t>and</a:t>
            </a:r>
            <a:r>
              <a:rPr lang="de-DE" sz="2000" dirty="0"/>
              <a:t> System Design</a:t>
            </a:r>
          </a:p>
          <a:p>
            <a:pPr marL="342900" indent="-342900">
              <a:buAutoNum type="arabicPeriod"/>
            </a:pPr>
            <a:r>
              <a:rPr lang="de-DE" sz="2000" dirty="0" err="1"/>
              <a:t>Microservices</a:t>
            </a:r>
            <a:r>
              <a:rPr lang="de-DE" sz="2000" dirty="0"/>
              <a:t> at </a:t>
            </a:r>
            <a:r>
              <a:rPr lang="de-DE" sz="2000" dirty="0" err="1"/>
              <a:t>Scale</a:t>
            </a:r>
            <a:endParaRPr lang="de-DE" sz="2000" dirty="0"/>
          </a:p>
          <a:p>
            <a:pPr marL="342900" indent="-342900">
              <a:buAutoNum type="arabicPeriod"/>
            </a:pPr>
            <a:r>
              <a:rPr lang="de-DE" sz="2000" dirty="0" err="1"/>
              <a:t>Bringing</a:t>
            </a:r>
            <a:r>
              <a:rPr lang="de-DE" sz="2000" dirty="0"/>
              <a:t> </a:t>
            </a:r>
            <a:r>
              <a:rPr lang="de-DE" sz="2000" dirty="0" err="1"/>
              <a:t>It</a:t>
            </a:r>
            <a:r>
              <a:rPr lang="de-DE" sz="2000" dirty="0"/>
              <a:t> All </a:t>
            </a:r>
            <a:r>
              <a:rPr lang="de-DE" sz="2000" dirty="0" err="1"/>
              <a:t>Together</a:t>
            </a:r>
            <a:endParaRPr lang="de-DE" sz="2000" dirty="0"/>
          </a:p>
        </p:txBody>
      </p:sp>
      <p:pic>
        <p:nvPicPr>
          <p:cNvPr id="2050" name="Picture 2">
            <a:extLst>
              <a:ext uri="{FF2B5EF4-FFF2-40B4-BE49-F238E27FC236}">
                <a16:creationId xmlns:a16="http://schemas.microsoft.com/office/drawing/2014/main" id="{C92F31AD-D064-7347-9EE6-D3E3CED31B43}"/>
              </a:ext>
            </a:extLst>
          </p:cNvPr>
          <p:cNvPicPr>
            <a:picLocks noChangeAspect="1" noChangeArrowheads="1"/>
          </p:cNvPicPr>
          <p:nvPr/>
        </p:nvPicPr>
        <p:blipFill>
          <a:blip r:embed="rId2"/>
          <a:srcRect l="2370" r="2370"/>
          <a:stretch/>
        </p:blipFill>
        <p:spPr bwMode="auto">
          <a:xfrm>
            <a:off x="432000" y="1008000"/>
            <a:ext cx="4245898" cy="5850000"/>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C9437E66-6C0B-D243-8332-0CE4D4214A9D}"/>
              </a:ext>
            </a:extLst>
          </p:cNvPr>
          <p:cNvSpPr>
            <a:spLocks noGrp="1"/>
          </p:cNvSpPr>
          <p:nvPr>
            <p:ph type="sldNum" sz="quarter" idx="33"/>
          </p:nvPr>
        </p:nvSpPr>
        <p:spPr/>
        <p:txBody>
          <a:bodyPr/>
          <a:lstStyle/>
          <a:p>
            <a:pPr rtl="0"/>
            <a:fld id="{19B51A1E-902D-48AF-9020-955120F399B6}" type="slidenum">
              <a:rPr lang="de-DE" noProof="0" smtClean="0"/>
              <a:pPr rtl="0"/>
              <a:t>96</a:t>
            </a:fld>
            <a:endParaRPr lang="de-DE" noProof="0"/>
          </a:p>
        </p:txBody>
      </p:sp>
    </p:spTree>
    <p:extLst>
      <p:ext uri="{BB962C8B-B14F-4D97-AF65-F5344CB8AC3E}">
        <p14:creationId xmlns:p14="http://schemas.microsoft.com/office/powerpoint/2010/main" val="8119021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1A1F085B-B0A9-1B43-97C4-4B3A75E7F90D}"/>
              </a:ext>
            </a:extLst>
          </p:cNvPr>
          <p:cNvSpPr>
            <a:spLocks noGrp="1"/>
          </p:cNvSpPr>
          <p:nvPr>
            <p:ph sz="half" idx="1"/>
          </p:nvPr>
        </p:nvSpPr>
        <p:spPr>
          <a:xfrm>
            <a:off x="432000" y="1687484"/>
            <a:ext cx="8283122" cy="4489479"/>
          </a:xfrm>
        </p:spPr>
        <p:txBody>
          <a:bodyPr>
            <a:normAutofit/>
          </a:bodyPr>
          <a:lstStyle/>
          <a:p>
            <a:pPr>
              <a:buFont typeface="Courier New" panose="02070309020205020404" pitchFamily="49" charset="0"/>
              <a:buChar char="o"/>
            </a:pPr>
            <a:r>
              <a:rPr lang="de-DE" dirty="0"/>
              <a:t>Conway, M. E. (1968). </a:t>
            </a:r>
            <a:r>
              <a:rPr lang="de-DE" b="1" dirty="0" err="1"/>
              <a:t>How</a:t>
            </a:r>
            <a:r>
              <a:rPr lang="de-DE" b="1" dirty="0"/>
              <a:t> do </a:t>
            </a:r>
            <a:r>
              <a:rPr lang="de-DE" b="1" dirty="0" err="1"/>
              <a:t>committees</a:t>
            </a:r>
            <a:r>
              <a:rPr lang="de-DE" b="1" dirty="0"/>
              <a:t> </a:t>
            </a:r>
            <a:r>
              <a:rPr lang="de-DE" b="1" dirty="0" err="1"/>
              <a:t>invent</a:t>
            </a:r>
            <a:r>
              <a:rPr lang="de-DE" dirty="0"/>
              <a:t>. </a:t>
            </a:r>
            <a:r>
              <a:rPr lang="de-DE" i="1" dirty="0" err="1"/>
              <a:t>Datamation</a:t>
            </a:r>
            <a:r>
              <a:rPr lang="de-DE" dirty="0"/>
              <a:t>, </a:t>
            </a:r>
            <a:r>
              <a:rPr lang="de-DE" i="1" dirty="0"/>
              <a:t>14</a:t>
            </a:r>
            <a:r>
              <a:rPr lang="de-DE" dirty="0"/>
              <a:t>(4), 28-31.</a:t>
            </a:r>
            <a:endParaRPr lang="de-DE" sz="1600" dirty="0"/>
          </a:p>
          <a:p>
            <a:pPr>
              <a:buFont typeface="Courier New" panose="02070309020205020404" pitchFamily="49" charset="0"/>
              <a:buChar char="o"/>
            </a:pPr>
            <a:r>
              <a:rPr lang="de-DE" sz="1600" dirty="0"/>
              <a:t>Martin Fowler. </a:t>
            </a:r>
            <a:r>
              <a:rPr lang="de-DE" sz="1600" b="1" dirty="0" err="1"/>
              <a:t>Microservices</a:t>
            </a:r>
            <a:r>
              <a:rPr lang="de-DE" sz="1600" b="1" dirty="0"/>
              <a:t>.</a:t>
            </a:r>
            <a:r>
              <a:rPr lang="de-DE" sz="1600" dirty="0"/>
              <a:t> </a:t>
            </a:r>
            <a:r>
              <a:rPr lang="de-DE" sz="1600" dirty="0">
                <a:solidFill>
                  <a:schemeClr val="accent5"/>
                </a:solidFill>
                <a:latin typeface="Consolas" panose="020B0609020204030204" pitchFamily="49" charset="0"/>
                <a:cs typeface="Consolas" panose="020B0609020204030204" pitchFamily="49" charset="0"/>
              </a:rPr>
              <a:t>https://</a:t>
            </a:r>
            <a:r>
              <a:rPr lang="de-DE" sz="1600" dirty="0" err="1">
                <a:solidFill>
                  <a:schemeClr val="accent5"/>
                </a:solidFill>
                <a:latin typeface="Consolas" panose="020B0609020204030204" pitchFamily="49" charset="0"/>
                <a:cs typeface="Consolas" panose="020B0609020204030204" pitchFamily="49" charset="0"/>
              </a:rPr>
              <a:t>martinfowler.com</a:t>
            </a:r>
            <a:r>
              <a:rPr lang="de-DE" sz="1600" dirty="0">
                <a:solidFill>
                  <a:schemeClr val="accent5"/>
                </a:solidFill>
                <a:latin typeface="Consolas" panose="020B0609020204030204" pitchFamily="49" charset="0"/>
                <a:cs typeface="Consolas" panose="020B0609020204030204" pitchFamily="49" charset="0"/>
              </a:rPr>
              <a:t>/</a:t>
            </a:r>
            <a:r>
              <a:rPr lang="de-DE" sz="1600" dirty="0" err="1">
                <a:solidFill>
                  <a:schemeClr val="accent5"/>
                </a:solidFill>
                <a:latin typeface="Consolas" panose="020B0609020204030204" pitchFamily="49" charset="0"/>
                <a:cs typeface="Consolas" panose="020B0609020204030204" pitchFamily="49" charset="0"/>
              </a:rPr>
              <a:t>articles</a:t>
            </a:r>
            <a:r>
              <a:rPr lang="de-DE" sz="1600" dirty="0">
                <a:solidFill>
                  <a:schemeClr val="accent5"/>
                </a:solidFill>
                <a:latin typeface="Consolas" panose="020B0609020204030204" pitchFamily="49" charset="0"/>
                <a:cs typeface="Consolas" panose="020B0609020204030204" pitchFamily="49" charset="0"/>
              </a:rPr>
              <a:t>/</a:t>
            </a:r>
            <a:r>
              <a:rPr lang="de-DE" sz="1600" dirty="0" err="1">
                <a:solidFill>
                  <a:schemeClr val="accent5"/>
                </a:solidFill>
                <a:latin typeface="Consolas" panose="020B0609020204030204" pitchFamily="49" charset="0"/>
                <a:cs typeface="Consolas" panose="020B0609020204030204" pitchFamily="49" charset="0"/>
              </a:rPr>
              <a:t>microservices.html</a:t>
            </a:r>
            <a:endParaRPr lang="de-DE" sz="1600" dirty="0"/>
          </a:p>
          <a:p>
            <a:pPr>
              <a:buFont typeface="Courier New" panose="02070309020205020404" pitchFamily="49" charset="0"/>
              <a:buChar char="o"/>
            </a:pPr>
            <a:r>
              <a:rPr lang="de-DE" sz="1600" dirty="0"/>
              <a:t>Roy Fielding, </a:t>
            </a:r>
            <a:r>
              <a:rPr lang="de-DE" sz="1600" b="1" dirty="0" err="1"/>
              <a:t>Architectural</a:t>
            </a:r>
            <a:r>
              <a:rPr lang="de-DE" sz="1600" b="1" dirty="0"/>
              <a:t> Styles </a:t>
            </a:r>
            <a:r>
              <a:rPr lang="de-DE" sz="1600" b="1" dirty="0" err="1"/>
              <a:t>and</a:t>
            </a:r>
            <a:r>
              <a:rPr lang="de-DE" sz="1600" b="1" dirty="0"/>
              <a:t> </a:t>
            </a:r>
            <a:r>
              <a:rPr lang="de-DE" sz="1600" b="1" dirty="0" err="1"/>
              <a:t>the</a:t>
            </a:r>
            <a:r>
              <a:rPr lang="de-DE" sz="1600" b="1" dirty="0"/>
              <a:t> Design </a:t>
            </a:r>
            <a:r>
              <a:rPr lang="de-DE" sz="1600" b="1" dirty="0" err="1"/>
              <a:t>of</a:t>
            </a:r>
            <a:r>
              <a:rPr lang="de-DE" sz="1600" b="1" dirty="0"/>
              <a:t> Network-</a:t>
            </a:r>
            <a:r>
              <a:rPr lang="de-DE" sz="1600" b="1" dirty="0" err="1"/>
              <a:t>based</a:t>
            </a:r>
            <a:r>
              <a:rPr lang="de-DE" sz="1600" b="1" dirty="0"/>
              <a:t> Software </a:t>
            </a:r>
            <a:r>
              <a:rPr lang="de-DE" sz="1600" b="1" dirty="0" err="1"/>
              <a:t>Architectures</a:t>
            </a:r>
            <a:r>
              <a:rPr lang="de-DE" sz="1600" dirty="0"/>
              <a:t>, 2000 (Dissertation, </a:t>
            </a:r>
            <a:r>
              <a:rPr lang="de-DE" sz="1600" dirty="0" err="1"/>
              <a:t>PhD</a:t>
            </a:r>
            <a:r>
              <a:rPr lang="de-DE" sz="1600" dirty="0"/>
              <a:t>, UC Irvine)</a:t>
            </a:r>
            <a:br>
              <a:rPr lang="de-DE" sz="1600" dirty="0"/>
            </a:br>
            <a:r>
              <a:rPr lang="de-DE" sz="1600" dirty="0">
                <a:solidFill>
                  <a:srgbClr val="0070C0"/>
                </a:solidFill>
                <a:latin typeface="Consolas" panose="020B0609020204030204" pitchFamily="49" charset="0"/>
                <a:cs typeface="Consolas" panose="020B0609020204030204" pitchFamily="49" charset="0"/>
              </a:rPr>
              <a:t>https://</a:t>
            </a:r>
            <a:r>
              <a:rPr lang="de-DE" sz="1600" dirty="0" err="1">
                <a:solidFill>
                  <a:srgbClr val="0070C0"/>
                </a:solidFill>
                <a:latin typeface="Consolas" panose="020B0609020204030204" pitchFamily="49" charset="0"/>
                <a:cs typeface="Consolas" panose="020B0609020204030204" pitchFamily="49" charset="0"/>
              </a:rPr>
              <a:t>www.ics.uci.edu</a:t>
            </a:r>
            <a:r>
              <a:rPr lang="de-DE" sz="1600" dirty="0">
                <a:solidFill>
                  <a:srgbClr val="0070C0"/>
                </a:solidFill>
                <a:latin typeface="Consolas" panose="020B0609020204030204" pitchFamily="49" charset="0"/>
                <a:cs typeface="Consolas" panose="020B0609020204030204" pitchFamily="49" charset="0"/>
              </a:rPr>
              <a:t>/~</a:t>
            </a:r>
            <a:r>
              <a:rPr lang="de-DE" sz="1600" dirty="0" err="1">
                <a:solidFill>
                  <a:srgbClr val="0070C0"/>
                </a:solidFill>
                <a:latin typeface="Consolas" panose="020B0609020204030204" pitchFamily="49" charset="0"/>
                <a:cs typeface="Consolas" panose="020B0609020204030204" pitchFamily="49" charset="0"/>
              </a:rPr>
              <a:t>fielding</a:t>
            </a:r>
            <a:r>
              <a:rPr lang="de-DE" sz="1600" dirty="0">
                <a:solidFill>
                  <a:srgbClr val="0070C0"/>
                </a:solidFill>
                <a:latin typeface="Consolas" panose="020B0609020204030204" pitchFamily="49" charset="0"/>
                <a:cs typeface="Consolas" panose="020B0609020204030204" pitchFamily="49" charset="0"/>
              </a:rPr>
              <a:t>/</a:t>
            </a:r>
            <a:r>
              <a:rPr lang="de-DE" sz="1600" dirty="0" err="1">
                <a:solidFill>
                  <a:srgbClr val="0070C0"/>
                </a:solidFill>
                <a:latin typeface="Consolas" panose="020B0609020204030204" pitchFamily="49" charset="0"/>
                <a:cs typeface="Consolas" panose="020B0609020204030204" pitchFamily="49" charset="0"/>
              </a:rPr>
              <a:t>pubs</a:t>
            </a:r>
            <a:r>
              <a:rPr lang="de-DE" sz="1600" dirty="0">
                <a:solidFill>
                  <a:srgbClr val="0070C0"/>
                </a:solidFill>
                <a:latin typeface="Consolas" panose="020B0609020204030204" pitchFamily="49" charset="0"/>
                <a:cs typeface="Consolas" panose="020B0609020204030204" pitchFamily="49" charset="0"/>
              </a:rPr>
              <a:t>/</a:t>
            </a:r>
            <a:r>
              <a:rPr lang="de-DE" sz="1600" dirty="0" err="1">
                <a:solidFill>
                  <a:srgbClr val="0070C0"/>
                </a:solidFill>
                <a:latin typeface="Consolas" panose="020B0609020204030204" pitchFamily="49" charset="0"/>
                <a:cs typeface="Consolas" panose="020B0609020204030204" pitchFamily="49" charset="0"/>
              </a:rPr>
              <a:t>dissertation</a:t>
            </a:r>
            <a:r>
              <a:rPr lang="de-DE" sz="1600" dirty="0">
                <a:solidFill>
                  <a:srgbClr val="0070C0"/>
                </a:solidFill>
                <a:latin typeface="Consolas" panose="020B0609020204030204" pitchFamily="49" charset="0"/>
                <a:cs typeface="Consolas" panose="020B0609020204030204" pitchFamily="49" charset="0"/>
              </a:rPr>
              <a:t>/</a:t>
            </a:r>
            <a:r>
              <a:rPr lang="de-DE" sz="1600" dirty="0" err="1">
                <a:solidFill>
                  <a:srgbClr val="0070C0"/>
                </a:solidFill>
                <a:latin typeface="Consolas" panose="020B0609020204030204" pitchFamily="49" charset="0"/>
                <a:cs typeface="Consolas" panose="020B0609020204030204" pitchFamily="49" charset="0"/>
              </a:rPr>
              <a:t>top.htm</a:t>
            </a:r>
            <a:endParaRPr lang="de-DE" sz="1600" dirty="0">
              <a:solidFill>
                <a:srgbClr val="0070C0"/>
              </a:solidFill>
              <a:latin typeface="Consolas" panose="020B0609020204030204" pitchFamily="49" charset="0"/>
              <a:cs typeface="Consolas" panose="020B0609020204030204" pitchFamily="49" charset="0"/>
            </a:endParaRPr>
          </a:p>
          <a:p>
            <a:pPr>
              <a:buFont typeface="Courier New" panose="02070309020205020404" pitchFamily="49" charset="0"/>
              <a:buChar char="o"/>
            </a:pPr>
            <a:r>
              <a:rPr lang="de-DE" sz="1600" dirty="0"/>
              <a:t>Jonas </a:t>
            </a:r>
            <a:r>
              <a:rPr lang="de-DE" sz="1600" dirty="0" err="1"/>
              <a:t>Bonér</a:t>
            </a:r>
            <a:r>
              <a:rPr lang="de-DE" sz="1600" dirty="0"/>
              <a:t>, Dave Farley, Roland Kuhn, </a:t>
            </a:r>
            <a:r>
              <a:rPr lang="de-DE" sz="1600" dirty="0" err="1"/>
              <a:t>and</a:t>
            </a:r>
            <a:r>
              <a:rPr lang="de-DE" sz="1600" dirty="0"/>
              <a:t> Martin Thompson. </a:t>
            </a:r>
            <a:r>
              <a:rPr lang="de-DE" sz="1600" b="1" dirty="0"/>
              <a:t>Das Reaktive Manifest.</a:t>
            </a:r>
            <a:r>
              <a:rPr lang="de-DE" sz="1600" dirty="0"/>
              <a:t> </a:t>
            </a:r>
            <a:r>
              <a:rPr lang="de-DE" sz="1600" dirty="0">
                <a:solidFill>
                  <a:schemeClr val="accent5"/>
                </a:solidFill>
                <a:latin typeface="Consolas" panose="020B0609020204030204" pitchFamily="49" charset="0"/>
                <a:cs typeface="Consolas" panose="020B0609020204030204" pitchFamily="49" charset="0"/>
              </a:rPr>
              <a:t>https://</a:t>
            </a:r>
            <a:r>
              <a:rPr lang="de-DE" sz="1600" dirty="0" err="1">
                <a:solidFill>
                  <a:schemeClr val="accent5"/>
                </a:solidFill>
                <a:latin typeface="Consolas" panose="020B0609020204030204" pitchFamily="49" charset="0"/>
                <a:cs typeface="Consolas" panose="020B0609020204030204" pitchFamily="49" charset="0"/>
              </a:rPr>
              <a:t>www.reactivemanifesto.org</a:t>
            </a:r>
            <a:r>
              <a:rPr lang="de-DE" sz="1600" dirty="0">
                <a:solidFill>
                  <a:schemeClr val="accent5"/>
                </a:solidFill>
                <a:latin typeface="Consolas" panose="020B0609020204030204" pitchFamily="49" charset="0"/>
                <a:cs typeface="Consolas" panose="020B0609020204030204" pitchFamily="49" charset="0"/>
              </a:rPr>
              <a:t>/de</a:t>
            </a:r>
            <a:endParaRPr lang="de-DE" sz="1600" dirty="0"/>
          </a:p>
          <a:p>
            <a:pPr>
              <a:buFont typeface="Courier New" panose="02070309020205020404" pitchFamily="49" charset="0"/>
              <a:buChar char="o"/>
            </a:pPr>
            <a:r>
              <a:rPr lang="de-DE" sz="1600" dirty="0"/>
              <a:t>Nane Kratzke: </a:t>
            </a:r>
            <a:r>
              <a:rPr lang="de-DE" sz="1600" b="1" dirty="0"/>
              <a:t>A Brief </a:t>
            </a:r>
            <a:r>
              <a:rPr lang="de-DE" sz="1600" b="1" dirty="0" err="1"/>
              <a:t>History</a:t>
            </a:r>
            <a:r>
              <a:rPr lang="de-DE" sz="1600" b="1" dirty="0"/>
              <a:t> </a:t>
            </a:r>
            <a:r>
              <a:rPr lang="de-DE" sz="1600" b="1" dirty="0" err="1"/>
              <a:t>of</a:t>
            </a:r>
            <a:r>
              <a:rPr lang="de-DE" sz="1600" b="1" dirty="0"/>
              <a:t> Cloud </a:t>
            </a:r>
            <a:r>
              <a:rPr lang="de-DE" sz="1600" b="1" dirty="0" err="1"/>
              <a:t>Application</a:t>
            </a:r>
            <a:r>
              <a:rPr lang="de-DE" sz="1600" b="1" dirty="0"/>
              <a:t> </a:t>
            </a:r>
            <a:r>
              <a:rPr lang="de-DE" sz="1600" b="1" dirty="0" err="1"/>
              <a:t>Architectures</a:t>
            </a:r>
            <a:r>
              <a:rPr lang="de-DE" sz="1600" dirty="0"/>
              <a:t>. In </a:t>
            </a:r>
            <a:r>
              <a:rPr lang="de-DE" sz="1600" i="1" dirty="0"/>
              <a:t>Applied </a:t>
            </a:r>
            <a:r>
              <a:rPr lang="de-DE" sz="1600" i="1" dirty="0" err="1"/>
              <a:t>Sciences</a:t>
            </a:r>
            <a:r>
              <a:rPr lang="de-DE" sz="1600" dirty="0"/>
              <a:t>; MDPI, 2018</a:t>
            </a:r>
            <a:br>
              <a:rPr lang="de-DE" sz="1600" dirty="0"/>
            </a:br>
            <a:r>
              <a:rPr lang="de-DE" sz="1600" dirty="0">
                <a:solidFill>
                  <a:srgbClr val="0070C0"/>
                </a:solidFill>
                <a:latin typeface="Consolas" panose="020B0609020204030204" pitchFamily="49" charset="0"/>
                <a:cs typeface="Consolas" panose="020B0609020204030204" pitchFamily="49" charset="0"/>
              </a:rPr>
              <a:t>https://</a:t>
            </a:r>
            <a:r>
              <a:rPr lang="de-DE" sz="1600" dirty="0" err="1">
                <a:solidFill>
                  <a:srgbClr val="0070C0"/>
                </a:solidFill>
                <a:latin typeface="Consolas" panose="020B0609020204030204" pitchFamily="49" charset="0"/>
                <a:cs typeface="Consolas" panose="020B0609020204030204" pitchFamily="49" charset="0"/>
              </a:rPr>
              <a:t>doi.org</a:t>
            </a:r>
            <a:r>
              <a:rPr lang="de-DE" sz="1600" dirty="0">
                <a:solidFill>
                  <a:srgbClr val="0070C0"/>
                </a:solidFill>
                <a:latin typeface="Consolas" panose="020B0609020204030204" pitchFamily="49" charset="0"/>
                <a:cs typeface="Consolas" panose="020B0609020204030204" pitchFamily="49" charset="0"/>
              </a:rPr>
              <a:t>/10.3390/app8081368 </a:t>
            </a:r>
          </a:p>
          <a:p>
            <a:pPr>
              <a:buFont typeface="Courier New" panose="02070309020205020404" pitchFamily="49" charset="0"/>
              <a:buChar char="o"/>
            </a:pPr>
            <a:endParaRPr lang="de-DE" sz="1600" dirty="0">
              <a:solidFill>
                <a:srgbClr val="0070C0"/>
              </a:solidFill>
              <a:latin typeface="Consolas" panose="020B0609020204030204" pitchFamily="49" charset="0"/>
              <a:cs typeface="Consolas" panose="020B0609020204030204" pitchFamily="49" charset="0"/>
            </a:endParaRPr>
          </a:p>
          <a:p>
            <a:pPr marL="0" indent="0">
              <a:buNone/>
            </a:pPr>
            <a:endParaRPr lang="de-DE" sz="1500" dirty="0"/>
          </a:p>
        </p:txBody>
      </p:sp>
      <p:pic>
        <p:nvPicPr>
          <p:cNvPr id="7" name="Grafik 6">
            <a:extLst>
              <a:ext uri="{FF2B5EF4-FFF2-40B4-BE49-F238E27FC236}">
                <a16:creationId xmlns:a16="http://schemas.microsoft.com/office/drawing/2014/main" id="{A6B4AD59-A591-A340-832E-0A904769050F}"/>
              </a:ext>
            </a:extLst>
          </p:cNvPr>
          <p:cNvPicPr>
            <a:picLocks noChangeAspect="1"/>
          </p:cNvPicPr>
          <p:nvPr/>
        </p:nvPicPr>
        <p:blipFill>
          <a:blip r:embed="rId2"/>
          <a:stretch>
            <a:fillRect/>
          </a:stretch>
        </p:blipFill>
        <p:spPr>
          <a:xfrm>
            <a:off x="10257508" y="4141623"/>
            <a:ext cx="1784762" cy="1859128"/>
          </a:xfrm>
          <a:prstGeom prst="rect">
            <a:avLst/>
          </a:prstGeom>
          <a:noFill/>
        </p:spPr>
      </p:pic>
      <p:sp>
        <p:nvSpPr>
          <p:cNvPr id="6" name="Textfeld 5">
            <a:extLst>
              <a:ext uri="{FF2B5EF4-FFF2-40B4-BE49-F238E27FC236}">
                <a16:creationId xmlns:a16="http://schemas.microsoft.com/office/drawing/2014/main" id="{C71CDA12-4105-F342-A38D-532A019F2907}"/>
              </a:ext>
            </a:extLst>
          </p:cNvPr>
          <p:cNvSpPr txBox="1"/>
          <p:nvPr/>
        </p:nvSpPr>
        <p:spPr>
          <a:xfrm>
            <a:off x="8445731" y="3050771"/>
            <a:ext cx="184731" cy="369332"/>
          </a:xfrm>
          <a:prstGeom prst="rect">
            <a:avLst/>
          </a:prstGeom>
          <a:noFill/>
        </p:spPr>
        <p:txBody>
          <a:bodyPr wrap="none" rtlCol="0">
            <a:spAutoFit/>
          </a:bodyPr>
          <a:lstStyle/>
          <a:p>
            <a:endParaRPr lang="de-DE" dirty="0"/>
          </a:p>
        </p:txBody>
      </p:sp>
      <p:sp>
        <p:nvSpPr>
          <p:cNvPr id="10" name="Titel 1">
            <a:extLst>
              <a:ext uri="{FF2B5EF4-FFF2-40B4-BE49-F238E27FC236}">
                <a16:creationId xmlns:a16="http://schemas.microsoft.com/office/drawing/2014/main" id="{81425006-3463-C54C-AD6A-63B41D6777A9}"/>
              </a:ext>
            </a:extLst>
          </p:cNvPr>
          <p:cNvSpPr>
            <a:spLocks noGrp="1"/>
          </p:cNvSpPr>
          <p:nvPr>
            <p:ph type="title"/>
          </p:nvPr>
        </p:nvSpPr>
        <p:spPr>
          <a:xfrm>
            <a:off x="432000" y="432000"/>
            <a:ext cx="9198116" cy="432000"/>
          </a:xfrm>
        </p:spPr>
        <p:txBody>
          <a:bodyPr/>
          <a:lstStyle/>
          <a:p>
            <a:r>
              <a:rPr lang="de-DE" dirty="0"/>
              <a:t>ZUM  Nachlesen</a:t>
            </a:r>
          </a:p>
        </p:txBody>
      </p:sp>
      <p:sp>
        <p:nvSpPr>
          <p:cNvPr id="11" name="Textplatzhalter 2">
            <a:extLst>
              <a:ext uri="{FF2B5EF4-FFF2-40B4-BE49-F238E27FC236}">
                <a16:creationId xmlns:a16="http://schemas.microsoft.com/office/drawing/2014/main" id="{E85DFB5B-14A3-9940-B332-94CF20F45A6E}"/>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Paper + Posts + Links</a:t>
            </a:r>
          </a:p>
        </p:txBody>
      </p:sp>
      <p:sp>
        <p:nvSpPr>
          <p:cNvPr id="3" name="Foliennummernplatzhalter 2">
            <a:extLst>
              <a:ext uri="{FF2B5EF4-FFF2-40B4-BE49-F238E27FC236}">
                <a16:creationId xmlns:a16="http://schemas.microsoft.com/office/drawing/2014/main" id="{AC88F7FE-4F78-694C-B3D8-BE9CE3DAD6E1}"/>
              </a:ext>
            </a:extLst>
          </p:cNvPr>
          <p:cNvSpPr>
            <a:spLocks noGrp="1"/>
          </p:cNvSpPr>
          <p:nvPr>
            <p:ph type="sldNum" sz="quarter" idx="33"/>
          </p:nvPr>
        </p:nvSpPr>
        <p:spPr/>
        <p:txBody>
          <a:bodyPr/>
          <a:lstStyle/>
          <a:p>
            <a:pPr rtl="0"/>
            <a:fld id="{19B51A1E-902D-48AF-9020-955120F399B6}" type="slidenum">
              <a:rPr lang="de-DE" noProof="0" smtClean="0"/>
              <a:pPr rtl="0"/>
              <a:t>97</a:t>
            </a:fld>
            <a:endParaRPr lang="de-DE" noProof="0"/>
          </a:p>
        </p:txBody>
      </p:sp>
    </p:spTree>
    <p:extLst>
      <p:ext uri="{BB962C8B-B14F-4D97-AF65-F5344CB8AC3E}">
        <p14:creationId xmlns:p14="http://schemas.microsoft.com/office/powerpoint/2010/main" val="32018345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98</a:t>
            </a:fld>
            <a:endParaRPr lang="de-DE" noProof="0"/>
          </a:p>
        </p:txBody>
      </p:sp>
    </p:spTree>
    <p:extLst>
      <p:ext uri="{BB962C8B-B14F-4D97-AF65-F5344CB8AC3E}">
        <p14:creationId xmlns:p14="http://schemas.microsoft.com/office/powerpoint/2010/main" val="3704082915"/>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15416</Words>
  <Application>Microsoft Macintosh PowerPoint</Application>
  <PresentationFormat>Breitbild</PresentationFormat>
  <Paragraphs>1461</Paragraphs>
  <Slides>98</Slides>
  <Notes>27</Notes>
  <HiddenSlides>0</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98</vt:i4>
      </vt:variant>
    </vt:vector>
  </HeadingPairs>
  <TitlesOfParts>
    <vt:vector size="112" baseType="lpstr">
      <vt:lpstr>American Typewriter</vt:lpstr>
      <vt:lpstr>AMERICAN TYPEWRITER LIGHT</vt:lpstr>
      <vt:lpstr>Arial</vt:lpstr>
      <vt:lpstr>Bradley Hand</vt:lpstr>
      <vt:lpstr>Calibri</vt:lpstr>
      <vt:lpstr>Cambria Math</vt:lpstr>
      <vt:lpstr>Consolas</vt:lpstr>
      <vt:lpstr>Corbel</vt:lpstr>
      <vt:lpstr>Courier New</vt:lpstr>
      <vt:lpstr>Lora</vt:lpstr>
      <vt:lpstr>Roboto</vt:lpstr>
      <vt:lpstr>Roboto Thin</vt:lpstr>
      <vt:lpstr>Times New Roman</vt:lpstr>
      <vt:lpstr>Office-Design</vt:lpstr>
      <vt:lpstr>Cloud-native  COMPUTING</vt:lpstr>
      <vt:lpstr>Kapitel 12</vt:lpstr>
      <vt:lpstr>PowerPoint-Präsentation</vt:lpstr>
      <vt:lpstr>Inhaltsverzeichnis</vt:lpstr>
      <vt:lpstr>Bevor  wir  Beginnen</vt:lpstr>
      <vt:lpstr>Inhalte</vt:lpstr>
      <vt:lpstr>Inhalte</vt:lpstr>
      <vt:lpstr>Monolithen  ⇢  Microservices</vt:lpstr>
      <vt:lpstr>Was  sind  microservices</vt:lpstr>
      <vt:lpstr>Dekomposition  mittels  Diensten</vt:lpstr>
      <vt:lpstr>Dekomposition  mittels  Diensten</vt:lpstr>
      <vt:lpstr>Dekomposition  mittels  Diensten</vt:lpstr>
      <vt:lpstr>Dekomposition  mittels  Diensten</vt:lpstr>
      <vt:lpstr>Dekomposition  mittels  Diensten</vt:lpstr>
      <vt:lpstr>Dekomposition  mittels  Diensten</vt:lpstr>
      <vt:lpstr>Dekomposition  mittels  Diensten</vt:lpstr>
      <vt:lpstr>Dekomposition  mittels  Diensten</vt:lpstr>
      <vt:lpstr>Dekomposition  mittels  Diensten</vt:lpstr>
      <vt:lpstr>Dekomposition  mittels  Diensten</vt:lpstr>
      <vt:lpstr>Dekomposition  mittels  Diensten</vt:lpstr>
      <vt:lpstr>Dekomposition  mittels  Diensten</vt:lpstr>
      <vt:lpstr>Inhalte</vt:lpstr>
      <vt:lpstr>Was  ist  ein  „guteR“  (micro-)service?</vt:lpstr>
      <vt:lpstr>Was  ist  ein  „guteR“  (micro-)service?</vt:lpstr>
      <vt:lpstr>Was  ist  ein  „guteR“  (micro-)service?</vt:lpstr>
      <vt:lpstr>Was  ist  ein  „guteR“  (micro-)service?</vt:lpstr>
      <vt:lpstr>Domain  Driven  Design (DDD)</vt:lpstr>
      <vt:lpstr>Conway‘s Law</vt:lpstr>
      <vt:lpstr>Conway‘s Law</vt:lpstr>
      <vt:lpstr>Conway‘s Law</vt:lpstr>
      <vt:lpstr>Conway‘s Law</vt:lpstr>
      <vt:lpstr>Conway‘s Law</vt:lpstr>
      <vt:lpstr>Inhalte</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Integration</vt:lpstr>
      <vt:lpstr>Inhalte</vt:lpstr>
      <vt:lpstr>Failure  is  Everywhere</vt:lpstr>
      <vt:lpstr>Failure  is  Everywhere</vt:lpstr>
      <vt:lpstr>Architectural  safety</vt:lpstr>
      <vt:lpstr>Architectural  safety</vt:lpstr>
      <vt:lpstr>Architectural  safety</vt:lpstr>
      <vt:lpstr>Architectural  safety</vt:lpstr>
      <vt:lpstr>Architectural  safety</vt:lpstr>
      <vt:lpstr>Scaling</vt:lpstr>
      <vt:lpstr>Scaling</vt:lpstr>
      <vt:lpstr>Scaling</vt:lpstr>
      <vt:lpstr>Scaling</vt:lpstr>
      <vt:lpstr>Scaling</vt:lpstr>
      <vt:lpstr>Scaling</vt:lpstr>
      <vt:lpstr>Scaling</vt:lpstr>
      <vt:lpstr>Scaling</vt:lpstr>
      <vt:lpstr>CachING</vt:lpstr>
      <vt:lpstr>CachING</vt:lpstr>
      <vt:lpstr>CachING</vt:lpstr>
      <vt:lpstr>CachING</vt:lpstr>
      <vt:lpstr>Inhalte</vt:lpstr>
      <vt:lpstr>7  Prinzipien  von  Microservices</vt:lpstr>
      <vt:lpstr>7 Prinzipien  von  microservices</vt:lpstr>
      <vt:lpstr>7 Prinzipien  von  microservices</vt:lpstr>
      <vt:lpstr>7 Prinzipien  von  microservices</vt:lpstr>
      <vt:lpstr>7 Prinzipien  von  microservices</vt:lpstr>
      <vt:lpstr>7 Prinzipien  von  microservices</vt:lpstr>
      <vt:lpstr>7 Prinzipien  von  microservices</vt:lpstr>
      <vt:lpstr>7 Prinzipien  von  microservices</vt:lpstr>
      <vt:lpstr>Wann  sollten  Microservices  nicht  verwendet   werden?</vt:lpstr>
      <vt:lpstr>Zum  Nachlesen</vt:lpstr>
      <vt:lpstr>ZUM  Nachlesen</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2023-02-09T16:17:53Z</dcterms:modified>
</cp:coreProperties>
</file>