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677" r:id="rId5"/>
    <p:sldId id="681" r:id="rId6"/>
    <p:sldId id="742" r:id="rId7"/>
    <p:sldId id="602" r:id="rId8"/>
    <p:sldId id="676" r:id="rId9"/>
    <p:sldId id="323" r:id="rId10"/>
    <p:sldId id="513" r:id="rId11"/>
    <p:sldId id="512" r:id="rId12"/>
    <p:sldId id="514" r:id="rId13"/>
    <p:sldId id="609" r:id="rId14"/>
    <p:sldId id="611" r:id="rId15"/>
    <p:sldId id="654" r:id="rId16"/>
    <p:sldId id="515" r:id="rId17"/>
    <p:sldId id="516" r:id="rId18"/>
    <p:sldId id="603" r:id="rId19"/>
    <p:sldId id="679" r:id="rId20"/>
    <p:sldId id="678" r:id="rId21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E4003A"/>
    <a:srgbClr val="FFFFFF"/>
    <a:srgbClr val="007AFF"/>
    <a:srgbClr val="0070C0"/>
    <a:srgbClr val="4285F4"/>
    <a:srgbClr val="EC7D30"/>
    <a:srgbClr val="187DC5"/>
    <a:srgbClr val="326CE5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F46E0F-FF39-3747-9946-56B7DBFAAEDF}" v="2" dt="2023-12-12T07:02:28.575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308" autoAdjust="0"/>
    <p:restoredTop sz="94839" autoAdjust="0"/>
  </p:normalViewPr>
  <p:slideViewPr>
    <p:cSldViewPr snapToGrid="0">
      <p:cViewPr varScale="1">
        <p:scale>
          <a:sx n="183" d="100"/>
          <a:sy n="183" d="100"/>
        </p:scale>
        <p:origin x="125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9838F2CE-0B04-914A-81EC-F6CAB1DC66D2}"/>
    <pc:docChg chg="delSld modSld sldOrd">
      <pc:chgData name="Nane Kratzke" userId="971be13ff4ee5ef6" providerId="LiveId" clId="{9838F2CE-0B04-914A-81EC-F6CAB1DC66D2}" dt="2023-04-20T15:10:48.277" v="85" actId="2696"/>
      <pc:docMkLst>
        <pc:docMk/>
      </pc:docMkLst>
      <pc:sldChg chg="del">
        <pc:chgData name="Nane Kratzke" userId="971be13ff4ee5ef6" providerId="LiveId" clId="{9838F2CE-0B04-914A-81EC-F6CAB1DC66D2}" dt="2023-04-20T15:10:48.277" v="85" actId="2696"/>
        <pc:sldMkLst>
          <pc:docMk/>
          <pc:sldMk cId="3704082915" sldId="328"/>
        </pc:sldMkLst>
      </pc:sldChg>
      <pc:sldChg chg="modSp mod">
        <pc:chgData name="Nane Kratzke" userId="971be13ff4ee5ef6" providerId="LiveId" clId="{9838F2CE-0B04-914A-81EC-F6CAB1DC66D2}" dt="2023-04-20T06:20:10.661" v="5" actId="20577"/>
        <pc:sldMkLst>
          <pc:docMk/>
          <pc:sldMk cId="3544108093" sldId="516"/>
        </pc:sldMkLst>
        <pc:spChg chg="mod">
          <ac:chgData name="Nane Kratzke" userId="971be13ff4ee5ef6" providerId="LiveId" clId="{9838F2CE-0B04-914A-81EC-F6CAB1DC66D2}" dt="2023-04-20T06:20:10.661" v="5" actId="20577"/>
          <ac:spMkLst>
            <pc:docMk/>
            <pc:sldMk cId="3544108093" sldId="516"/>
            <ac:spMk id="10" creationId="{8B4D876F-B9DF-7848-8C69-316D50A553F3}"/>
          </ac:spMkLst>
        </pc:spChg>
      </pc:sldChg>
      <pc:sldChg chg="del">
        <pc:chgData name="Nane Kratzke" userId="971be13ff4ee5ef6" providerId="LiveId" clId="{9838F2CE-0B04-914A-81EC-F6CAB1DC66D2}" dt="2023-04-20T15:10:47.243" v="10" actId="2696"/>
        <pc:sldMkLst>
          <pc:docMk/>
          <pc:sldMk cId="1666186097" sldId="517"/>
        </pc:sldMkLst>
      </pc:sldChg>
      <pc:sldChg chg="addSp delSp modSp mod">
        <pc:chgData name="Nane Kratzke" userId="971be13ff4ee5ef6" providerId="LiveId" clId="{9838F2CE-0B04-914A-81EC-F6CAB1DC66D2}" dt="2023-04-20T06:27:32.855" v="8"/>
        <pc:sldMkLst>
          <pc:docMk/>
          <pc:sldMk cId="361786500" sldId="603"/>
        </pc:sldMkLst>
        <pc:spChg chg="add del mod">
          <ac:chgData name="Nane Kratzke" userId="971be13ff4ee5ef6" providerId="LiveId" clId="{9838F2CE-0B04-914A-81EC-F6CAB1DC66D2}" dt="2023-04-20T06:27:32.855" v="8"/>
          <ac:spMkLst>
            <pc:docMk/>
            <pc:sldMk cId="361786500" sldId="603"/>
            <ac:spMk id="7" creationId="{06DE6BDE-B1A2-FC8D-241E-868D9272A94B}"/>
          </ac:spMkLst>
        </pc:spChg>
      </pc:sldChg>
      <pc:sldChg chg="modSp del mod">
        <pc:chgData name="Nane Kratzke" userId="971be13ff4ee5ef6" providerId="LiveId" clId="{9838F2CE-0B04-914A-81EC-F6CAB1DC66D2}" dt="2023-04-20T15:10:47.342" v="21" actId="2696"/>
        <pc:sldMkLst>
          <pc:docMk/>
          <pc:sldMk cId="2617118168" sldId="604"/>
        </pc:sldMkLst>
        <pc:spChg chg="mod">
          <ac:chgData name="Nane Kratzke" userId="971be13ff4ee5ef6" providerId="LiveId" clId="{9838F2CE-0B04-914A-81EC-F6CAB1DC66D2}" dt="2023-04-19T13:48:04.449" v="3" actId="20577"/>
          <ac:spMkLst>
            <pc:docMk/>
            <pc:sldMk cId="2617118168" sldId="604"/>
            <ac:spMk id="9" creationId="{87F210C6-4423-BB46-A56F-04A8BF0B44CD}"/>
          </ac:spMkLst>
        </pc:spChg>
      </pc:sldChg>
      <pc:sldChg chg="del">
        <pc:chgData name="Nane Kratzke" userId="971be13ff4ee5ef6" providerId="LiveId" clId="{9838F2CE-0B04-914A-81EC-F6CAB1DC66D2}" dt="2023-04-20T15:10:47.250" v="11" actId="2696"/>
        <pc:sldMkLst>
          <pc:docMk/>
          <pc:sldMk cId="3840504368" sldId="605"/>
        </pc:sldMkLst>
      </pc:sldChg>
      <pc:sldChg chg="del">
        <pc:chgData name="Nane Kratzke" userId="971be13ff4ee5ef6" providerId="LiveId" clId="{9838F2CE-0B04-914A-81EC-F6CAB1DC66D2}" dt="2023-04-20T15:10:47.487" v="26" actId="2696"/>
        <pc:sldMkLst>
          <pc:docMk/>
          <pc:sldMk cId="3983150298" sldId="606"/>
        </pc:sldMkLst>
      </pc:sldChg>
      <pc:sldChg chg="del">
        <pc:chgData name="Nane Kratzke" userId="971be13ff4ee5ef6" providerId="LiveId" clId="{9838F2CE-0B04-914A-81EC-F6CAB1DC66D2}" dt="2023-04-20T15:10:47.299" v="18" actId="2696"/>
        <pc:sldMkLst>
          <pc:docMk/>
          <pc:sldMk cId="3172077544" sldId="607"/>
        </pc:sldMkLst>
      </pc:sldChg>
      <pc:sldChg chg="del">
        <pc:chgData name="Nane Kratzke" userId="971be13ff4ee5ef6" providerId="LiveId" clId="{9838F2CE-0B04-914A-81EC-F6CAB1DC66D2}" dt="2023-04-20T15:10:47.268" v="14" actId="2696"/>
        <pc:sldMkLst>
          <pc:docMk/>
          <pc:sldMk cId="3670147895" sldId="608"/>
        </pc:sldMkLst>
      </pc:sldChg>
      <pc:sldChg chg="del">
        <pc:chgData name="Nane Kratzke" userId="971be13ff4ee5ef6" providerId="LiveId" clId="{9838F2CE-0B04-914A-81EC-F6CAB1DC66D2}" dt="2023-04-20T15:10:47.493" v="27" actId="2696"/>
        <pc:sldMkLst>
          <pc:docMk/>
          <pc:sldMk cId="1647704182" sldId="610"/>
        </pc:sldMkLst>
      </pc:sldChg>
      <pc:sldChg chg="ord">
        <pc:chgData name="Nane Kratzke" userId="971be13ff4ee5ef6" providerId="LiveId" clId="{9838F2CE-0B04-914A-81EC-F6CAB1DC66D2}" dt="2023-04-19T12:53:21.994" v="0" actId="20578"/>
        <pc:sldMkLst>
          <pc:docMk/>
          <pc:sldMk cId="1049828433" sldId="611"/>
        </pc:sldMkLst>
      </pc:sldChg>
      <pc:sldChg chg="del">
        <pc:chgData name="Nane Kratzke" userId="971be13ff4ee5ef6" providerId="LiveId" clId="{9838F2CE-0B04-914A-81EC-F6CAB1DC66D2}" dt="2023-04-20T15:10:47.292" v="17" actId="2696"/>
        <pc:sldMkLst>
          <pc:docMk/>
          <pc:sldMk cId="4221696830" sldId="612"/>
        </pc:sldMkLst>
      </pc:sldChg>
      <pc:sldChg chg="del">
        <pc:chgData name="Nane Kratzke" userId="971be13ff4ee5ef6" providerId="LiveId" clId="{9838F2CE-0B04-914A-81EC-F6CAB1DC66D2}" dt="2023-04-20T15:10:47.657" v="35" actId="2696"/>
        <pc:sldMkLst>
          <pc:docMk/>
          <pc:sldMk cId="1914478338" sldId="614"/>
        </pc:sldMkLst>
      </pc:sldChg>
      <pc:sldChg chg="del">
        <pc:chgData name="Nane Kratzke" userId="971be13ff4ee5ef6" providerId="LiveId" clId="{9838F2CE-0B04-914A-81EC-F6CAB1DC66D2}" dt="2023-04-20T15:10:47.662" v="36" actId="2696"/>
        <pc:sldMkLst>
          <pc:docMk/>
          <pc:sldMk cId="677589171" sldId="615"/>
        </pc:sldMkLst>
      </pc:sldChg>
      <pc:sldChg chg="del">
        <pc:chgData name="Nane Kratzke" userId="971be13ff4ee5ef6" providerId="LiveId" clId="{9838F2CE-0B04-914A-81EC-F6CAB1DC66D2}" dt="2023-04-20T15:10:47.668" v="37" actId="2696"/>
        <pc:sldMkLst>
          <pc:docMk/>
          <pc:sldMk cId="3723360193" sldId="616"/>
        </pc:sldMkLst>
      </pc:sldChg>
      <pc:sldChg chg="del">
        <pc:chgData name="Nane Kratzke" userId="971be13ff4ee5ef6" providerId="LiveId" clId="{9838F2CE-0B04-914A-81EC-F6CAB1DC66D2}" dt="2023-04-20T15:10:47.674" v="38" actId="2696"/>
        <pc:sldMkLst>
          <pc:docMk/>
          <pc:sldMk cId="2572853473" sldId="617"/>
        </pc:sldMkLst>
      </pc:sldChg>
      <pc:sldChg chg="del">
        <pc:chgData name="Nane Kratzke" userId="971be13ff4ee5ef6" providerId="LiveId" clId="{9838F2CE-0B04-914A-81EC-F6CAB1DC66D2}" dt="2023-04-20T15:10:47.679" v="39" actId="2696"/>
        <pc:sldMkLst>
          <pc:docMk/>
          <pc:sldMk cId="698292824" sldId="618"/>
        </pc:sldMkLst>
      </pc:sldChg>
      <pc:sldChg chg="del">
        <pc:chgData name="Nane Kratzke" userId="971be13ff4ee5ef6" providerId="LiveId" clId="{9838F2CE-0B04-914A-81EC-F6CAB1DC66D2}" dt="2023-04-20T15:10:47.684" v="40" actId="2696"/>
        <pc:sldMkLst>
          <pc:docMk/>
          <pc:sldMk cId="1089612075" sldId="619"/>
        </pc:sldMkLst>
      </pc:sldChg>
      <pc:sldChg chg="del">
        <pc:chgData name="Nane Kratzke" userId="971be13ff4ee5ef6" providerId="LiveId" clId="{9838F2CE-0B04-914A-81EC-F6CAB1DC66D2}" dt="2023-04-20T15:10:47.689" v="41" actId="2696"/>
        <pc:sldMkLst>
          <pc:docMk/>
          <pc:sldMk cId="2493329871" sldId="620"/>
        </pc:sldMkLst>
      </pc:sldChg>
      <pc:sldChg chg="del">
        <pc:chgData name="Nane Kratzke" userId="971be13ff4ee5ef6" providerId="LiveId" clId="{9838F2CE-0B04-914A-81EC-F6CAB1DC66D2}" dt="2023-04-20T15:10:47.694" v="42" actId="2696"/>
        <pc:sldMkLst>
          <pc:docMk/>
          <pc:sldMk cId="4030331919" sldId="621"/>
        </pc:sldMkLst>
      </pc:sldChg>
      <pc:sldChg chg="del">
        <pc:chgData name="Nane Kratzke" userId="971be13ff4ee5ef6" providerId="LiveId" clId="{9838F2CE-0B04-914A-81EC-F6CAB1DC66D2}" dt="2023-04-20T15:10:47.698" v="43" actId="2696"/>
        <pc:sldMkLst>
          <pc:docMk/>
          <pc:sldMk cId="1349543541" sldId="622"/>
        </pc:sldMkLst>
      </pc:sldChg>
      <pc:sldChg chg="del">
        <pc:chgData name="Nane Kratzke" userId="971be13ff4ee5ef6" providerId="LiveId" clId="{9838F2CE-0B04-914A-81EC-F6CAB1DC66D2}" dt="2023-04-20T15:10:47.963" v="57" actId="2696"/>
        <pc:sldMkLst>
          <pc:docMk/>
          <pc:sldMk cId="98768470" sldId="624"/>
        </pc:sldMkLst>
      </pc:sldChg>
      <pc:sldChg chg="del">
        <pc:chgData name="Nane Kratzke" userId="971be13ff4ee5ef6" providerId="LiveId" clId="{9838F2CE-0B04-914A-81EC-F6CAB1DC66D2}" dt="2023-04-20T15:10:47.705" v="44" actId="2696"/>
        <pc:sldMkLst>
          <pc:docMk/>
          <pc:sldMk cId="347797372" sldId="625"/>
        </pc:sldMkLst>
      </pc:sldChg>
      <pc:sldChg chg="del">
        <pc:chgData name="Nane Kratzke" userId="971be13ff4ee5ef6" providerId="LiveId" clId="{9838F2CE-0B04-914A-81EC-F6CAB1DC66D2}" dt="2023-04-20T15:10:47.334" v="20" actId="2696"/>
        <pc:sldMkLst>
          <pc:docMk/>
          <pc:sldMk cId="104778298" sldId="626"/>
        </pc:sldMkLst>
      </pc:sldChg>
      <pc:sldChg chg="del">
        <pc:chgData name="Nane Kratzke" userId="971be13ff4ee5ef6" providerId="LiveId" clId="{9838F2CE-0B04-914A-81EC-F6CAB1DC66D2}" dt="2023-04-20T15:10:47.524" v="32" actId="2696"/>
        <pc:sldMkLst>
          <pc:docMk/>
          <pc:sldMk cId="2085919369" sldId="627"/>
        </pc:sldMkLst>
      </pc:sldChg>
      <pc:sldChg chg="del">
        <pc:chgData name="Nane Kratzke" userId="971be13ff4ee5ef6" providerId="LiveId" clId="{9838F2CE-0B04-914A-81EC-F6CAB1DC66D2}" dt="2023-04-20T15:10:47.511" v="30" actId="2696"/>
        <pc:sldMkLst>
          <pc:docMk/>
          <pc:sldMk cId="769983832" sldId="629"/>
        </pc:sldMkLst>
      </pc:sldChg>
      <pc:sldChg chg="del">
        <pc:chgData name="Nane Kratzke" userId="971be13ff4ee5ef6" providerId="LiveId" clId="{9838F2CE-0B04-914A-81EC-F6CAB1DC66D2}" dt="2023-04-20T15:10:47.326" v="19" actId="2696"/>
        <pc:sldMkLst>
          <pc:docMk/>
          <pc:sldMk cId="4195976225" sldId="630"/>
        </pc:sldMkLst>
      </pc:sldChg>
      <pc:sldChg chg="del">
        <pc:chgData name="Nane Kratzke" userId="971be13ff4ee5ef6" providerId="LiveId" clId="{9838F2CE-0B04-914A-81EC-F6CAB1DC66D2}" dt="2023-04-20T15:10:47.499" v="28" actId="2696"/>
        <pc:sldMkLst>
          <pc:docMk/>
          <pc:sldMk cId="3044810530" sldId="631"/>
        </pc:sldMkLst>
      </pc:sldChg>
      <pc:sldChg chg="del">
        <pc:chgData name="Nane Kratzke" userId="971be13ff4ee5ef6" providerId="LiveId" clId="{9838F2CE-0B04-914A-81EC-F6CAB1DC66D2}" dt="2023-04-20T15:10:47.262" v="13" actId="2696"/>
        <pc:sldMkLst>
          <pc:docMk/>
          <pc:sldMk cId="1621026772" sldId="632"/>
        </pc:sldMkLst>
      </pc:sldChg>
      <pc:sldChg chg="del">
        <pc:chgData name="Nane Kratzke" userId="971be13ff4ee5ef6" providerId="LiveId" clId="{9838F2CE-0B04-914A-81EC-F6CAB1DC66D2}" dt="2023-04-20T15:10:47.506" v="29" actId="2696"/>
        <pc:sldMkLst>
          <pc:docMk/>
          <pc:sldMk cId="2011200857" sldId="633"/>
        </pc:sldMkLst>
      </pc:sldChg>
      <pc:sldChg chg="del">
        <pc:chgData name="Nane Kratzke" userId="971be13ff4ee5ef6" providerId="LiveId" clId="{9838F2CE-0B04-914A-81EC-F6CAB1DC66D2}" dt="2023-04-20T15:10:47.255" v="12" actId="2696"/>
        <pc:sldMkLst>
          <pc:docMk/>
          <pc:sldMk cId="2753429068" sldId="635"/>
        </pc:sldMkLst>
      </pc:sldChg>
      <pc:sldChg chg="del">
        <pc:chgData name="Nane Kratzke" userId="971be13ff4ee5ef6" providerId="LiveId" clId="{9838F2CE-0B04-914A-81EC-F6CAB1DC66D2}" dt="2023-04-20T15:10:47.274" v="15" actId="2696"/>
        <pc:sldMkLst>
          <pc:docMk/>
          <pc:sldMk cId="194937382" sldId="636"/>
        </pc:sldMkLst>
      </pc:sldChg>
      <pc:sldChg chg="del">
        <pc:chgData name="Nane Kratzke" userId="971be13ff4ee5ef6" providerId="LiveId" clId="{9838F2CE-0B04-914A-81EC-F6CAB1DC66D2}" dt="2023-04-20T15:10:47.531" v="33" actId="2696"/>
        <pc:sldMkLst>
          <pc:docMk/>
          <pc:sldMk cId="2621159654" sldId="637"/>
        </pc:sldMkLst>
      </pc:sldChg>
      <pc:sldChg chg="del">
        <pc:chgData name="Nane Kratzke" userId="971be13ff4ee5ef6" providerId="LiveId" clId="{9838F2CE-0B04-914A-81EC-F6CAB1DC66D2}" dt="2023-04-20T15:10:47.972" v="59" actId="2696"/>
        <pc:sldMkLst>
          <pc:docMk/>
          <pc:sldMk cId="4051457131" sldId="639"/>
        </pc:sldMkLst>
      </pc:sldChg>
      <pc:sldChg chg="del">
        <pc:chgData name="Nane Kratzke" userId="971be13ff4ee5ef6" providerId="LiveId" clId="{9838F2CE-0B04-914A-81EC-F6CAB1DC66D2}" dt="2023-04-20T15:10:47.976" v="60" actId="2696"/>
        <pc:sldMkLst>
          <pc:docMk/>
          <pc:sldMk cId="572784370" sldId="640"/>
        </pc:sldMkLst>
      </pc:sldChg>
      <pc:sldChg chg="del">
        <pc:chgData name="Nane Kratzke" userId="971be13ff4ee5ef6" providerId="LiveId" clId="{9838F2CE-0B04-914A-81EC-F6CAB1DC66D2}" dt="2023-04-20T15:10:47.989" v="62" actId="2696"/>
        <pc:sldMkLst>
          <pc:docMk/>
          <pc:sldMk cId="724040758" sldId="641"/>
        </pc:sldMkLst>
      </pc:sldChg>
      <pc:sldChg chg="del">
        <pc:chgData name="Nane Kratzke" userId="971be13ff4ee5ef6" providerId="LiveId" clId="{9838F2CE-0B04-914A-81EC-F6CAB1DC66D2}" dt="2023-04-20T15:10:47.997" v="64" actId="2696"/>
        <pc:sldMkLst>
          <pc:docMk/>
          <pc:sldMk cId="2844058527" sldId="642"/>
        </pc:sldMkLst>
      </pc:sldChg>
      <pc:sldChg chg="del">
        <pc:chgData name="Nane Kratzke" userId="971be13ff4ee5ef6" providerId="LiveId" clId="{9838F2CE-0B04-914A-81EC-F6CAB1DC66D2}" dt="2023-04-20T15:10:48.002" v="65" actId="2696"/>
        <pc:sldMkLst>
          <pc:docMk/>
          <pc:sldMk cId="220715142" sldId="643"/>
        </pc:sldMkLst>
      </pc:sldChg>
      <pc:sldChg chg="del">
        <pc:chgData name="Nane Kratzke" userId="971be13ff4ee5ef6" providerId="LiveId" clId="{9838F2CE-0B04-914A-81EC-F6CAB1DC66D2}" dt="2023-04-20T15:10:48.006" v="66" actId="2696"/>
        <pc:sldMkLst>
          <pc:docMk/>
          <pc:sldMk cId="1227874744" sldId="645"/>
        </pc:sldMkLst>
      </pc:sldChg>
      <pc:sldChg chg="del">
        <pc:chgData name="Nane Kratzke" userId="971be13ff4ee5ef6" providerId="LiveId" clId="{9838F2CE-0B04-914A-81EC-F6CAB1DC66D2}" dt="2023-04-20T15:10:48.010" v="67" actId="2696"/>
        <pc:sldMkLst>
          <pc:docMk/>
          <pc:sldMk cId="2996815397" sldId="646"/>
        </pc:sldMkLst>
      </pc:sldChg>
      <pc:sldChg chg="del">
        <pc:chgData name="Nane Kratzke" userId="971be13ff4ee5ef6" providerId="LiveId" clId="{9838F2CE-0B04-914A-81EC-F6CAB1DC66D2}" dt="2023-04-20T15:10:48.019" v="69" actId="2696"/>
        <pc:sldMkLst>
          <pc:docMk/>
          <pc:sldMk cId="709682046" sldId="647"/>
        </pc:sldMkLst>
      </pc:sldChg>
      <pc:sldChg chg="del">
        <pc:chgData name="Nane Kratzke" userId="971be13ff4ee5ef6" providerId="LiveId" clId="{9838F2CE-0B04-914A-81EC-F6CAB1DC66D2}" dt="2023-04-20T15:10:48.023" v="70" actId="2696"/>
        <pc:sldMkLst>
          <pc:docMk/>
          <pc:sldMk cId="1660145817" sldId="648"/>
        </pc:sldMkLst>
      </pc:sldChg>
      <pc:sldChg chg="del">
        <pc:chgData name="Nane Kratzke" userId="971be13ff4ee5ef6" providerId="LiveId" clId="{9838F2CE-0B04-914A-81EC-F6CAB1DC66D2}" dt="2023-04-20T15:10:48.165" v="75" actId="2696"/>
        <pc:sldMkLst>
          <pc:docMk/>
          <pc:sldMk cId="2376904790" sldId="650"/>
        </pc:sldMkLst>
      </pc:sldChg>
      <pc:sldChg chg="del">
        <pc:chgData name="Nane Kratzke" userId="971be13ff4ee5ef6" providerId="LiveId" clId="{9838F2CE-0B04-914A-81EC-F6CAB1DC66D2}" dt="2023-04-20T15:10:47.967" v="58" actId="2696"/>
        <pc:sldMkLst>
          <pc:docMk/>
          <pc:sldMk cId="2030412393" sldId="652"/>
        </pc:sldMkLst>
      </pc:sldChg>
      <pc:sldChg chg="del">
        <pc:chgData name="Nane Kratzke" userId="971be13ff4ee5ef6" providerId="LiveId" clId="{9838F2CE-0B04-914A-81EC-F6CAB1DC66D2}" dt="2023-04-20T15:10:47.354" v="23" actId="2696"/>
        <pc:sldMkLst>
          <pc:docMk/>
          <pc:sldMk cId="867865830" sldId="653"/>
        </pc:sldMkLst>
      </pc:sldChg>
      <pc:sldChg chg="ord">
        <pc:chgData name="Nane Kratzke" userId="971be13ff4ee5ef6" providerId="LiveId" clId="{9838F2CE-0B04-914A-81EC-F6CAB1DC66D2}" dt="2023-04-19T12:53:24.380" v="1" actId="20578"/>
        <pc:sldMkLst>
          <pc:docMk/>
          <pc:sldMk cId="1110165506" sldId="654"/>
        </pc:sldMkLst>
      </pc:sldChg>
      <pc:sldChg chg="del">
        <pc:chgData name="Nane Kratzke" userId="971be13ff4ee5ef6" providerId="LiveId" clId="{9838F2CE-0B04-914A-81EC-F6CAB1DC66D2}" dt="2023-04-20T15:10:48.171" v="76" actId="2696"/>
        <pc:sldMkLst>
          <pc:docMk/>
          <pc:sldMk cId="2402419563" sldId="655"/>
        </pc:sldMkLst>
      </pc:sldChg>
      <pc:sldChg chg="del">
        <pc:chgData name="Nane Kratzke" userId="971be13ff4ee5ef6" providerId="LiveId" clId="{9838F2CE-0B04-914A-81EC-F6CAB1DC66D2}" dt="2023-04-20T15:10:48.175" v="77" actId="2696"/>
        <pc:sldMkLst>
          <pc:docMk/>
          <pc:sldMk cId="2992892869" sldId="656"/>
        </pc:sldMkLst>
      </pc:sldChg>
      <pc:sldChg chg="del">
        <pc:chgData name="Nane Kratzke" userId="971be13ff4ee5ef6" providerId="LiveId" clId="{9838F2CE-0B04-914A-81EC-F6CAB1DC66D2}" dt="2023-04-20T15:10:48.191" v="79" actId="2696"/>
        <pc:sldMkLst>
          <pc:docMk/>
          <pc:sldMk cId="2099096090" sldId="657"/>
        </pc:sldMkLst>
      </pc:sldChg>
      <pc:sldChg chg="del">
        <pc:chgData name="Nane Kratzke" userId="971be13ff4ee5ef6" providerId="LiveId" clId="{9838F2CE-0B04-914A-81EC-F6CAB1DC66D2}" dt="2023-04-20T15:10:48.208" v="81" actId="2696"/>
        <pc:sldMkLst>
          <pc:docMk/>
          <pc:sldMk cId="337809395" sldId="658"/>
        </pc:sldMkLst>
      </pc:sldChg>
      <pc:sldChg chg="del">
        <pc:chgData name="Nane Kratzke" userId="971be13ff4ee5ef6" providerId="LiveId" clId="{9838F2CE-0B04-914A-81EC-F6CAB1DC66D2}" dt="2023-04-20T15:10:48.211" v="82" actId="2696"/>
        <pc:sldMkLst>
          <pc:docMk/>
          <pc:sldMk cId="226290263" sldId="659"/>
        </pc:sldMkLst>
      </pc:sldChg>
      <pc:sldChg chg="del">
        <pc:chgData name="Nane Kratzke" userId="971be13ff4ee5ef6" providerId="LiveId" clId="{9838F2CE-0B04-914A-81EC-F6CAB1DC66D2}" dt="2023-04-20T15:10:47.285" v="16" actId="2696"/>
        <pc:sldMkLst>
          <pc:docMk/>
          <pc:sldMk cId="3326374519" sldId="662"/>
        </pc:sldMkLst>
      </pc:sldChg>
      <pc:sldChg chg="del">
        <pc:chgData name="Nane Kratzke" userId="971be13ff4ee5ef6" providerId="LiveId" clId="{9838F2CE-0B04-914A-81EC-F6CAB1DC66D2}" dt="2023-04-20T15:10:47.957" v="56" actId="2696"/>
        <pc:sldMkLst>
          <pc:docMk/>
          <pc:sldMk cId="1351209399" sldId="663"/>
        </pc:sldMkLst>
      </pc:sldChg>
      <pc:sldChg chg="del">
        <pc:chgData name="Nane Kratzke" userId="971be13ff4ee5ef6" providerId="LiveId" clId="{9838F2CE-0B04-914A-81EC-F6CAB1DC66D2}" dt="2023-04-20T15:10:47.711" v="45" actId="2696"/>
        <pc:sldMkLst>
          <pc:docMk/>
          <pc:sldMk cId="2676084418" sldId="664"/>
        </pc:sldMkLst>
      </pc:sldChg>
      <pc:sldChg chg="del">
        <pc:chgData name="Nane Kratzke" userId="971be13ff4ee5ef6" providerId="LiveId" clId="{9838F2CE-0B04-914A-81EC-F6CAB1DC66D2}" dt="2023-04-20T15:10:47.726" v="46" actId="2696"/>
        <pc:sldMkLst>
          <pc:docMk/>
          <pc:sldMk cId="1866747844" sldId="665"/>
        </pc:sldMkLst>
      </pc:sldChg>
      <pc:sldChg chg="del">
        <pc:chgData name="Nane Kratzke" userId="971be13ff4ee5ef6" providerId="LiveId" clId="{9838F2CE-0B04-914A-81EC-F6CAB1DC66D2}" dt="2023-04-20T15:10:47.740" v="47" actId="2696"/>
        <pc:sldMkLst>
          <pc:docMk/>
          <pc:sldMk cId="405582942" sldId="666"/>
        </pc:sldMkLst>
      </pc:sldChg>
      <pc:sldChg chg="del">
        <pc:chgData name="Nane Kratzke" userId="971be13ff4ee5ef6" providerId="LiveId" clId="{9838F2CE-0B04-914A-81EC-F6CAB1DC66D2}" dt="2023-04-20T15:10:47.752" v="48" actId="2696"/>
        <pc:sldMkLst>
          <pc:docMk/>
          <pc:sldMk cId="3075576077" sldId="667"/>
        </pc:sldMkLst>
      </pc:sldChg>
      <pc:sldChg chg="del">
        <pc:chgData name="Nane Kratzke" userId="971be13ff4ee5ef6" providerId="LiveId" clId="{9838F2CE-0B04-914A-81EC-F6CAB1DC66D2}" dt="2023-04-20T15:10:47.765" v="49" actId="2696"/>
        <pc:sldMkLst>
          <pc:docMk/>
          <pc:sldMk cId="550120220" sldId="668"/>
        </pc:sldMkLst>
      </pc:sldChg>
      <pc:sldChg chg="del">
        <pc:chgData name="Nane Kratzke" userId="971be13ff4ee5ef6" providerId="LiveId" clId="{9838F2CE-0B04-914A-81EC-F6CAB1DC66D2}" dt="2023-04-20T15:10:47.779" v="50" actId="2696"/>
        <pc:sldMkLst>
          <pc:docMk/>
          <pc:sldMk cId="715370830" sldId="669"/>
        </pc:sldMkLst>
      </pc:sldChg>
      <pc:sldChg chg="del">
        <pc:chgData name="Nane Kratzke" userId="971be13ff4ee5ef6" providerId="LiveId" clId="{9838F2CE-0B04-914A-81EC-F6CAB1DC66D2}" dt="2023-04-20T15:10:47.793" v="51" actId="2696"/>
        <pc:sldMkLst>
          <pc:docMk/>
          <pc:sldMk cId="421120493" sldId="670"/>
        </pc:sldMkLst>
      </pc:sldChg>
      <pc:sldChg chg="del">
        <pc:chgData name="Nane Kratzke" userId="971be13ff4ee5ef6" providerId="LiveId" clId="{9838F2CE-0B04-914A-81EC-F6CAB1DC66D2}" dt="2023-04-20T15:10:47.816" v="52" actId="2696"/>
        <pc:sldMkLst>
          <pc:docMk/>
          <pc:sldMk cId="909813636" sldId="671"/>
        </pc:sldMkLst>
      </pc:sldChg>
      <pc:sldChg chg="del">
        <pc:chgData name="Nane Kratzke" userId="971be13ff4ee5ef6" providerId="LiveId" clId="{9838F2CE-0B04-914A-81EC-F6CAB1DC66D2}" dt="2023-04-20T15:10:48.204" v="80" actId="2696"/>
        <pc:sldMkLst>
          <pc:docMk/>
          <pc:sldMk cId="2606628758" sldId="672"/>
        </pc:sldMkLst>
      </pc:sldChg>
      <pc:sldChg chg="del">
        <pc:chgData name="Nane Kratzke" userId="971be13ff4ee5ef6" providerId="LiveId" clId="{9838F2CE-0B04-914A-81EC-F6CAB1DC66D2}" dt="2023-04-20T15:10:48.187" v="78" actId="2696"/>
        <pc:sldMkLst>
          <pc:docMk/>
          <pc:sldMk cId="722922983" sldId="673"/>
        </pc:sldMkLst>
      </pc:sldChg>
      <pc:sldChg chg="del">
        <pc:chgData name="Nane Kratzke" userId="971be13ff4ee5ef6" providerId="LiveId" clId="{9838F2CE-0B04-914A-81EC-F6CAB1DC66D2}" dt="2023-04-20T15:10:48.226" v="83" actId="2696"/>
        <pc:sldMkLst>
          <pc:docMk/>
          <pc:sldMk cId="3378512181" sldId="674"/>
        </pc:sldMkLst>
      </pc:sldChg>
      <pc:sldChg chg="del">
        <pc:chgData name="Nane Kratzke" userId="971be13ff4ee5ef6" providerId="LiveId" clId="{9838F2CE-0B04-914A-81EC-F6CAB1DC66D2}" dt="2023-04-20T15:10:48.240" v="84" actId="2696"/>
        <pc:sldMkLst>
          <pc:docMk/>
          <pc:sldMk cId="52105348" sldId="675"/>
        </pc:sldMkLst>
      </pc:sldChg>
      <pc:sldChg chg="del">
        <pc:chgData name="Nane Kratzke" userId="971be13ff4ee5ef6" providerId="LiveId" clId="{9838F2CE-0B04-914A-81EC-F6CAB1DC66D2}" dt="2023-04-20T15:10:47.229" v="9" actId="2696"/>
        <pc:sldMkLst>
          <pc:docMk/>
          <pc:sldMk cId="148307550" sldId="680"/>
        </pc:sldMkLst>
      </pc:sldChg>
      <pc:sldChg chg="del">
        <pc:chgData name="Nane Kratzke" userId="971be13ff4ee5ef6" providerId="LiveId" clId="{9838F2CE-0B04-914A-81EC-F6CAB1DC66D2}" dt="2023-04-20T15:10:47.476" v="25" actId="2696"/>
        <pc:sldMkLst>
          <pc:docMk/>
          <pc:sldMk cId="3922628178" sldId="681"/>
        </pc:sldMkLst>
      </pc:sldChg>
      <pc:sldChg chg="del">
        <pc:chgData name="Nane Kratzke" userId="971be13ff4ee5ef6" providerId="LiveId" clId="{9838F2CE-0B04-914A-81EC-F6CAB1DC66D2}" dt="2023-04-20T15:10:47.348" v="22" actId="2696"/>
        <pc:sldMkLst>
          <pc:docMk/>
          <pc:sldMk cId="2761429592" sldId="682"/>
        </pc:sldMkLst>
      </pc:sldChg>
      <pc:sldChg chg="del">
        <pc:chgData name="Nane Kratzke" userId="971be13ff4ee5ef6" providerId="LiveId" clId="{9838F2CE-0B04-914A-81EC-F6CAB1DC66D2}" dt="2023-04-20T15:10:47.650" v="34" actId="2696"/>
        <pc:sldMkLst>
          <pc:docMk/>
          <pc:sldMk cId="1147199633" sldId="683"/>
        </pc:sldMkLst>
      </pc:sldChg>
      <pc:sldChg chg="del">
        <pc:chgData name="Nane Kratzke" userId="971be13ff4ee5ef6" providerId="LiveId" clId="{9838F2CE-0B04-914A-81EC-F6CAB1DC66D2}" dt="2023-04-20T15:10:47.518" v="31" actId="2696"/>
        <pc:sldMkLst>
          <pc:docMk/>
          <pc:sldMk cId="3001453007" sldId="685"/>
        </pc:sldMkLst>
      </pc:sldChg>
      <pc:sldChg chg="del">
        <pc:chgData name="Nane Kratzke" userId="971be13ff4ee5ef6" providerId="LiveId" clId="{9838F2CE-0B04-914A-81EC-F6CAB1DC66D2}" dt="2023-04-20T15:10:47.361" v="24" actId="2696"/>
        <pc:sldMkLst>
          <pc:docMk/>
          <pc:sldMk cId="1994205929" sldId="686"/>
        </pc:sldMkLst>
      </pc:sldChg>
      <pc:sldChg chg="del">
        <pc:chgData name="Nane Kratzke" userId="971be13ff4ee5ef6" providerId="LiveId" clId="{9838F2CE-0B04-914A-81EC-F6CAB1DC66D2}" dt="2023-04-20T15:10:47.828" v="54" actId="2696"/>
        <pc:sldMkLst>
          <pc:docMk/>
          <pc:sldMk cId="4201554097" sldId="687"/>
        </pc:sldMkLst>
      </pc:sldChg>
      <pc:sldChg chg="del">
        <pc:chgData name="Nane Kratzke" userId="971be13ff4ee5ef6" providerId="LiveId" clId="{9838F2CE-0B04-914A-81EC-F6CAB1DC66D2}" dt="2023-04-20T15:10:47.944" v="55" actId="2696"/>
        <pc:sldMkLst>
          <pc:docMk/>
          <pc:sldMk cId="2471897362" sldId="688"/>
        </pc:sldMkLst>
      </pc:sldChg>
      <pc:sldChg chg="del">
        <pc:chgData name="Nane Kratzke" userId="971be13ff4ee5ef6" providerId="LiveId" clId="{9838F2CE-0B04-914A-81EC-F6CAB1DC66D2}" dt="2023-04-20T15:10:47.823" v="53" actId="2696"/>
        <pc:sldMkLst>
          <pc:docMk/>
          <pc:sldMk cId="169191433" sldId="689"/>
        </pc:sldMkLst>
      </pc:sldChg>
      <pc:sldChg chg="del">
        <pc:chgData name="Nane Kratzke" userId="971be13ff4ee5ef6" providerId="LiveId" clId="{9838F2CE-0B04-914A-81EC-F6CAB1DC66D2}" dt="2023-04-20T15:10:48.030" v="72" actId="2696"/>
        <pc:sldMkLst>
          <pc:docMk/>
          <pc:sldMk cId="1939699786" sldId="690"/>
        </pc:sldMkLst>
      </pc:sldChg>
      <pc:sldChg chg="del">
        <pc:chgData name="Nane Kratzke" userId="971be13ff4ee5ef6" providerId="LiveId" clId="{9838F2CE-0B04-914A-81EC-F6CAB1DC66D2}" dt="2023-04-20T15:10:48.155" v="73" actId="2696"/>
        <pc:sldMkLst>
          <pc:docMk/>
          <pc:sldMk cId="3877506778" sldId="691"/>
        </pc:sldMkLst>
      </pc:sldChg>
      <pc:sldChg chg="del">
        <pc:chgData name="Nane Kratzke" userId="971be13ff4ee5ef6" providerId="LiveId" clId="{9838F2CE-0B04-914A-81EC-F6CAB1DC66D2}" dt="2023-04-20T15:10:48.161" v="74" actId="2696"/>
        <pc:sldMkLst>
          <pc:docMk/>
          <pc:sldMk cId="1571616963" sldId="692"/>
        </pc:sldMkLst>
      </pc:sldChg>
      <pc:sldChg chg="del">
        <pc:chgData name="Nane Kratzke" userId="971be13ff4ee5ef6" providerId="LiveId" clId="{9838F2CE-0B04-914A-81EC-F6CAB1DC66D2}" dt="2023-04-20T15:10:48.027" v="71" actId="2696"/>
        <pc:sldMkLst>
          <pc:docMk/>
          <pc:sldMk cId="3848309908" sldId="693"/>
        </pc:sldMkLst>
      </pc:sldChg>
      <pc:sldChg chg="del">
        <pc:chgData name="Nane Kratzke" userId="971be13ff4ee5ef6" providerId="LiveId" clId="{9838F2CE-0B04-914A-81EC-F6CAB1DC66D2}" dt="2023-04-20T15:10:47.982" v="61" actId="2696"/>
        <pc:sldMkLst>
          <pc:docMk/>
          <pc:sldMk cId="2331823397" sldId="694"/>
        </pc:sldMkLst>
      </pc:sldChg>
      <pc:sldChg chg="del">
        <pc:chgData name="Nane Kratzke" userId="971be13ff4ee5ef6" providerId="LiveId" clId="{9838F2CE-0B04-914A-81EC-F6CAB1DC66D2}" dt="2023-04-20T15:10:47.993" v="63" actId="2696"/>
        <pc:sldMkLst>
          <pc:docMk/>
          <pc:sldMk cId="2320375006" sldId="695"/>
        </pc:sldMkLst>
      </pc:sldChg>
      <pc:sldChg chg="del">
        <pc:chgData name="Nane Kratzke" userId="971be13ff4ee5ef6" providerId="LiveId" clId="{9838F2CE-0B04-914A-81EC-F6CAB1DC66D2}" dt="2023-04-20T15:10:48.013" v="68" actId="2696"/>
        <pc:sldMkLst>
          <pc:docMk/>
          <pc:sldMk cId="223319797" sldId="696"/>
        </pc:sldMkLst>
      </pc:sldChg>
    </pc:docChg>
  </pc:docChgLst>
  <pc:docChgLst>
    <pc:chgData name="Nane Kratzke" userId="971be13ff4ee5ef6" providerId="LiveId" clId="{03F46E0F-FF39-3747-9946-56B7DBFAAEDF}"/>
    <pc:docChg chg="addSld delSld modSld">
      <pc:chgData name="Nane Kratzke" userId="971be13ff4ee5ef6" providerId="LiveId" clId="{03F46E0F-FF39-3747-9946-56B7DBFAAEDF}" dt="2023-12-12T07:02:28.574" v="396"/>
      <pc:docMkLst>
        <pc:docMk/>
      </pc:docMkLst>
      <pc:sldChg chg="del">
        <pc:chgData name="Nane Kratzke" userId="971be13ff4ee5ef6" providerId="LiveId" clId="{03F46E0F-FF39-3747-9946-56B7DBFAAEDF}" dt="2023-12-12T07:02:22.950" v="394" actId="2696"/>
        <pc:sldMkLst>
          <pc:docMk/>
          <pc:sldMk cId="2487667598" sldId="432"/>
        </pc:sldMkLst>
      </pc:sldChg>
      <pc:sldChg chg="add">
        <pc:chgData name="Nane Kratzke" userId="971be13ff4ee5ef6" providerId="LiveId" clId="{03F46E0F-FF39-3747-9946-56B7DBFAAEDF}" dt="2023-12-12T07:02:28.574" v="396"/>
        <pc:sldMkLst>
          <pc:docMk/>
          <pc:sldMk cId="2787857587" sldId="681"/>
        </pc:sldMkLst>
      </pc:sldChg>
      <pc:sldChg chg="add del">
        <pc:chgData name="Nane Kratzke" userId="971be13ff4ee5ef6" providerId="LiveId" clId="{03F46E0F-FF39-3747-9946-56B7DBFAAEDF}" dt="2023-12-12T07:02:25.307" v="395" actId="2696"/>
        <pc:sldMkLst>
          <pc:docMk/>
          <pc:sldMk cId="4294744275" sldId="681"/>
        </pc:sldMkLst>
      </pc:sldChg>
      <pc:sldChg chg="modSp add del mod">
        <pc:chgData name="Nane Kratzke" userId="971be13ff4ee5ef6" providerId="LiveId" clId="{03F46E0F-FF39-3747-9946-56B7DBFAAEDF}" dt="2023-12-12T07:02:25.307" v="395" actId="2696"/>
        <pc:sldMkLst>
          <pc:docMk/>
          <pc:sldMk cId="950456830" sldId="742"/>
        </pc:sldMkLst>
        <pc:spChg chg="mod">
          <ac:chgData name="Nane Kratzke" userId="971be13ff4ee5ef6" providerId="LiveId" clId="{03F46E0F-FF39-3747-9946-56B7DBFAAEDF}" dt="2023-12-12T06:57:48.206" v="2" actId="20577"/>
          <ac:spMkLst>
            <pc:docMk/>
            <pc:sldMk cId="950456830" sldId="742"/>
            <ac:spMk id="2" creationId="{FFF17719-476F-E844-899E-CCFF90EAAAB1}"/>
          </ac:spMkLst>
        </pc:spChg>
        <pc:spChg chg="mod">
          <ac:chgData name="Nane Kratzke" userId="971be13ff4ee5ef6" providerId="LiveId" clId="{03F46E0F-FF39-3747-9946-56B7DBFAAEDF}" dt="2023-12-12T06:57:52.503" v="22" actId="20577"/>
          <ac:spMkLst>
            <pc:docMk/>
            <pc:sldMk cId="950456830" sldId="742"/>
            <ac:spMk id="3" creationId="{35FC8172-CC59-6D4F-A58F-7158ACE5B30E}"/>
          </ac:spMkLst>
        </pc:spChg>
        <pc:spChg chg="mod">
          <ac:chgData name="Nane Kratzke" userId="971be13ff4ee5ef6" providerId="LiveId" clId="{03F46E0F-FF39-3747-9946-56B7DBFAAEDF}" dt="2023-12-12T07:01:36.386" v="393" actId="207"/>
          <ac:spMkLst>
            <pc:docMk/>
            <pc:sldMk cId="950456830" sldId="742"/>
            <ac:spMk id="4" creationId="{0C458DD0-8EF5-3AA1-E0BF-0C542462EA08}"/>
          </ac:spMkLst>
        </pc:spChg>
      </pc:sldChg>
      <pc:sldChg chg="add">
        <pc:chgData name="Nane Kratzke" userId="971be13ff4ee5ef6" providerId="LiveId" clId="{03F46E0F-FF39-3747-9946-56B7DBFAAEDF}" dt="2023-12-12T07:02:28.574" v="396"/>
        <pc:sldMkLst>
          <pc:docMk/>
          <pc:sldMk cId="3305275486" sldId="74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13A86BB9-B3F9-474E-87A0-11A89C69F2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C5883-183D-0049-9D06-740DAD938BBC}" type="datetimeFigureOut">
              <a:rPr lang="de-DE" smtClean="0"/>
              <a:t>12.12.23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6T09:53:49.53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1 169 24575,'23'0'0,"35"0"0,22 0 0,-10 0 0,13 0-529,-2 0 0,15 0 0,-15 0 529,-1 0 0,-6 0 0,2 0 0,-19-3 0,-1-1 257,15 1 1,-2-2-258,16-9 262,4-6-262,-16 5 0,9-11 0,-8 12 810,-11-5-810,-3 7 0,-19 1 0,10-1 0,-25 6 0,4 1 0,-16 5 0,-2 0 0,-4 0 0,-1 0 0,1 0 0,-7 0 0,5 0 0,-5 0 0,6 0 0,1 0 0,0 0 0,0 0 0,4 0 0,-3 0 0,3 0 0,0 0 0,-3 0 0,8 0 0,-4 0 0,0 3 0,0-2 0,-6 3 0,1-4 0,0 3 0,0-2 0,-1 3 0,1-4 0,0 0 0,0 0 0,-1 0 0,1 0 0,0 0 0,-4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6T09:53:51.18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29 0 24575,'14'19'0,"5"6"0,7 2 0,12 1 0,-9 3 0,8-8 0,-5 3 0,-7-7 0,3-3 0,-8-3 0,9-4 0,-10 1 0,4-1 0,-5 0 0,0 0 0,5 0 0,-4 0 0,5 1 0,-11-6 0,-1 4 0,0-3 0,-3 3 0,3 0 0,-7 0 0,-2-1 0,-3 1 0,0 0 0,-3 0 0,-2-1 0,-7-2 0,-1 2 0,-5-2 0,0 4 0,0 0 0,-6 0 0,5 0 0,-10 1 0,10-1 0,-10 1 0,9-1 0,-9 1 0,10-1 0,-4-4 0,-1 4 0,5-4 0,-5 4 0,6 0 0,0 0 0,1 0 0,-1 0 0,0 0 0,4-1 0,2 0 0,4-3 0,0 2 0,0-6 0,1 5 0,-1-1 0,0-1 0,3 3 0,2-6 0,3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r>
              <a:rPr lang="de-DE" noProof="0"/>
              <a:t>Handout: Cloud-native Programmierung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5FC7E99-EFD6-0545-A774-31EEA6BAD7BB}" type="datetime1">
              <a:rPr lang="de-DE" noProof="0" smtClean="0"/>
              <a:t>12.12.23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r>
              <a:rPr lang="de-DE" noProof="0"/>
              <a:t>Prof. Dr. Nane Kratzke, TH-Lübeck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0224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1526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38980F2-9D42-894C-B8D9-BC4C3D023B9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AD0E4CD-67DD-3041-8AA5-A89C314B188F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CF90B93-CD41-E84D-ABEF-FB90A6B1AD2A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.xml"/><Relationship Id="rId5" Type="http://schemas.openxmlformats.org/officeDocument/2006/relationships/image" Target="../media/image140.png"/><Relationship Id="rId4" Type="http://schemas.openxmlformats.org/officeDocument/2006/relationships/customXml" Target="../ink/ink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71FFB062-E1B5-47E0-C950-E6D129DA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95000" pressure="2"/>
                    </a14:imgEffect>
                  </a14:imgLayer>
                </a14:imgProps>
              </a:ext>
            </a:extLst>
          </a:blip>
          <a:srcRect r="1659"/>
          <a:stretch/>
        </p:blipFill>
        <p:spPr>
          <a:xfrm>
            <a:off x="69273" y="63691"/>
            <a:ext cx="9911201" cy="6727346"/>
          </a:xfrm>
          <a:prstGeom prst="rect">
            <a:avLst/>
          </a:prstGeom>
          <a:noFill/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C40FC0DE-5FC2-A7E8-D1AE-301CB0AC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96" y="3919597"/>
            <a:ext cx="3320860" cy="1411151"/>
          </a:xfrm>
        </p:spPr>
        <p:txBody>
          <a:bodyPr anchor="ctr"/>
          <a:lstStyle/>
          <a:p>
            <a:pPr algn="l"/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Cloud-native</a:t>
            </a:r>
            <a:endParaRPr lang="en-US" dirty="0"/>
          </a:p>
        </p:txBody>
      </p:sp>
      <p:sp>
        <p:nvSpPr>
          <p:cNvPr id="31" name="Subtitle 3">
            <a:extLst>
              <a:ext uri="{FF2B5EF4-FFF2-40B4-BE49-F238E27FC236}">
                <a16:creationId xmlns:a16="http://schemas.microsoft.com/office/drawing/2014/main" id="{A7AED8D2-12C6-26AC-5AF0-E921BDCC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3780" y="4740165"/>
            <a:ext cx="7838220" cy="1411152"/>
          </a:xfrm>
          <a:gradFill>
            <a:gsLst>
              <a:gs pos="0">
                <a:schemeClr val="accent1">
                  <a:lumMod val="5000"/>
                  <a:lumOff val="95000"/>
                  <a:alpha val="81187"/>
                </a:schemeClr>
              </a:gs>
              <a:gs pos="46000">
                <a:schemeClr val="bg1"/>
              </a:gs>
              <a:gs pos="68000">
                <a:schemeClr val="bg1"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anchor="ctr"/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Unit: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Domain Driven Design</a:t>
            </a:r>
          </a:p>
          <a:p>
            <a:pPr>
              <a:spcBef>
                <a:spcPts val="0"/>
              </a:spcBef>
            </a:pPr>
            <a:endParaRPr lang="en-US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(1) Was </a:t>
            </a:r>
            <a:r>
              <a:rPr lang="en-US" dirty="0" err="1">
                <a:latin typeface="+mj-lt"/>
              </a:rPr>
              <a:t>ist</a:t>
            </a:r>
            <a:r>
              <a:rPr lang="en-US" dirty="0">
                <a:latin typeface="+mj-lt"/>
              </a:rPr>
              <a:t> das?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1A20EA0-63FD-ED42-B817-97746F45D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</a:t>
            </a:fld>
            <a:endParaRPr lang="de-DE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75A037-0C2C-AFF7-9B1C-0DB0B1C4F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2884">
            <a:off x="434980" y="2795344"/>
            <a:ext cx="1649099" cy="167527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89FC6AD-D7A7-316C-CEEE-0B48BBC59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45585">
            <a:off x="8615735" y="4785478"/>
            <a:ext cx="1752410" cy="1314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22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23CC26-E00F-BB48-921A-6F6302161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Domain  </a:t>
            </a:r>
            <a:r>
              <a:rPr lang="de-DE" dirty="0" err="1"/>
              <a:t>Driven</a:t>
            </a:r>
            <a:r>
              <a:rPr lang="de-DE" dirty="0"/>
              <a:t>  Design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86A094-4D4D-0A4A-945F-1E25EF376C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Fokus auf die Fachlichkeit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4845C5-0D36-844C-9E89-CF7E24B697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67730F5-4BAD-B048-8CA8-FEDE023C3585}"/>
              </a:ext>
            </a:extLst>
          </p:cNvPr>
          <p:cNvSpPr txBox="1"/>
          <p:nvPr/>
        </p:nvSpPr>
        <p:spPr>
          <a:xfrm>
            <a:off x="431801" y="2199754"/>
            <a:ext cx="505459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Software dient zur Umsetzung von Geschäftsanforderungen (nicht umgekehrt)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Fachlichkeit ist langlebiger als Technologien und bringt somit Stabilität in Softwarearchitekturen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Fachlichkeit ist der gemeinsame Nenner aller am Entwicklungsprozess Beteiligten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Domänenwissen begleitet die Softwareentwicklung, d.h. </a:t>
            </a:r>
            <a:r>
              <a:rPr lang="de-DE" dirty="0" err="1"/>
              <a:t>Softwarentwicklung</a:t>
            </a:r>
            <a:r>
              <a:rPr lang="de-DE" dirty="0"/>
              <a:t> startet und endet mit dem Wissen von Domänen-Experten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5E9FF7E-0041-6241-ACF8-A7525BEDFD57}"/>
              </a:ext>
            </a:extLst>
          </p:cNvPr>
          <p:cNvSpPr txBox="1"/>
          <p:nvPr/>
        </p:nvSpPr>
        <p:spPr>
          <a:xfrm>
            <a:off x="5864773" y="2199754"/>
            <a:ext cx="3846786" cy="3926817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b="1" dirty="0">
                <a:solidFill>
                  <a:schemeClr val="bg1"/>
                </a:solidFill>
              </a:rPr>
              <a:t>Bei DDD geht es um</a:t>
            </a: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1"/>
                </a:solidFill>
              </a:rPr>
              <a:t>Sprache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1"/>
                </a:solidFill>
              </a:rPr>
              <a:t>Zusammenarbeit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1"/>
                </a:solidFill>
              </a:rPr>
              <a:t>Methoden und Verfahren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1"/>
                </a:solidFill>
              </a:rPr>
              <a:t>Änderung von Denkmustern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09DD794-5015-3841-99DD-2403DF15AD3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7802" y="4163162"/>
            <a:ext cx="2880728" cy="175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9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BEA85-2C8B-FC44-8AE3-42E7AE6BD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Domain  </a:t>
            </a:r>
            <a:r>
              <a:rPr lang="de-DE" dirty="0" err="1"/>
              <a:t>Driven</a:t>
            </a:r>
            <a:r>
              <a:rPr lang="de-DE" dirty="0"/>
              <a:t>  Design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9C285B-BF35-8344-9EF8-95EAC0BB822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Ziele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CB0815-7437-B840-B0B3-6EE2627FC11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D11028C-126F-AD4A-A79B-9072FEE342AF}"/>
              </a:ext>
            </a:extLst>
          </p:cNvPr>
          <p:cNvSpPr txBox="1"/>
          <p:nvPr/>
        </p:nvSpPr>
        <p:spPr>
          <a:xfrm>
            <a:off x="431801" y="1512000"/>
            <a:ext cx="3398848" cy="4834758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80000" rIns="144000" bIns="180000" rtlCol="0">
            <a:no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>
                <a:solidFill>
                  <a:schemeClr val="accent5"/>
                </a:solidFill>
              </a:rPr>
              <a:t>DDD ist eine Philosophie </a:t>
            </a:r>
            <a:r>
              <a:rPr lang="de-DE" dirty="0"/>
              <a:t>zur Ausrichtung der SW-Entwicklung an der Fachlichkeit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DDD beschreibt einen Prozess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DDD liefert unterstützende Verfahren/Techniken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731ACEF-CA69-B04B-A905-9CBBB6FD99C0}"/>
              </a:ext>
            </a:extLst>
          </p:cNvPr>
          <p:cNvSpPr txBox="1"/>
          <p:nvPr/>
        </p:nvSpPr>
        <p:spPr>
          <a:xfrm>
            <a:off x="3830649" y="1512000"/>
            <a:ext cx="5854261" cy="4834758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b="1" dirty="0">
                <a:solidFill>
                  <a:schemeClr val="bg1"/>
                </a:solidFill>
              </a:rPr>
              <a:t>Fachlichkeit und SW korrespondieren nachvollziehbar</a:t>
            </a:r>
            <a:endParaRPr lang="de-DE" sz="16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bg1"/>
                </a:solidFill>
              </a:rPr>
              <a:t>Durch die Methode 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bg1"/>
                </a:solidFill>
              </a:rPr>
              <a:t>In welchem SW-Baustein ist diese Fachlichkeit umgesetzt?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bg1"/>
                </a:solidFill>
              </a:rPr>
              <a:t>Für welche Fachlichkeit ist dieser Baustein zuständig?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de-DE" b="1" dirty="0">
                <a:solidFill>
                  <a:schemeClr val="bg1"/>
                </a:solidFill>
              </a:rPr>
              <a:t>SW-Lösung skaliert mit der Systemgröße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bg1"/>
                </a:solidFill>
              </a:rPr>
              <a:t>Integrationskomplexität einer fachlichen Änderung darf nicht mit der Größe eines Systems wachsen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bg1"/>
                </a:solidFill>
              </a:rPr>
              <a:t>Wachsende Systeme bleiben </a:t>
            </a:r>
            <a:r>
              <a:rPr lang="de-DE" sz="1600" dirty="0" err="1">
                <a:solidFill>
                  <a:schemeClr val="bg1"/>
                </a:solidFill>
              </a:rPr>
              <a:t>wartbar</a:t>
            </a:r>
            <a:endParaRPr lang="de-DE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de-DE" b="1" dirty="0">
                <a:solidFill>
                  <a:schemeClr val="bg1"/>
                </a:solidFill>
              </a:rPr>
              <a:t>Zusammenarbeit steht im Mittelpunkt</a:t>
            </a:r>
            <a:endParaRPr lang="de-DE" sz="16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bg1"/>
                </a:solidFill>
              </a:rPr>
              <a:t>Fachexperten und Entwicklung arbeiten Hand in Hand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bg1"/>
                </a:solidFill>
              </a:rPr>
              <a:t>Fachexperten und Entwicklung kommunizieren technologiefrei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bg1"/>
                </a:solidFill>
              </a:rPr>
              <a:t>Die Zusammenarbeit von Fachexperten und Entwicklung vereint unterschiedliche Fähigkeiten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8D180D7-EA0B-B240-88EA-BC5F5C1FF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608" y="3929379"/>
            <a:ext cx="2221235" cy="224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28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043317-A7A4-DE40-9FD0-FBF33AF8F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Domain  </a:t>
            </a:r>
            <a:r>
              <a:rPr lang="de-DE" dirty="0" err="1"/>
              <a:t>Driven</a:t>
            </a:r>
            <a:r>
              <a:rPr lang="de-DE" dirty="0"/>
              <a:t>  Design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767FD6-9E46-1740-8A77-F6775A3F16E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Fachlichkeit als Treiber der Softwareentwicklung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E5D8443-662A-7141-B6DF-8D3F1500AA4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18A4539-8C65-8A72-BB6A-BA70E89C0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1367647"/>
            <a:ext cx="9198116" cy="5286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0165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929DD83-626E-B84B-83CC-2A68D6CF2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Domain  </a:t>
            </a:r>
            <a:r>
              <a:rPr lang="de-DE" dirty="0" err="1"/>
              <a:t>Driven</a:t>
            </a:r>
            <a:r>
              <a:rPr lang="de-DE" dirty="0"/>
              <a:t>  Design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C9962BF-E47A-BC45-A63D-86DEAFD1B3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Wie findet man methodisch raus was wichtig ist? =&gt; Strategisches Design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78F6CEE-C7CD-DB4F-A480-CCE05E69FA0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B4D876F-B9DF-7848-8C69-316D50A553F3}"/>
              </a:ext>
            </a:extLst>
          </p:cNvPr>
          <p:cNvSpPr txBox="1"/>
          <p:nvPr/>
        </p:nvSpPr>
        <p:spPr>
          <a:xfrm>
            <a:off x="431800" y="1680166"/>
            <a:ext cx="4981027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b="1" dirty="0">
                <a:solidFill>
                  <a:schemeClr val="accent5"/>
                </a:solidFill>
              </a:rPr>
              <a:t>Strategisches Design</a:t>
            </a:r>
            <a:endParaRPr lang="de-DE" dirty="0">
              <a:solidFill>
                <a:schemeClr val="accent5"/>
              </a:solidFill>
            </a:endParaRP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Was ist wichtig für die Zielerreichung (das Geschäft)?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Wie teilt man Arbeit anhand von Prioritäten auf?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Wo fasst man Dinge zusammen?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spcAft>
                <a:spcPts val="600"/>
              </a:spcAft>
            </a:pPr>
            <a:r>
              <a:rPr lang="de-DE" b="1" dirty="0">
                <a:solidFill>
                  <a:schemeClr val="accent5"/>
                </a:solidFill>
              </a:rPr>
              <a:t>Vorgehensweisen</a:t>
            </a:r>
            <a:endParaRPr lang="de-DE" dirty="0">
              <a:solidFill>
                <a:schemeClr val="accent5"/>
              </a:solidFill>
            </a:endParaRP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Domain Matter </a:t>
            </a:r>
            <a:r>
              <a:rPr lang="de-DE" dirty="0" err="1"/>
              <a:t>Experts</a:t>
            </a:r>
            <a:r>
              <a:rPr lang="de-DE" dirty="0"/>
              <a:t> mittels einer gemeinsamen Sprache einbeziehen (</a:t>
            </a:r>
            <a:r>
              <a:rPr lang="de-DE" dirty="0" err="1"/>
              <a:t>Ubiquitous</a:t>
            </a:r>
            <a:r>
              <a:rPr lang="de-DE" dirty="0"/>
              <a:t> Language)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Komplexe Domänenmodelle aufteilen (mittels </a:t>
            </a:r>
            <a:r>
              <a:rPr lang="de-DE" dirty="0" err="1"/>
              <a:t>Bounded</a:t>
            </a:r>
            <a:r>
              <a:rPr lang="de-DE" dirty="0"/>
              <a:t> </a:t>
            </a:r>
            <a:r>
              <a:rPr lang="de-DE" dirty="0" err="1"/>
              <a:t>Contexts</a:t>
            </a:r>
            <a:r>
              <a:rPr lang="de-DE" dirty="0"/>
              <a:t> und Subdomains)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Subdomains mittels </a:t>
            </a:r>
            <a:r>
              <a:rPr lang="de-DE" dirty="0" err="1"/>
              <a:t>Context</a:t>
            </a:r>
            <a:r>
              <a:rPr lang="de-DE" dirty="0"/>
              <a:t> Mapping und definierter Beziehungen integrieren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E6782E6-6866-6342-A18A-B096556C179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3445" y="2100579"/>
            <a:ext cx="3939327" cy="309153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40FBD7F-C8E5-5B47-883E-80E91B439B36}"/>
              </a:ext>
            </a:extLst>
          </p:cNvPr>
          <p:cNvSpPr txBox="1"/>
          <p:nvPr/>
        </p:nvSpPr>
        <p:spPr>
          <a:xfrm>
            <a:off x="10054824" y="1680166"/>
            <a:ext cx="19479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i="1" dirty="0">
                <a:latin typeface="Bradley Hand" pitchFamily="2" charset="77"/>
              </a:rPr>
              <a:t>Nicht erschrecken:</a:t>
            </a:r>
          </a:p>
          <a:p>
            <a:r>
              <a:rPr lang="de-DE" sz="1600" i="1" dirty="0">
                <a:latin typeface="Bradley Hand" pitchFamily="2" charset="77"/>
              </a:rPr>
              <a:t>DDD hat Ähnlichkeiten mit militärischen Vorgehensweisen.</a:t>
            </a:r>
          </a:p>
          <a:p>
            <a:endParaRPr lang="de-DE" sz="1600" i="1" dirty="0">
              <a:latin typeface="Bradley Hand" pitchFamily="2" charset="77"/>
            </a:endParaRPr>
          </a:p>
          <a:p>
            <a:endParaRPr lang="de-DE" sz="1600" i="1" dirty="0">
              <a:latin typeface="Bradley Hand" pitchFamily="2" charset="77"/>
            </a:endParaRPr>
          </a:p>
          <a:p>
            <a:r>
              <a:rPr lang="de-DE" sz="1600" i="1" dirty="0">
                <a:latin typeface="Bradley Hand" pitchFamily="2" charset="77"/>
              </a:rPr>
              <a:t>Strategisches Design schneidet Services anhand von Fachlichkeit.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0B43651-1DEF-8A42-9E0E-64C38B51D07E}"/>
              </a:ext>
            </a:extLst>
          </p:cNvPr>
          <p:cNvSpPr txBox="1"/>
          <p:nvPr/>
        </p:nvSpPr>
        <p:spPr>
          <a:xfrm>
            <a:off x="6053451" y="5421330"/>
            <a:ext cx="2919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Daraus werden letztlich Services definiert und gem. Conways Law Teams gebildet</a:t>
            </a:r>
          </a:p>
        </p:txBody>
      </p:sp>
      <p:sp>
        <p:nvSpPr>
          <p:cNvPr id="2" name="Geschweifte Klammer rechts 1">
            <a:extLst>
              <a:ext uri="{FF2B5EF4-FFF2-40B4-BE49-F238E27FC236}">
                <a16:creationId xmlns:a16="http://schemas.microsoft.com/office/drawing/2014/main" id="{2F6490B6-28B8-D04C-A699-BA3F51717137}"/>
              </a:ext>
            </a:extLst>
          </p:cNvPr>
          <p:cNvSpPr/>
          <p:nvPr/>
        </p:nvSpPr>
        <p:spPr>
          <a:xfrm>
            <a:off x="5412827" y="5338481"/>
            <a:ext cx="226744" cy="996694"/>
          </a:xfrm>
          <a:custGeom>
            <a:avLst/>
            <a:gdLst>
              <a:gd name="connsiteX0" fmla="*/ 0 w 226744"/>
              <a:gd name="connsiteY0" fmla="*/ 0 h 996694"/>
              <a:gd name="connsiteX1" fmla="*/ 113372 w 226744"/>
              <a:gd name="connsiteY1" fmla="*/ 133194 h 996694"/>
              <a:gd name="connsiteX2" fmla="*/ 113372 w 226744"/>
              <a:gd name="connsiteY2" fmla="*/ 365153 h 996694"/>
              <a:gd name="connsiteX3" fmla="*/ 226744 w 226744"/>
              <a:gd name="connsiteY3" fmla="*/ 498347 h 996694"/>
              <a:gd name="connsiteX4" fmla="*/ 113372 w 226744"/>
              <a:gd name="connsiteY4" fmla="*/ 631541 h 996694"/>
              <a:gd name="connsiteX5" fmla="*/ 113372 w 226744"/>
              <a:gd name="connsiteY5" fmla="*/ 863500 h 996694"/>
              <a:gd name="connsiteX6" fmla="*/ 0 w 226744"/>
              <a:gd name="connsiteY6" fmla="*/ 996694 h 996694"/>
              <a:gd name="connsiteX7" fmla="*/ 0 w 226744"/>
              <a:gd name="connsiteY7" fmla="*/ 478413 h 996694"/>
              <a:gd name="connsiteX8" fmla="*/ 0 w 226744"/>
              <a:gd name="connsiteY8" fmla="*/ 0 h 996694"/>
              <a:gd name="connsiteX0" fmla="*/ 0 w 226744"/>
              <a:gd name="connsiteY0" fmla="*/ 0 h 996694"/>
              <a:gd name="connsiteX1" fmla="*/ 113372 w 226744"/>
              <a:gd name="connsiteY1" fmla="*/ 133194 h 996694"/>
              <a:gd name="connsiteX2" fmla="*/ 113372 w 226744"/>
              <a:gd name="connsiteY2" fmla="*/ 365153 h 996694"/>
              <a:gd name="connsiteX3" fmla="*/ 226744 w 226744"/>
              <a:gd name="connsiteY3" fmla="*/ 498347 h 996694"/>
              <a:gd name="connsiteX4" fmla="*/ 113372 w 226744"/>
              <a:gd name="connsiteY4" fmla="*/ 631541 h 996694"/>
              <a:gd name="connsiteX5" fmla="*/ 113372 w 226744"/>
              <a:gd name="connsiteY5" fmla="*/ 863500 h 996694"/>
              <a:gd name="connsiteX6" fmla="*/ 0 w 226744"/>
              <a:gd name="connsiteY6" fmla="*/ 996694 h 99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744" h="996694" stroke="0" extrusionOk="0">
                <a:moveTo>
                  <a:pt x="0" y="0"/>
                </a:moveTo>
                <a:cubicBezTo>
                  <a:pt x="65237" y="1202"/>
                  <a:pt x="114506" y="48977"/>
                  <a:pt x="113372" y="133194"/>
                </a:cubicBezTo>
                <a:cubicBezTo>
                  <a:pt x="116104" y="234042"/>
                  <a:pt x="104834" y="257533"/>
                  <a:pt x="113372" y="365153"/>
                </a:cubicBezTo>
                <a:cubicBezTo>
                  <a:pt x="100975" y="438341"/>
                  <a:pt x="168414" y="503964"/>
                  <a:pt x="226744" y="498347"/>
                </a:cubicBezTo>
                <a:cubicBezTo>
                  <a:pt x="153966" y="497033"/>
                  <a:pt x="99271" y="563491"/>
                  <a:pt x="113372" y="631541"/>
                </a:cubicBezTo>
                <a:cubicBezTo>
                  <a:pt x="102023" y="687176"/>
                  <a:pt x="102427" y="754561"/>
                  <a:pt x="113372" y="863500"/>
                </a:cubicBezTo>
                <a:cubicBezTo>
                  <a:pt x="114112" y="933416"/>
                  <a:pt x="57361" y="986153"/>
                  <a:pt x="0" y="996694"/>
                </a:cubicBezTo>
                <a:cubicBezTo>
                  <a:pt x="14910" y="816144"/>
                  <a:pt x="-14655" y="689011"/>
                  <a:pt x="0" y="478413"/>
                </a:cubicBezTo>
                <a:cubicBezTo>
                  <a:pt x="14655" y="267815"/>
                  <a:pt x="-17883" y="178539"/>
                  <a:pt x="0" y="0"/>
                </a:cubicBezTo>
                <a:close/>
              </a:path>
              <a:path w="226744" h="996694" fill="none" extrusionOk="0">
                <a:moveTo>
                  <a:pt x="0" y="0"/>
                </a:moveTo>
                <a:cubicBezTo>
                  <a:pt x="68613" y="-10597"/>
                  <a:pt x="110504" y="58509"/>
                  <a:pt x="113372" y="133194"/>
                </a:cubicBezTo>
                <a:cubicBezTo>
                  <a:pt x="119606" y="245738"/>
                  <a:pt x="106109" y="284654"/>
                  <a:pt x="113372" y="365153"/>
                </a:cubicBezTo>
                <a:cubicBezTo>
                  <a:pt x="113441" y="446654"/>
                  <a:pt x="161367" y="494914"/>
                  <a:pt x="226744" y="498347"/>
                </a:cubicBezTo>
                <a:cubicBezTo>
                  <a:pt x="149263" y="506039"/>
                  <a:pt x="119425" y="553315"/>
                  <a:pt x="113372" y="631541"/>
                </a:cubicBezTo>
                <a:cubicBezTo>
                  <a:pt x="115556" y="700200"/>
                  <a:pt x="113501" y="805711"/>
                  <a:pt x="113372" y="863500"/>
                </a:cubicBezTo>
                <a:cubicBezTo>
                  <a:pt x="113677" y="942742"/>
                  <a:pt x="65604" y="984564"/>
                  <a:pt x="0" y="996694"/>
                </a:cubicBezTo>
              </a:path>
              <a:path w="226744" h="996694" fill="none" stroke="0" extrusionOk="0">
                <a:moveTo>
                  <a:pt x="0" y="0"/>
                </a:moveTo>
                <a:cubicBezTo>
                  <a:pt x="65656" y="-14276"/>
                  <a:pt x="120643" y="71810"/>
                  <a:pt x="113372" y="133194"/>
                </a:cubicBezTo>
                <a:cubicBezTo>
                  <a:pt x="109358" y="211339"/>
                  <a:pt x="115050" y="312782"/>
                  <a:pt x="113372" y="365153"/>
                </a:cubicBezTo>
                <a:cubicBezTo>
                  <a:pt x="118802" y="431422"/>
                  <a:pt x="158639" y="509293"/>
                  <a:pt x="226744" y="498347"/>
                </a:cubicBezTo>
                <a:cubicBezTo>
                  <a:pt x="165100" y="495481"/>
                  <a:pt x="119489" y="545260"/>
                  <a:pt x="113372" y="631541"/>
                </a:cubicBezTo>
                <a:cubicBezTo>
                  <a:pt x="110275" y="746512"/>
                  <a:pt x="107153" y="808865"/>
                  <a:pt x="113372" y="863500"/>
                </a:cubicBezTo>
                <a:cubicBezTo>
                  <a:pt x="114734" y="924523"/>
                  <a:pt x="67587" y="994072"/>
                  <a:pt x="0" y="996694"/>
                </a:cubicBezTo>
              </a:path>
            </a:pathLst>
          </a:custGeom>
          <a:ln w="28575"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776704390">
                  <a:prstGeom prst="rightBrace">
                    <a:avLst>
                      <a:gd name="adj1" fmla="val 58742"/>
                      <a:gd name="adj2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ichtungspfeil 8">
            <a:extLst>
              <a:ext uri="{FF2B5EF4-FFF2-40B4-BE49-F238E27FC236}">
                <a16:creationId xmlns:a16="http://schemas.microsoft.com/office/drawing/2014/main" id="{66934D9D-C749-4EF1-605B-D49EA43A80B9}"/>
              </a:ext>
            </a:extLst>
          </p:cNvPr>
          <p:cNvSpPr/>
          <p:nvPr/>
        </p:nvSpPr>
        <p:spPr>
          <a:xfrm rot="6813758">
            <a:off x="7002223" y="1606348"/>
            <a:ext cx="1021771" cy="530022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1563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929DD83-626E-B84B-83CC-2A68D6CF2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Domain  </a:t>
            </a:r>
            <a:r>
              <a:rPr lang="de-DE" dirty="0" err="1"/>
              <a:t>Driven</a:t>
            </a:r>
            <a:r>
              <a:rPr lang="de-DE" dirty="0"/>
              <a:t>  Design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C9962BF-E47A-BC45-A63D-86DEAFD1B3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Wie bricht man methodisch herunter was wichtig ist? =&gt; Taktisches Design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78F6CEE-C7CD-DB4F-A480-CCE05E69FA0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B4D876F-B9DF-7848-8C69-316D50A553F3}"/>
              </a:ext>
            </a:extLst>
          </p:cNvPr>
          <p:cNvSpPr txBox="1"/>
          <p:nvPr/>
        </p:nvSpPr>
        <p:spPr>
          <a:xfrm>
            <a:off x="431800" y="1680166"/>
            <a:ext cx="498102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b="1" dirty="0">
                <a:solidFill>
                  <a:schemeClr val="accent5"/>
                </a:solidFill>
              </a:rPr>
              <a:t>Taktisches Design</a:t>
            </a:r>
            <a:endParaRPr lang="de-DE" dirty="0">
              <a:solidFill>
                <a:schemeClr val="accent5"/>
              </a:solidFill>
            </a:endParaRP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„Der dünne Pinselstrich, um die feinen Details des Domänenmodells zu zeichnen“ (Vaughn Vernon)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Ausarbeitung des Domänenmodells in wertschöpfenden Bereichen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spcAft>
                <a:spcPts val="600"/>
              </a:spcAft>
            </a:pPr>
            <a:r>
              <a:rPr lang="de-DE" b="1" dirty="0">
                <a:solidFill>
                  <a:schemeClr val="accent5"/>
                </a:solidFill>
              </a:rPr>
              <a:t>Vorgehensweisen</a:t>
            </a:r>
            <a:endParaRPr lang="de-DE" dirty="0">
              <a:solidFill>
                <a:schemeClr val="accent5"/>
              </a:solidFill>
            </a:endParaRP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Arbeiten im Inneren eines </a:t>
            </a:r>
            <a:r>
              <a:rPr lang="de-DE" dirty="0" err="1"/>
              <a:t>Bounded</a:t>
            </a:r>
            <a:r>
              <a:rPr lang="de-DE" dirty="0"/>
              <a:t> </a:t>
            </a:r>
            <a:r>
              <a:rPr lang="de-DE" dirty="0" err="1"/>
              <a:t>Contexts</a:t>
            </a:r>
            <a:endParaRPr lang="de-DE" dirty="0"/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 err="1"/>
              <a:t>Entities</a:t>
            </a:r>
            <a:r>
              <a:rPr lang="de-DE" dirty="0"/>
              <a:t> und Value Objekts in Aggregaten zusammenfassen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Service Interaktionen über die Grenzen von </a:t>
            </a:r>
            <a:r>
              <a:rPr lang="de-DE" dirty="0" err="1"/>
              <a:t>Bounded</a:t>
            </a:r>
            <a:r>
              <a:rPr lang="de-DE" dirty="0"/>
              <a:t> </a:t>
            </a:r>
            <a:r>
              <a:rPr lang="de-DE" dirty="0" err="1"/>
              <a:t>Contexts</a:t>
            </a:r>
            <a:r>
              <a:rPr lang="de-DE" dirty="0"/>
              <a:t> mittels Domain Events modellieren und realisieren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E6782E6-6866-6342-A18A-B096556C179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3445" y="2100579"/>
            <a:ext cx="3939327" cy="309153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40FBD7F-C8E5-5B47-883E-80E91B439B36}"/>
              </a:ext>
            </a:extLst>
          </p:cNvPr>
          <p:cNvSpPr txBox="1"/>
          <p:nvPr/>
        </p:nvSpPr>
        <p:spPr>
          <a:xfrm>
            <a:off x="10054824" y="1680166"/>
            <a:ext cx="19479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i="1" dirty="0">
                <a:latin typeface="Bradley Hand" pitchFamily="2" charset="77"/>
              </a:rPr>
              <a:t>Nicht erschrecken:</a:t>
            </a:r>
          </a:p>
          <a:p>
            <a:r>
              <a:rPr lang="de-DE" sz="1600" i="1" dirty="0">
                <a:latin typeface="Bradley Hand" pitchFamily="2" charset="77"/>
              </a:rPr>
              <a:t>DDD hat Ähnlichkeiten mit militärischen Vorgehensweisen.</a:t>
            </a:r>
          </a:p>
          <a:p>
            <a:endParaRPr lang="de-DE" sz="1600" i="1" dirty="0">
              <a:latin typeface="Bradley Hand" pitchFamily="2" charset="77"/>
            </a:endParaRPr>
          </a:p>
          <a:p>
            <a:endParaRPr lang="de-DE" sz="1600" i="1" dirty="0">
              <a:latin typeface="Bradley Hand" pitchFamily="2" charset="77"/>
            </a:endParaRPr>
          </a:p>
          <a:p>
            <a:r>
              <a:rPr lang="de-DE" sz="1600" i="1" dirty="0">
                <a:latin typeface="Bradley Hand" pitchFamily="2" charset="77"/>
              </a:rPr>
              <a:t>Taktisches Design arbeitet einzelne Services (</a:t>
            </a:r>
            <a:r>
              <a:rPr lang="de-DE" sz="1600" i="1" dirty="0" err="1">
                <a:latin typeface="Bradley Hand" pitchFamily="2" charset="77"/>
              </a:rPr>
              <a:t>Bounded</a:t>
            </a:r>
            <a:r>
              <a:rPr lang="de-DE" sz="1600" i="1" dirty="0">
                <a:latin typeface="Bradley Hand" pitchFamily="2" charset="77"/>
              </a:rPr>
              <a:t> </a:t>
            </a:r>
            <a:r>
              <a:rPr lang="de-DE" sz="1600" i="1" dirty="0" err="1">
                <a:latin typeface="Bradley Hand" pitchFamily="2" charset="77"/>
              </a:rPr>
              <a:t>Contexts</a:t>
            </a:r>
            <a:r>
              <a:rPr lang="de-DE" sz="1600" i="1" dirty="0">
                <a:latin typeface="Bradley Hand" pitchFamily="2" charset="77"/>
              </a:rPr>
              <a:t>) im Detail aus.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0B43651-1DEF-8A42-9E0E-64C38B51D07E}"/>
              </a:ext>
            </a:extLst>
          </p:cNvPr>
          <p:cNvSpPr txBox="1"/>
          <p:nvPr/>
        </p:nvSpPr>
        <p:spPr>
          <a:xfrm>
            <a:off x="5924259" y="5509190"/>
            <a:ext cx="4130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Daraus werden letztlich Schnittstellen zwischen Services definiert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5032B3A-FF77-0844-9702-70D7B70A5754}"/>
              </a:ext>
            </a:extLst>
          </p:cNvPr>
          <p:cNvGrpSpPr/>
          <p:nvPr/>
        </p:nvGrpSpPr>
        <p:grpSpPr>
          <a:xfrm>
            <a:off x="5033553" y="5613573"/>
            <a:ext cx="875160" cy="222840"/>
            <a:chOff x="4903961" y="5971142"/>
            <a:chExt cx="875160" cy="22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BCFFA903-B8FB-384B-A282-00DA09B044B3}"/>
                    </a:ext>
                  </a:extLst>
                </p14:cNvPr>
                <p14:cNvContentPartPr/>
                <p14:nvPr/>
              </p14:nvContentPartPr>
              <p14:xfrm>
                <a:off x="4903961" y="6064382"/>
                <a:ext cx="727560" cy="6120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BCFFA903-B8FB-384B-A282-00DA09B044B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86321" y="6046382"/>
                  <a:ext cx="76320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A85F99B6-605B-4047-8816-DF0B33479482}"/>
                    </a:ext>
                  </a:extLst>
                </p14:cNvPr>
                <p14:cNvContentPartPr/>
                <p14:nvPr/>
              </p14:nvContentPartPr>
              <p14:xfrm>
                <a:off x="5586161" y="5971142"/>
                <a:ext cx="192960" cy="22284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A85F99B6-605B-4047-8816-DF0B3347948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68521" y="5953142"/>
                  <a:ext cx="228600" cy="258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Richtungspfeil 1">
            <a:extLst>
              <a:ext uri="{FF2B5EF4-FFF2-40B4-BE49-F238E27FC236}">
                <a16:creationId xmlns:a16="http://schemas.microsoft.com/office/drawing/2014/main" id="{4D55F610-C5CE-F973-891D-DD3FA34B2577}"/>
              </a:ext>
            </a:extLst>
          </p:cNvPr>
          <p:cNvSpPr/>
          <p:nvPr/>
        </p:nvSpPr>
        <p:spPr>
          <a:xfrm rot="13390549">
            <a:off x="9043324" y="4310332"/>
            <a:ext cx="1021771" cy="530022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4108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79E20F-A485-D049-A01B-9EA79B54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Domain  </a:t>
            </a:r>
            <a:r>
              <a:rPr lang="de-DE" dirty="0" err="1"/>
              <a:t>Driven</a:t>
            </a:r>
            <a:r>
              <a:rPr lang="de-DE" dirty="0"/>
              <a:t>  Design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18C9AD5-3F89-2545-A437-E5367803B16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DDD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overrated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AAB418-363E-0348-918D-CA70A9E9A25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15</a:t>
            </a:fld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590506E-0153-7D49-8BC2-D8690D378346}"/>
              </a:ext>
            </a:extLst>
          </p:cNvPr>
          <p:cNvSpPr/>
          <p:nvPr/>
        </p:nvSpPr>
        <p:spPr>
          <a:xfrm>
            <a:off x="546538" y="221737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„</a:t>
            </a:r>
            <a:r>
              <a:rPr lang="de-DE" sz="2400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There</a:t>
            </a:r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2400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is</a:t>
            </a:r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a </a:t>
            </a:r>
            <a:r>
              <a:rPr lang="de-DE" sz="2400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life</a:t>
            </a:r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2400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beyond</a:t>
            </a:r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DDD. Not </a:t>
            </a:r>
            <a:r>
              <a:rPr lang="de-DE" sz="2400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every</a:t>
            </a:r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2400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good</a:t>
            </a:r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design </a:t>
            </a:r>
            <a:r>
              <a:rPr lang="de-DE" sz="2400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needs</a:t>
            </a:r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2400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</a:t>
            </a:r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2400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</a:t>
            </a:r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Domain-</a:t>
            </a:r>
            <a:r>
              <a:rPr lang="de-DE" sz="2400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Driven</a:t>
            </a:r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de-DE" sz="2400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though</a:t>
            </a:r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I </a:t>
            </a:r>
            <a:r>
              <a:rPr lang="de-DE" sz="2400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can</a:t>
            </a:r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2400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accept</a:t>
            </a:r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2400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it</a:t>
            </a:r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2400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should</a:t>
            </a:r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2400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always</a:t>
            </a:r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2400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</a:t>
            </a:r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2400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driven</a:t>
            </a:r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2400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by</a:t>
            </a:r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2400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</a:t>
            </a:r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2400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domain</a:t>
            </a:r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just not </a:t>
            </a:r>
            <a:r>
              <a:rPr lang="de-DE" sz="2400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necessarily</a:t>
            </a:r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in </a:t>
            </a:r>
            <a:r>
              <a:rPr lang="de-DE" sz="2400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</a:t>
            </a:r>
            <a:r>
              <a:rPr lang="de-DE" sz="24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DDD sense). </a:t>
            </a:r>
            <a:r>
              <a:rPr lang="de-DE" sz="2400" b="1" i="1" dirty="0" err="1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You</a:t>
            </a:r>
            <a:r>
              <a:rPr lang="de-DE" sz="2400" b="1" i="1" dirty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2400" b="1" i="1" dirty="0" err="1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can</a:t>
            </a:r>
            <a:r>
              <a:rPr lang="de-DE" sz="2400" b="1" i="1" dirty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design </a:t>
            </a:r>
            <a:r>
              <a:rPr lang="de-DE" sz="2400" b="1" i="1" dirty="0" err="1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good</a:t>
            </a:r>
            <a:r>
              <a:rPr lang="de-DE" sz="2400" b="1" i="1" dirty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2400" b="1" i="1" dirty="0" err="1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systems</a:t>
            </a:r>
            <a:r>
              <a:rPr lang="de-DE" sz="2400" b="1" i="1" dirty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2400" b="1" i="1" dirty="0" err="1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even</a:t>
            </a:r>
            <a:r>
              <a:rPr lang="de-DE" sz="2400" b="1" i="1" dirty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2400" b="1" i="1" dirty="0" err="1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if</a:t>
            </a:r>
            <a:r>
              <a:rPr lang="de-DE" sz="2400" b="1" i="1" dirty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DE" sz="2400" b="1" i="1" dirty="0" err="1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you’re</a:t>
            </a:r>
            <a:r>
              <a:rPr lang="de-DE" sz="2400" b="1" i="1" dirty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not a DDD expert.“</a:t>
            </a:r>
          </a:p>
          <a:p>
            <a:endParaRPr lang="de-DE" sz="2400" i="1" dirty="0">
              <a:solidFill>
                <a:srgbClr val="22222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de-DE" sz="2400" b="1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Stefan </a:t>
            </a:r>
            <a:r>
              <a:rPr lang="de-DE" sz="2400" b="1" i="1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Tilkov</a:t>
            </a:r>
            <a:endParaRPr lang="de-DE" sz="2400" b="1" i="1" dirty="0">
              <a:solidFill>
                <a:srgbClr val="22222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de-DE" sz="1600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Blog Post</a:t>
            </a:r>
            <a:endParaRPr lang="de-DE" sz="16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 descr="Portrait of Stefan Tilkov">
            <a:extLst>
              <a:ext uri="{FF2B5EF4-FFF2-40B4-BE49-F238E27FC236}">
                <a16:creationId xmlns:a16="http://schemas.microsoft.com/office/drawing/2014/main" id="{3663FEE3-50EF-C746-9853-DD28A4FE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 trans="13000" pencilSize="1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628" y="2217370"/>
            <a:ext cx="1923706" cy="192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339D58F-6C48-3C41-A141-C7D39CB743C7}"/>
              </a:ext>
            </a:extLst>
          </p:cNvPr>
          <p:cNvSpPr txBox="1"/>
          <p:nvPr/>
        </p:nvSpPr>
        <p:spPr>
          <a:xfrm>
            <a:off x="0" y="6538912"/>
            <a:ext cx="7534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Siehe auch: Stefan </a:t>
            </a:r>
            <a:r>
              <a:rPr lang="de-DE" sz="1200" dirty="0" err="1"/>
              <a:t>Tilkov</a:t>
            </a:r>
            <a:r>
              <a:rPr lang="de-DE" sz="1200" dirty="0"/>
              <a:t>, </a:t>
            </a:r>
            <a:r>
              <a:rPr lang="de-DE" sz="1200" b="1" dirty="0"/>
              <a:t>GOTO 2019:</a:t>
            </a:r>
            <a:r>
              <a:rPr lang="de-DE" sz="1200" dirty="0"/>
              <a:t> </a:t>
            </a:r>
            <a:r>
              <a:rPr lang="de-DE" sz="1200" dirty="0" err="1"/>
              <a:t>Good</a:t>
            </a:r>
            <a:r>
              <a:rPr lang="de-DE" sz="1200" dirty="0"/>
              <a:t> </a:t>
            </a:r>
            <a:r>
              <a:rPr lang="de-DE" sz="1200" dirty="0" err="1"/>
              <a:t>Enough</a:t>
            </a:r>
            <a:r>
              <a:rPr lang="de-DE" sz="1200" dirty="0"/>
              <a:t> </a:t>
            </a:r>
            <a:r>
              <a:rPr lang="de-DE" sz="1200" dirty="0" err="1"/>
              <a:t>Architectures</a:t>
            </a:r>
            <a:r>
              <a:rPr lang="de-DE" sz="1200" dirty="0"/>
              <a:t>, https://</a:t>
            </a:r>
            <a:r>
              <a:rPr lang="de-DE" sz="1200" dirty="0" err="1"/>
              <a:t>www.youtube.com</a:t>
            </a:r>
            <a:r>
              <a:rPr lang="de-DE" sz="1200" dirty="0"/>
              <a:t>/</a:t>
            </a:r>
            <a:r>
              <a:rPr lang="de-DE" sz="1200" dirty="0" err="1"/>
              <a:t>watch?v</a:t>
            </a:r>
            <a:r>
              <a:rPr lang="de-DE" sz="1200" dirty="0"/>
              <a:t>=PzEox3szeRc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11C7933-6D2C-2443-91A2-48AF1A193A68}"/>
              </a:ext>
            </a:extLst>
          </p:cNvPr>
          <p:cNvSpPr/>
          <p:nvPr/>
        </p:nvSpPr>
        <p:spPr>
          <a:xfrm>
            <a:off x="10133629" y="4306559"/>
            <a:ext cx="19237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/>
              <a:t>Stefan </a:t>
            </a:r>
            <a:r>
              <a:rPr lang="de-DE" sz="1400" b="1" dirty="0" err="1"/>
              <a:t>Tilkov</a:t>
            </a:r>
            <a:endParaRPr lang="de-DE" sz="1400" b="1" dirty="0"/>
          </a:p>
          <a:p>
            <a:r>
              <a:rPr lang="de-DE" sz="1400" i="1" dirty="0"/>
              <a:t>Geschäftsführer und </a:t>
            </a:r>
            <a:r>
              <a:rPr lang="de-DE" sz="1400" i="1" dirty="0" err="1"/>
              <a:t>Principal</a:t>
            </a:r>
            <a:r>
              <a:rPr lang="de-DE" sz="1400" i="1" dirty="0"/>
              <a:t> Consultant bei INNOQ; Strategische Beratung im Umfeld von Software-Architekturen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C08B958-22C0-824D-8FE2-6FAE79859234}"/>
              </a:ext>
            </a:extLst>
          </p:cNvPr>
          <p:cNvSpPr txBox="1"/>
          <p:nvPr/>
        </p:nvSpPr>
        <p:spPr>
          <a:xfrm rot="20787169">
            <a:off x="6565975" y="823333"/>
            <a:ext cx="273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Bradley Hand" pitchFamily="2" charset="77"/>
              </a:rPr>
              <a:t>Ein Wort der „Warnung“</a:t>
            </a:r>
          </a:p>
        </p:txBody>
      </p:sp>
    </p:spTree>
    <p:extLst>
      <p:ext uri="{BB962C8B-B14F-4D97-AF65-F5344CB8AC3E}">
        <p14:creationId xmlns:p14="http://schemas.microsoft.com/office/powerpoint/2010/main" val="361786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267628"/>
            <a:ext cx="3647089" cy="5158372"/>
          </a:xfrm>
          <a:noFill/>
          <a:effectLst/>
        </p:spPr>
        <p:txBody>
          <a:bodyPr lIns="251999" tIns="251999" rIns="251999" bIns="251999"/>
          <a:lstStyle/>
          <a:p>
            <a:pPr marL="0" lvl="0" indent="0">
              <a:buNone/>
            </a:pPr>
            <a:r>
              <a:rPr lang="de-DE" sz="2000" dirty="0">
                <a:ea typeface="Roboto" panose="02000000000000000000" pitchFamily="2" charset="0"/>
                <a:cs typeface="Roboto" panose="02000000000000000000" pitchFamily="2" charset="0"/>
              </a:rPr>
              <a:t>Domain </a:t>
            </a:r>
            <a:r>
              <a:rPr lang="de-DE" sz="2000" dirty="0" err="1">
                <a:ea typeface="Roboto" panose="02000000000000000000" pitchFamily="2" charset="0"/>
                <a:cs typeface="Roboto" panose="02000000000000000000" pitchFamily="2" charset="0"/>
              </a:rPr>
              <a:t>Driven</a:t>
            </a:r>
            <a:r>
              <a:rPr lang="de-DE" sz="2000" dirty="0">
                <a:ea typeface="Roboto" panose="02000000000000000000" pitchFamily="2" charset="0"/>
                <a:cs typeface="Roboto" panose="02000000000000000000" pitchFamily="2" charset="0"/>
              </a:rPr>
              <a:t> Design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Was ist das?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Effektives Software Design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Strategisches Design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Taktisches Design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de-DE" sz="18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sz="2000" b="1" dirty="0">
                <a:solidFill>
                  <a:schemeClr val="accent5"/>
                </a:solidFill>
                <a:ea typeface="Roboto" panose="02000000000000000000" pitchFamily="2" charset="0"/>
                <a:cs typeface="Roboto" panose="02000000000000000000" pitchFamily="2" charset="0"/>
              </a:rPr>
              <a:t>Strategisches Design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accent5"/>
                </a:solidFill>
                <a:ea typeface="Roboto Thin" panose="02000000000000000000" pitchFamily="2" charset="0"/>
                <a:cs typeface="Roboto Thin" panose="02000000000000000000" pitchFamily="2" charset="0"/>
              </a:rPr>
              <a:t>Subdomains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 err="1">
                <a:solidFill>
                  <a:schemeClr val="accent5"/>
                </a:solidFill>
                <a:ea typeface="Roboto Thin" panose="02000000000000000000" pitchFamily="2" charset="0"/>
                <a:cs typeface="Roboto Thin" panose="02000000000000000000" pitchFamily="2" charset="0"/>
              </a:rPr>
              <a:t>Ubiquitous</a:t>
            </a:r>
            <a:r>
              <a:rPr lang="de-DE" dirty="0">
                <a:solidFill>
                  <a:schemeClr val="accent5"/>
                </a:solidFill>
                <a:ea typeface="Roboto Thin" panose="02000000000000000000" pitchFamily="2" charset="0"/>
                <a:cs typeface="Roboto Thin" panose="02000000000000000000" pitchFamily="2" charset="0"/>
              </a:rPr>
              <a:t> Language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 err="1">
                <a:ea typeface="Roboto Thin" panose="02000000000000000000" pitchFamily="2" charset="0"/>
              </a:rPr>
              <a:t>Bounded</a:t>
            </a:r>
            <a:r>
              <a:rPr lang="de-DE" dirty="0">
                <a:ea typeface="Roboto Thin" panose="02000000000000000000" pitchFamily="2" charset="0"/>
              </a:rPr>
              <a:t> </a:t>
            </a:r>
            <a:r>
              <a:rPr lang="de-DE" dirty="0" err="1">
                <a:ea typeface="Roboto Thin" panose="02000000000000000000" pitchFamily="2" charset="0"/>
              </a:rPr>
              <a:t>Context</a:t>
            </a:r>
            <a:endParaRPr lang="de-DE" dirty="0">
              <a:ea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 err="1">
                <a:ea typeface="Roboto Thin" panose="02000000000000000000" pitchFamily="2" charset="0"/>
              </a:rPr>
              <a:t>Context</a:t>
            </a:r>
            <a:r>
              <a:rPr lang="de-DE" dirty="0">
                <a:ea typeface="Roboto Thin" panose="02000000000000000000" pitchFamily="2" charset="0"/>
              </a:rPr>
              <a:t> Mapping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de-DE" sz="18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sz="2000" dirty="0">
                <a:ea typeface="Roboto" panose="02000000000000000000" pitchFamily="2" charset="0"/>
                <a:cs typeface="Roboto" panose="02000000000000000000" pitchFamily="2" charset="0"/>
              </a:rPr>
              <a:t>Taktisches Design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Business </a:t>
            </a:r>
            <a:r>
              <a:rPr lang="de-DE" dirty="0" err="1">
                <a:ea typeface="Roboto Thin" panose="02000000000000000000" pitchFamily="2" charset="0"/>
                <a:cs typeface="Roboto Thin" panose="02000000000000000000" pitchFamily="2" charset="0"/>
              </a:rPr>
              <a:t>Logic</a:t>
            </a: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 Pattern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 err="1">
                <a:ea typeface="Roboto Thin" panose="02000000000000000000" pitchFamily="2" charset="0"/>
                <a:cs typeface="Roboto Thin" panose="02000000000000000000" pitchFamily="2" charset="0"/>
              </a:rPr>
              <a:t>Architectural</a:t>
            </a: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 Pattern</a:t>
            </a:r>
          </a:p>
          <a:p>
            <a:pPr marL="266700" lvl="1" indent="0">
              <a:buNone/>
            </a:pPr>
            <a:endParaRPr lang="de-DE" dirty="0"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4F9314-DB7D-5544-9A1A-BDF7C509E58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16</a:t>
            </a:fld>
            <a:endParaRPr lang="de-DE" noProof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923B666-805A-564F-AF22-62FB922FC4C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5098" y="1644262"/>
            <a:ext cx="6154902" cy="402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73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62560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7E99E6B6-40AB-1346-B8AC-1F7285B6FB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400" y="1150245"/>
            <a:ext cx="9020200" cy="360000"/>
          </a:xfrm>
        </p:spPr>
        <p:txBody>
          <a:bodyPr rtlCol="0"/>
          <a:lstStyle/>
          <a:p>
            <a:pPr algn="l" rtl="0"/>
            <a:r>
              <a:rPr lang="de-DE" dirty="0"/>
              <a:t>Disclaimer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24983D5-2B44-414F-AC6B-50606020D9A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900402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57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17719-476F-E844-899E-CCFF90E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14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FC8172-CC59-6D4F-A58F-7158ACE5B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821" y="1008000"/>
            <a:ext cx="9198116" cy="360000"/>
          </a:xfrm>
        </p:spPr>
        <p:txBody>
          <a:bodyPr/>
          <a:lstStyle/>
          <a:p>
            <a:r>
              <a:rPr lang="de-DE" dirty="0"/>
              <a:t>Domain Driven Design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31A73-5F0B-D577-0D57-252211E7F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80" y="1652109"/>
            <a:ext cx="3711910" cy="521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458DD0-8EF5-3AA1-E0BF-0C542462EA08}"/>
              </a:ext>
            </a:extLst>
          </p:cNvPr>
          <p:cNvSpPr txBox="1"/>
          <p:nvPr/>
        </p:nvSpPr>
        <p:spPr>
          <a:xfrm>
            <a:off x="4582510" y="1652109"/>
            <a:ext cx="5244661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/>
              <a:t>14.1 Fachlichkeit, Fachlichkeit, Fachlichkeit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b="1" dirty="0"/>
              <a:t>14.2 Strategisches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Subdomänen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Ubiquitous</a:t>
            </a:r>
            <a:r>
              <a:rPr lang="de-DE" sz="1400" dirty="0"/>
              <a:t>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Bounded</a:t>
            </a:r>
            <a:r>
              <a:rPr lang="de-DE" sz="1400" dirty="0"/>
              <a:t> </a:t>
            </a:r>
            <a:r>
              <a:rPr lang="de-DE" sz="1400" dirty="0" err="1"/>
              <a:t>Context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Context</a:t>
            </a:r>
            <a:r>
              <a:rPr lang="de-DE" sz="1400" dirty="0"/>
              <a:t> Mapping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b="1" dirty="0"/>
              <a:t>14.3 Taktisches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Oft genutzte Pattern für Geschäftslogik</a:t>
            </a:r>
            <a:br>
              <a:rPr lang="de-DE" sz="1400" dirty="0"/>
            </a:br>
            <a:r>
              <a:rPr lang="de-DE" sz="1400" dirty="0"/>
              <a:t>(ETL, </a:t>
            </a:r>
            <a:r>
              <a:rPr lang="de-DE" sz="1400" dirty="0" err="1"/>
              <a:t>Active-Record</a:t>
            </a:r>
            <a:r>
              <a:rPr lang="de-DE" sz="1400" dirty="0"/>
              <a:t>, Domain Model, Event-Sourcing)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/>
              <a:t>Oft genutzte Architektur-Pattern</a:t>
            </a:r>
            <a:br>
              <a:rPr lang="de-DE" sz="1400" dirty="0"/>
            </a:br>
            <a:r>
              <a:rPr lang="de-DE" sz="1400" dirty="0"/>
              <a:t>(</a:t>
            </a:r>
            <a:r>
              <a:rPr lang="de-DE" sz="1400" dirty="0" err="1"/>
              <a:t>Layered</a:t>
            </a:r>
            <a:r>
              <a:rPr lang="de-DE" sz="1400" dirty="0"/>
              <a:t> Architecture, Ports &amp; </a:t>
            </a:r>
            <a:r>
              <a:rPr lang="de-DE" sz="1400" dirty="0" err="1"/>
              <a:t>Adaptor</a:t>
            </a:r>
            <a:r>
              <a:rPr lang="de-DE" sz="1400" dirty="0"/>
              <a:t>, CQRS)</a:t>
            </a:r>
          </a:p>
          <a:p>
            <a:pPr>
              <a:spcBef>
                <a:spcPts val="600"/>
              </a:spcBef>
            </a:pPr>
            <a:r>
              <a:rPr lang="de-DE" sz="1600" b="1" dirty="0"/>
              <a:t>14.4 Zusammenfassung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305275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C3C3FD-6144-BD40-835F-C1C0B2679577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01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Cloud Computing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9BA2B8-2AB3-D44F-A1D1-1A908056FACE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02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DevOps</a:t>
            </a:r>
            <a:endParaRPr lang="de-DE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4EDDC7-1985-8247-AB89-2ADFBB03B4F4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09CCC9-400E-274B-A69A-1955CB1187BB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AC1E54-CF11-5E40-A642-499C3BC75946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546903-3A89-044B-AA0C-9D307E1E01A8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ADAA2-F88E-0740-9D2F-8D92991E8127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B2F66D-384C-714D-A0DC-56CCA4A2824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A1FF95-A986-A74F-A460-6A5651F238AE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rgbClr val="4040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790031-0FA6-A043-A259-6C973BE92E9E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91C6A60-C066-D547-81CC-3BF200B7F163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Design</a:t>
            </a: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74079084-9CCA-244F-8140-73362EF4D019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9244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65AF3F4-0D5B-861E-7CEF-99B0F3D9F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296"/>
          <a:stretch/>
        </p:blipFill>
        <p:spPr>
          <a:xfrm>
            <a:off x="2696368" y="1460973"/>
            <a:ext cx="9198117" cy="5310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AD48AA-F7D2-684E-BBA4-AA053688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DOMAIN DRIVEN DESIGN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AE8A4C-79F4-3B40-A6D4-74AD32CDB4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Wo sind wir nun?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694929-0C53-B149-8961-96572AF9899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308C2BE-D74F-5B94-207F-BFDEF3811C36}"/>
              </a:ext>
            </a:extLst>
          </p:cNvPr>
          <p:cNvGrpSpPr/>
          <p:nvPr/>
        </p:nvGrpSpPr>
        <p:grpSpPr>
          <a:xfrm>
            <a:off x="3170373" y="1242034"/>
            <a:ext cx="6541410" cy="5747949"/>
            <a:chOff x="3170373" y="1242034"/>
            <a:chExt cx="6541410" cy="5747949"/>
          </a:xfrm>
        </p:grpSpPr>
        <p:sp>
          <p:nvSpPr>
            <p:cNvPr id="6" name="Gebogener Pfeil 5">
              <a:extLst>
                <a:ext uri="{FF2B5EF4-FFF2-40B4-BE49-F238E27FC236}">
                  <a16:creationId xmlns:a16="http://schemas.microsoft.com/office/drawing/2014/main" id="{3B23B4C2-CA24-926B-599B-CAFD0F85A1CE}"/>
                </a:ext>
              </a:extLst>
            </p:cNvPr>
            <p:cNvSpPr/>
            <p:nvPr/>
          </p:nvSpPr>
          <p:spPr>
            <a:xfrm rot="10800000" flipH="1">
              <a:off x="3170373" y="1242034"/>
              <a:ext cx="6541410" cy="5747949"/>
            </a:xfrm>
            <a:prstGeom prst="circularArrow">
              <a:avLst>
                <a:gd name="adj1" fmla="val 9653"/>
                <a:gd name="adj2" fmla="val 1066392"/>
                <a:gd name="adj3" fmla="val 20410570"/>
                <a:gd name="adj4" fmla="val 10800000"/>
                <a:gd name="adj5" fmla="val 12500"/>
              </a:avLst>
            </a:prstGeom>
            <a:solidFill>
              <a:schemeClr val="accent5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6B0B09A7-A543-E8BB-AF82-4E318DB4D629}"/>
                </a:ext>
              </a:extLst>
            </p:cNvPr>
            <p:cNvSpPr txBox="1"/>
            <p:nvPr/>
          </p:nvSpPr>
          <p:spPr>
            <a:xfrm>
              <a:off x="5960016" y="6015692"/>
              <a:ext cx="9621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chemeClr val="bg2"/>
                  </a:solidFill>
                </a:rPr>
                <a:t>Prinzipien</a:t>
              </a:r>
              <a:br>
                <a:rPr lang="de-DE" sz="1400" b="1" dirty="0">
                  <a:solidFill>
                    <a:schemeClr val="bg2"/>
                  </a:solidFill>
                </a:rPr>
              </a:br>
              <a:r>
                <a:rPr lang="de-DE" sz="1400" b="1" dirty="0">
                  <a:solidFill>
                    <a:schemeClr val="bg2"/>
                  </a:solidFill>
                </a:rPr>
                <a:t>des Flow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C575C70-9059-7998-056C-9C6F62642681}"/>
              </a:ext>
            </a:extLst>
          </p:cNvPr>
          <p:cNvGrpSpPr/>
          <p:nvPr/>
        </p:nvGrpSpPr>
        <p:grpSpPr>
          <a:xfrm>
            <a:off x="3252239" y="1022684"/>
            <a:ext cx="6541410" cy="5747949"/>
            <a:chOff x="3252239" y="1022684"/>
            <a:chExt cx="6541410" cy="5747949"/>
          </a:xfrm>
        </p:grpSpPr>
        <p:sp>
          <p:nvSpPr>
            <p:cNvPr id="5" name="Gebogener Pfeil 4">
              <a:extLst>
                <a:ext uri="{FF2B5EF4-FFF2-40B4-BE49-F238E27FC236}">
                  <a16:creationId xmlns:a16="http://schemas.microsoft.com/office/drawing/2014/main" id="{097ED8B2-BAA3-0031-1E92-05AEBB216779}"/>
                </a:ext>
              </a:extLst>
            </p:cNvPr>
            <p:cNvSpPr/>
            <p:nvPr/>
          </p:nvSpPr>
          <p:spPr>
            <a:xfrm flipH="1">
              <a:off x="3252239" y="1022684"/>
              <a:ext cx="6541410" cy="5747949"/>
            </a:xfrm>
            <a:prstGeom prst="circularArrow">
              <a:avLst>
                <a:gd name="adj1" fmla="val 9653"/>
                <a:gd name="adj2" fmla="val 1066392"/>
                <a:gd name="adj3" fmla="val 20410570"/>
                <a:gd name="adj4" fmla="val 10800000"/>
                <a:gd name="adj5" fmla="val 12500"/>
              </a:avLst>
            </a:prstGeom>
            <a:solidFill>
              <a:schemeClr val="accent2">
                <a:lumMod val="75000"/>
                <a:alpha val="87084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1126C979-7D89-1859-FE14-9886AC4B04CA}"/>
                </a:ext>
              </a:extLst>
            </p:cNvPr>
            <p:cNvSpPr txBox="1"/>
            <p:nvPr/>
          </p:nvSpPr>
          <p:spPr>
            <a:xfrm>
              <a:off x="5909635" y="1486162"/>
              <a:ext cx="12266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Prinzipien</a:t>
              </a:r>
              <a:br>
                <a:rPr lang="de-DE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</a:br>
              <a:r>
                <a:rPr lang="de-DE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des Feedback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390EF161-5381-5764-8ADC-26C36D6DC432}"/>
              </a:ext>
            </a:extLst>
          </p:cNvPr>
          <p:cNvSpPr txBox="1"/>
          <p:nvPr/>
        </p:nvSpPr>
        <p:spPr>
          <a:xfrm rot="21235826">
            <a:off x="6584410" y="226132"/>
            <a:ext cx="3601378" cy="1100293"/>
          </a:xfrm>
          <a:prstGeom prst="rect">
            <a:avLst/>
          </a:prstGeom>
          <a:solidFill>
            <a:schemeClr val="accent2">
              <a:lumMod val="75000"/>
              <a:alpha val="87084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de-de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77"/>
              </a:rPr>
              <a:t>Monitoring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77"/>
              </a:rPr>
              <a:t>Logging</a:t>
            </a:r>
            <a:endParaRPr lang="de-DE" sz="1600" i="1" dirty="0">
              <a:solidFill>
                <a:schemeClr val="tx1">
                  <a:lumMod val="85000"/>
                  <a:lumOff val="15000"/>
                </a:schemeClr>
              </a:solidFill>
              <a:latin typeface="Bradley Hand" pitchFamily="2" charset="77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77"/>
              </a:rPr>
              <a:t>Distributed Tracing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77"/>
              </a:rPr>
              <a:t>Telemetry</a:t>
            </a:r>
            <a:r>
              <a:rPr lang="de-DE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" pitchFamily="2" charset="77"/>
              </a:rPr>
              <a:t> Data Consolidation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731A094-8817-7901-566A-71792595FDD2}"/>
              </a:ext>
            </a:extLst>
          </p:cNvPr>
          <p:cNvSpPr txBox="1"/>
          <p:nvPr/>
        </p:nvSpPr>
        <p:spPr>
          <a:xfrm rot="241333">
            <a:off x="8381736" y="5317337"/>
            <a:ext cx="3704255" cy="1339717"/>
          </a:xfrm>
          <a:prstGeom prst="rect">
            <a:avLst/>
          </a:prstGeom>
          <a:solidFill>
            <a:schemeClr val="accent5">
              <a:alpha val="8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de-de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sz="1600" i="1" dirty="0" err="1">
                <a:solidFill>
                  <a:schemeClr val="bg1"/>
                </a:solidFill>
                <a:latin typeface="Bradley Hand" pitchFamily="2" charset="77"/>
              </a:rPr>
              <a:t>DevOps</a:t>
            </a:r>
            <a:r>
              <a:rPr lang="de-DE" sz="1600" i="1" dirty="0">
                <a:solidFill>
                  <a:schemeClr val="bg1"/>
                </a:solidFill>
                <a:latin typeface="Bradley Hand" pitchFamily="2" charset="77"/>
              </a:rPr>
              <a:t> + CI/CD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sz="1600" i="1" dirty="0" err="1">
                <a:solidFill>
                  <a:schemeClr val="bg1"/>
                </a:solidFill>
                <a:latin typeface="Bradley Hand" pitchFamily="2" charset="77"/>
              </a:rPr>
              <a:t>Deployment</a:t>
            </a:r>
            <a:r>
              <a:rPr lang="de-DE" sz="1600" i="1" dirty="0">
                <a:solidFill>
                  <a:schemeClr val="bg1"/>
                </a:solidFill>
                <a:latin typeface="Bradley Hand" pitchFamily="2" charset="77"/>
              </a:rPr>
              <a:t> Pipelines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sz="1600" i="1" dirty="0">
                <a:solidFill>
                  <a:schemeClr val="bg1"/>
                </a:solidFill>
                <a:latin typeface="Bradley Hand" pitchFamily="2" charset="77"/>
              </a:rPr>
              <a:t>Infrastructure </a:t>
            </a:r>
            <a:r>
              <a:rPr lang="de-DE" sz="1600" i="1" dirty="0" err="1">
                <a:solidFill>
                  <a:schemeClr val="bg1"/>
                </a:solidFill>
                <a:latin typeface="Bradley Hand" pitchFamily="2" charset="77"/>
              </a:rPr>
              <a:t>as</a:t>
            </a:r>
            <a:r>
              <a:rPr lang="de-DE" sz="1600" i="1" dirty="0">
                <a:solidFill>
                  <a:schemeClr val="bg1"/>
                </a:solidFill>
                <a:latin typeface="Bradley Hand" pitchFamily="2" charset="77"/>
              </a:rPr>
              <a:t> Code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sz="1600" i="1" dirty="0">
                <a:solidFill>
                  <a:schemeClr val="bg1"/>
                </a:solidFill>
                <a:latin typeface="Bradley Hand" pitchFamily="2" charset="77"/>
              </a:rPr>
              <a:t>Container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sz="1600" i="1" dirty="0">
                <a:solidFill>
                  <a:schemeClr val="bg1"/>
                </a:solidFill>
                <a:latin typeface="Bradley Hand" pitchFamily="2" charset="77"/>
              </a:rPr>
              <a:t>Container Orchestration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9F8CCC2-8089-1490-CCB3-C3D4A97C72A5}"/>
              </a:ext>
            </a:extLst>
          </p:cNvPr>
          <p:cNvSpPr txBox="1"/>
          <p:nvPr/>
        </p:nvSpPr>
        <p:spPr>
          <a:xfrm rot="21407966">
            <a:off x="225351" y="4584874"/>
            <a:ext cx="2214923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/>
              <a:t>Frage:</a:t>
            </a:r>
          </a:p>
          <a:p>
            <a:r>
              <a:rPr lang="de-DE" sz="1400" dirty="0"/>
              <a:t>Wie kommen wir methodisch zu Komponenten mit einer hohen Kohäsion?</a:t>
            </a:r>
          </a:p>
          <a:p>
            <a:endParaRPr lang="de-DE" sz="1050" b="1" dirty="0"/>
          </a:p>
          <a:p>
            <a:r>
              <a:rPr lang="de-DE" sz="1050" b="1" dirty="0"/>
              <a:t>Antwort:</a:t>
            </a:r>
          </a:p>
          <a:p>
            <a:r>
              <a:rPr lang="de-DE" sz="1400" dirty="0"/>
              <a:t>Z.B. mit </a:t>
            </a:r>
            <a:r>
              <a:rPr lang="de-DE" sz="1400" b="1" dirty="0">
                <a:solidFill>
                  <a:schemeClr val="accent5"/>
                </a:solidFill>
              </a:rPr>
              <a:t>Domain Driven Design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4B07E1EF-6DDE-2AE5-D19F-DFC124D77C1B}"/>
              </a:ext>
            </a:extLst>
          </p:cNvPr>
          <p:cNvGrpSpPr/>
          <p:nvPr/>
        </p:nvGrpSpPr>
        <p:grpSpPr>
          <a:xfrm>
            <a:off x="163421" y="1446699"/>
            <a:ext cx="3398397" cy="2704994"/>
            <a:chOff x="163421" y="1446699"/>
            <a:chExt cx="3398397" cy="2704994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C62DCC13-5B38-B50F-B0ED-8DB584ED35BC}"/>
                </a:ext>
              </a:extLst>
            </p:cNvPr>
            <p:cNvSpPr txBox="1"/>
            <p:nvPr/>
          </p:nvSpPr>
          <p:spPr>
            <a:xfrm rot="241333">
              <a:off x="163421" y="2506340"/>
              <a:ext cx="3398397" cy="1645353"/>
            </a:xfrm>
            <a:prstGeom prst="rect">
              <a:avLst/>
            </a:prstGeom>
            <a:solidFill>
              <a:schemeClr val="bg2">
                <a:alpha val="95535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rtl="0">
                <a:defRPr lang="de-de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de-DE" sz="1600" b="1" i="1" u="sng" dirty="0">
                  <a:solidFill>
                    <a:schemeClr val="accent5"/>
                  </a:solidFill>
                  <a:latin typeface="Bradley Hand" pitchFamily="2" charset="77"/>
                </a:rPr>
                <a:t>Evolutionäres Design</a:t>
              </a:r>
            </a:p>
            <a:p>
              <a:pPr marL="285750" indent="-285750" algn="l">
                <a:buFont typeface="Courier New" panose="02070309020205020404" pitchFamily="49" charset="0"/>
                <a:buChar char="o"/>
              </a:pPr>
              <a:r>
                <a:rPr lang="de-DE" sz="1600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Bradley Hand" pitchFamily="2" charset="77"/>
                </a:rPr>
                <a:t>Microservices (Independent </a:t>
              </a:r>
              <a:r>
                <a:rPr lang="de-DE" sz="1600" i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Bradley Hand" pitchFamily="2" charset="77"/>
                </a:rPr>
                <a:t>Deployability</a:t>
              </a:r>
              <a:r>
                <a:rPr lang="de-DE" sz="1600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Bradley Hand" pitchFamily="2" charset="77"/>
                </a:rPr>
                <a:t>)</a:t>
              </a:r>
            </a:p>
            <a:p>
              <a:pPr marL="285750" indent="-285750" algn="l">
                <a:buFont typeface="Courier New" panose="02070309020205020404" pitchFamily="49" charset="0"/>
                <a:buChar char="o"/>
              </a:pPr>
              <a:r>
                <a:rPr lang="de-DE" sz="1600" b="1" i="1" dirty="0">
                  <a:solidFill>
                    <a:schemeClr val="accent5"/>
                  </a:solidFill>
                  <a:latin typeface="Bradley Hand" pitchFamily="2" charset="77"/>
                </a:rPr>
                <a:t>Lose Kopplung </a:t>
              </a:r>
              <a:r>
                <a:rPr lang="de-DE" sz="1600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Bradley Hand" pitchFamily="2" charset="77"/>
                </a:rPr>
                <a:t>(REST, </a:t>
              </a:r>
              <a:r>
                <a:rPr lang="de-DE" sz="1600" i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Bradley Hand" pitchFamily="2" charset="77"/>
                </a:rPr>
                <a:t>GraphQL</a:t>
              </a:r>
              <a:r>
                <a:rPr lang="de-DE" sz="1600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Bradley Hand" pitchFamily="2" charset="77"/>
                </a:rPr>
                <a:t>, Event-Driven Arch.)</a:t>
              </a:r>
            </a:p>
            <a:p>
              <a:pPr marL="285750" indent="-285750" algn="l">
                <a:buFont typeface="Courier New" panose="02070309020205020404" pitchFamily="49" charset="0"/>
                <a:buChar char="o"/>
              </a:pPr>
              <a:r>
                <a:rPr lang="de-DE" sz="1600" b="1" i="1" dirty="0">
                  <a:solidFill>
                    <a:schemeClr val="accent5"/>
                  </a:solidFill>
                  <a:latin typeface="Bradley Hand" pitchFamily="2" charset="77"/>
                </a:rPr>
                <a:t>Hohe Kohäsion</a:t>
              </a:r>
            </a:p>
          </p:txBody>
        </p:sp>
        <p:sp>
          <p:nvSpPr>
            <p:cNvPr id="23" name="Gewitterblitz 22">
              <a:extLst>
                <a:ext uri="{FF2B5EF4-FFF2-40B4-BE49-F238E27FC236}">
                  <a16:creationId xmlns:a16="http://schemas.microsoft.com/office/drawing/2014/main" id="{02358CEF-133B-266D-3FDA-16D441A7D9A2}"/>
                </a:ext>
              </a:extLst>
            </p:cNvPr>
            <p:cNvSpPr/>
            <p:nvPr/>
          </p:nvSpPr>
          <p:spPr>
            <a:xfrm>
              <a:off x="2171701" y="1446699"/>
              <a:ext cx="800100" cy="782151"/>
            </a:xfrm>
            <a:prstGeom prst="lightningBolt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2474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267628"/>
            <a:ext cx="3647089" cy="5158372"/>
          </a:xfrm>
          <a:noFill/>
          <a:effectLst/>
        </p:spPr>
        <p:txBody>
          <a:bodyPr lIns="251999" tIns="251999" rIns="251999" bIns="251999"/>
          <a:lstStyle/>
          <a:p>
            <a:pPr marL="0" lvl="0" indent="0">
              <a:buNone/>
            </a:pPr>
            <a:r>
              <a:rPr lang="de-DE" sz="2000" b="1" dirty="0">
                <a:solidFill>
                  <a:schemeClr val="accent5"/>
                </a:solidFill>
                <a:ea typeface="Roboto" panose="02000000000000000000" pitchFamily="2" charset="0"/>
                <a:cs typeface="Roboto" panose="02000000000000000000" pitchFamily="2" charset="0"/>
              </a:rPr>
              <a:t>Domain </a:t>
            </a:r>
            <a:r>
              <a:rPr lang="de-DE" sz="2000" b="1" dirty="0" err="1">
                <a:solidFill>
                  <a:schemeClr val="accent5"/>
                </a:solidFill>
                <a:ea typeface="Roboto" panose="02000000000000000000" pitchFamily="2" charset="0"/>
                <a:cs typeface="Roboto" panose="02000000000000000000" pitchFamily="2" charset="0"/>
              </a:rPr>
              <a:t>Driven</a:t>
            </a:r>
            <a:r>
              <a:rPr lang="de-DE" sz="2000" b="1" dirty="0">
                <a:solidFill>
                  <a:schemeClr val="accent5"/>
                </a:solidFill>
                <a:ea typeface="Roboto" panose="02000000000000000000" pitchFamily="2" charset="0"/>
                <a:cs typeface="Roboto" panose="02000000000000000000" pitchFamily="2" charset="0"/>
              </a:rPr>
              <a:t> Design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accent5"/>
                </a:solidFill>
                <a:ea typeface="Roboto Thin" panose="02000000000000000000" pitchFamily="2" charset="0"/>
                <a:cs typeface="Roboto Thin" panose="02000000000000000000" pitchFamily="2" charset="0"/>
              </a:rPr>
              <a:t>Was ist das?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accent5"/>
                </a:solidFill>
                <a:ea typeface="Roboto Thin" panose="02000000000000000000" pitchFamily="2" charset="0"/>
                <a:cs typeface="Roboto Thin" panose="02000000000000000000" pitchFamily="2" charset="0"/>
              </a:rPr>
              <a:t>Effektives Software Design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accent5"/>
                </a:solidFill>
                <a:ea typeface="Roboto Thin" panose="02000000000000000000" pitchFamily="2" charset="0"/>
                <a:cs typeface="Roboto Thin" panose="02000000000000000000" pitchFamily="2" charset="0"/>
              </a:rPr>
              <a:t>Strategisches Design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accent5"/>
                </a:solidFill>
                <a:ea typeface="Roboto Thin" panose="02000000000000000000" pitchFamily="2" charset="0"/>
                <a:cs typeface="Roboto Thin" panose="02000000000000000000" pitchFamily="2" charset="0"/>
              </a:rPr>
              <a:t>Taktisches Design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de-DE" sz="18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sz="2000" dirty="0">
                <a:ea typeface="Roboto" panose="02000000000000000000" pitchFamily="2" charset="0"/>
                <a:cs typeface="Roboto" panose="02000000000000000000" pitchFamily="2" charset="0"/>
              </a:rPr>
              <a:t>Strategisches Design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Subdomains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 err="1">
                <a:ea typeface="Roboto Thin" panose="02000000000000000000" pitchFamily="2" charset="0"/>
                <a:cs typeface="Roboto Thin" panose="02000000000000000000" pitchFamily="2" charset="0"/>
              </a:rPr>
              <a:t>Bounded</a:t>
            </a: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dirty="0" err="1">
                <a:ea typeface="Roboto Thin" panose="02000000000000000000" pitchFamily="2" charset="0"/>
                <a:cs typeface="Roboto Thin" panose="02000000000000000000" pitchFamily="2" charset="0"/>
              </a:rPr>
              <a:t>Context</a:t>
            </a: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 + </a:t>
            </a:r>
            <a:r>
              <a:rPr lang="de-DE" dirty="0" err="1">
                <a:ea typeface="Roboto Thin" panose="02000000000000000000" pitchFamily="2" charset="0"/>
                <a:cs typeface="Roboto Thin" panose="02000000000000000000" pitchFamily="2" charset="0"/>
              </a:rPr>
              <a:t>Ubiquitous</a:t>
            </a: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 Language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 err="1">
                <a:ea typeface="Roboto Thin" panose="02000000000000000000" pitchFamily="2" charset="0"/>
                <a:cs typeface="Roboto Thin" panose="02000000000000000000" pitchFamily="2" charset="0"/>
              </a:rPr>
              <a:t>Context</a:t>
            </a: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 Mapping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de-DE" sz="18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sz="2000" dirty="0">
                <a:ea typeface="Roboto" panose="02000000000000000000" pitchFamily="2" charset="0"/>
                <a:cs typeface="Roboto" panose="02000000000000000000" pitchFamily="2" charset="0"/>
              </a:rPr>
              <a:t>Taktisches Design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Business </a:t>
            </a:r>
            <a:r>
              <a:rPr lang="de-DE" dirty="0" err="1">
                <a:ea typeface="Roboto Thin" panose="02000000000000000000" pitchFamily="2" charset="0"/>
                <a:cs typeface="Roboto Thin" panose="02000000000000000000" pitchFamily="2" charset="0"/>
              </a:rPr>
              <a:t>Logic</a:t>
            </a: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 Pattern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 err="1">
                <a:ea typeface="Roboto Thin" panose="02000000000000000000" pitchFamily="2" charset="0"/>
                <a:cs typeface="Roboto Thin" panose="02000000000000000000" pitchFamily="2" charset="0"/>
              </a:rPr>
              <a:t>Architectural</a:t>
            </a: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 Pattern</a:t>
            </a:r>
          </a:p>
          <a:p>
            <a:pPr marL="266700" lvl="1" indent="0">
              <a:buNone/>
            </a:pPr>
            <a:endParaRPr lang="de-DE" dirty="0"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4F9314-DB7D-5544-9A1A-BDF7C509E58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6</a:t>
            </a:fld>
            <a:endParaRPr lang="de-DE" noProof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923B666-805A-564F-AF22-62FB922FC4C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5098" y="1644262"/>
            <a:ext cx="6154902" cy="402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72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929DD83-626E-B84B-83CC-2A68D6CF2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Domain  </a:t>
            </a:r>
            <a:r>
              <a:rPr lang="de-DE" dirty="0" err="1"/>
              <a:t>Driven</a:t>
            </a:r>
            <a:r>
              <a:rPr lang="de-DE" dirty="0"/>
              <a:t>  Design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C9962BF-E47A-BC45-A63D-86DEAFD1B3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Auf der Suche nach einer Methodik zur Entwicklung Cloud-nativer Architekturen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78F6CEE-C7CD-DB4F-A480-CCE05E69FA0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B4D876F-B9DF-7848-8C69-316D50A553F3}"/>
              </a:ext>
            </a:extLst>
          </p:cNvPr>
          <p:cNvSpPr txBox="1"/>
          <p:nvPr/>
        </p:nvSpPr>
        <p:spPr>
          <a:xfrm>
            <a:off x="380986" y="1587539"/>
            <a:ext cx="6158185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Wir erinnern uns an die Unit 07. Services in Cloud-nativen Systemen sollten u.a. folgenden Prinzipien folgen und folgende Eigenschaften haben:</a:t>
            </a:r>
          </a:p>
          <a:p>
            <a:endParaRPr lang="de-DE" sz="2000" dirty="0"/>
          </a:p>
          <a:p>
            <a:pPr marL="34290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dirty="0">
                <a:solidFill>
                  <a:schemeClr val="accent5"/>
                </a:solidFill>
              </a:rPr>
              <a:t>Dekomposition</a:t>
            </a:r>
            <a:r>
              <a:rPr lang="de-DE" dirty="0"/>
              <a:t> mittels Services</a:t>
            </a:r>
          </a:p>
          <a:p>
            <a:pPr marL="34290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dirty="0">
                <a:solidFill>
                  <a:schemeClr val="accent5"/>
                </a:solidFill>
              </a:rPr>
              <a:t>Evolutionäres Design</a:t>
            </a:r>
            <a:r>
              <a:rPr lang="de-DE" dirty="0"/>
              <a:t> und Entwicklung des Gesamtsystems</a:t>
            </a:r>
          </a:p>
          <a:p>
            <a:pPr marL="34290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dirty="0">
                <a:solidFill>
                  <a:schemeClr val="accent5"/>
                </a:solidFill>
              </a:rPr>
              <a:t>Lose Kopplung </a:t>
            </a:r>
            <a:r>
              <a:rPr lang="de-DE" dirty="0"/>
              <a:t>von Services (Standardformate, z.B. JSON/XML, Standarddatentypen, Messaging)</a:t>
            </a:r>
          </a:p>
          <a:p>
            <a:pPr marL="34290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Hohe Kohäsion innerhalb von Services (</a:t>
            </a:r>
            <a:r>
              <a:rPr lang="de-DE" b="1" dirty="0">
                <a:solidFill>
                  <a:schemeClr val="accent5"/>
                </a:solidFill>
              </a:rPr>
              <a:t>Single-</a:t>
            </a:r>
            <a:r>
              <a:rPr lang="de-DE" b="1" dirty="0" err="1">
                <a:solidFill>
                  <a:schemeClr val="accent5"/>
                </a:solidFill>
              </a:rPr>
              <a:t>Responsibility</a:t>
            </a:r>
            <a:r>
              <a:rPr lang="de-DE" b="1" dirty="0">
                <a:solidFill>
                  <a:schemeClr val="accent5"/>
                </a:solidFill>
              </a:rPr>
              <a:t> Prinzip</a:t>
            </a:r>
            <a:r>
              <a:rPr lang="de-DE" dirty="0"/>
              <a:t>)</a:t>
            </a:r>
          </a:p>
          <a:p>
            <a:pPr marL="34290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Services sollten unabhängig von einander austausch- und aktualisierbar sein (</a:t>
            </a:r>
            <a:r>
              <a:rPr lang="de-DE" b="1" dirty="0">
                <a:solidFill>
                  <a:schemeClr val="accent5"/>
                </a:solidFill>
              </a:rPr>
              <a:t>Independent </a:t>
            </a:r>
            <a:r>
              <a:rPr lang="de-DE" b="1" dirty="0" err="1">
                <a:solidFill>
                  <a:schemeClr val="accent5"/>
                </a:solidFill>
              </a:rPr>
              <a:t>Deployability</a:t>
            </a:r>
            <a:r>
              <a:rPr lang="de-DE" dirty="0"/>
              <a:t>)</a:t>
            </a:r>
          </a:p>
          <a:p>
            <a:pPr marL="34290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Conways Law =&gt; Services sollten als langlebende Produkte und nicht Projekte als verstanden wissen (</a:t>
            </a:r>
            <a:r>
              <a:rPr lang="de-DE" b="1" dirty="0" err="1">
                <a:solidFill>
                  <a:schemeClr val="accent5"/>
                </a:solidFill>
              </a:rPr>
              <a:t>You</a:t>
            </a:r>
            <a:r>
              <a:rPr lang="de-DE" b="1" dirty="0">
                <a:solidFill>
                  <a:schemeClr val="accent5"/>
                </a:solidFill>
              </a:rPr>
              <a:t> </a:t>
            </a:r>
            <a:r>
              <a:rPr lang="de-DE" b="1" dirty="0" err="1">
                <a:solidFill>
                  <a:schemeClr val="accent5"/>
                </a:solidFill>
              </a:rPr>
              <a:t>build</a:t>
            </a:r>
            <a:r>
              <a:rPr lang="de-DE" b="1" dirty="0">
                <a:solidFill>
                  <a:schemeClr val="accent5"/>
                </a:solidFill>
              </a:rPr>
              <a:t> </a:t>
            </a:r>
            <a:r>
              <a:rPr lang="de-DE" b="1" dirty="0" err="1">
                <a:solidFill>
                  <a:schemeClr val="accent5"/>
                </a:solidFill>
              </a:rPr>
              <a:t>it</a:t>
            </a:r>
            <a:r>
              <a:rPr lang="de-DE" b="1" dirty="0">
                <a:solidFill>
                  <a:schemeClr val="accent5"/>
                </a:solidFill>
              </a:rPr>
              <a:t>, </a:t>
            </a:r>
            <a:r>
              <a:rPr lang="de-DE" b="1" dirty="0" err="1">
                <a:solidFill>
                  <a:schemeClr val="accent5"/>
                </a:solidFill>
              </a:rPr>
              <a:t>you</a:t>
            </a:r>
            <a:r>
              <a:rPr lang="de-DE" b="1" dirty="0">
                <a:solidFill>
                  <a:schemeClr val="accent5"/>
                </a:solidFill>
              </a:rPr>
              <a:t> </a:t>
            </a:r>
            <a:r>
              <a:rPr lang="de-DE" b="1" dirty="0" err="1">
                <a:solidFill>
                  <a:schemeClr val="accent5"/>
                </a:solidFill>
              </a:rPr>
              <a:t>run</a:t>
            </a:r>
            <a:r>
              <a:rPr lang="de-DE" b="1" dirty="0">
                <a:solidFill>
                  <a:schemeClr val="accent5"/>
                </a:solidFill>
              </a:rPr>
              <a:t> </a:t>
            </a:r>
            <a:r>
              <a:rPr lang="de-DE" b="1" dirty="0" err="1">
                <a:solidFill>
                  <a:schemeClr val="accent5"/>
                </a:solidFill>
              </a:rPr>
              <a:t>it</a:t>
            </a:r>
            <a:r>
              <a:rPr lang="de-DE" dirty="0"/>
              <a:t>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E9DBEAF-1CE8-0F42-BD1D-E330EFB42B31}"/>
              </a:ext>
            </a:extLst>
          </p:cNvPr>
          <p:cNvSpPr txBox="1"/>
          <p:nvPr/>
        </p:nvSpPr>
        <p:spPr>
          <a:xfrm>
            <a:off x="6843971" y="1587539"/>
            <a:ext cx="4740167" cy="436751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 rtlCol="0">
            <a:spAutoFit/>
          </a:bodyPr>
          <a:lstStyle/>
          <a:p>
            <a:r>
              <a:rPr lang="de-DE" sz="1600" dirty="0"/>
              <a:t>Noch mehr als die Programmierung einzelner Services ist die Entwicklung einer tragfähigen Architektur eine „Kunst“.</a:t>
            </a:r>
          </a:p>
          <a:p>
            <a:endParaRPr lang="de-DE" sz="1600" dirty="0"/>
          </a:p>
          <a:p>
            <a:r>
              <a:rPr lang="de-DE" sz="1600" dirty="0"/>
              <a:t>Im Zusammenhang mit </a:t>
            </a:r>
            <a:r>
              <a:rPr lang="de-DE" sz="1600" dirty="0" err="1"/>
              <a:t>Microservice</a:t>
            </a:r>
            <a:r>
              <a:rPr lang="de-DE" sz="1600" dirty="0"/>
              <a:t> Architekturen wird aber immer wieder eine Methodik erwähnt, die (mit einer höheren Wahrscheinlichkeit) Architekturen  erzeugt, die gut auf die in Unit 7 genannten Erfordernisse abgestimmt sind.</a:t>
            </a:r>
          </a:p>
          <a:p>
            <a:endParaRPr lang="de-DE" sz="1600" dirty="0"/>
          </a:p>
          <a:p>
            <a:r>
              <a:rPr lang="de-DE" sz="1600" dirty="0"/>
              <a:t>Insbesondere jüngeren SW-Architekten sei daher die Methodik des Domain </a:t>
            </a:r>
            <a:r>
              <a:rPr lang="de-DE" sz="1600" dirty="0" err="1"/>
              <a:t>Driven</a:t>
            </a:r>
            <a:r>
              <a:rPr lang="de-DE" sz="1600" dirty="0"/>
              <a:t> Design (DDD) ans Herz gelegt, obwohl DDD weder auf Cloud-native Systeme oder </a:t>
            </a:r>
            <a:r>
              <a:rPr lang="de-DE" sz="1600" dirty="0" err="1"/>
              <a:t>Microservice</a:t>
            </a:r>
            <a:r>
              <a:rPr lang="de-DE" sz="1600" dirty="0"/>
              <a:t> Architekturen festgelegt ist und auch in anderen Kontexten der Entwicklung tragfähiger SW-Architekturen eingesetzt werden kann.</a:t>
            </a:r>
          </a:p>
        </p:txBody>
      </p:sp>
    </p:spTree>
    <p:extLst>
      <p:ext uri="{BB962C8B-B14F-4D97-AF65-F5344CB8AC3E}">
        <p14:creationId xmlns:p14="http://schemas.microsoft.com/office/powerpoint/2010/main" val="3912139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929DD83-626E-B84B-83CC-2A68D6CF2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Domain  </a:t>
            </a:r>
            <a:r>
              <a:rPr lang="de-DE" dirty="0" err="1"/>
              <a:t>Driven</a:t>
            </a:r>
            <a:r>
              <a:rPr lang="de-DE" dirty="0"/>
              <a:t>  Design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C9962BF-E47A-BC45-A63D-86DEAFD1B3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Fachlichkeit auf Basis eines Domänenmodells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78F6CEE-C7CD-DB4F-A480-CCE05E69FA0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B4D876F-B9DF-7848-8C69-316D50A553F3}"/>
              </a:ext>
            </a:extLst>
          </p:cNvPr>
          <p:cNvSpPr txBox="1"/>
          <p:nvPr/>
        </p:nvSpPr>
        <p:spPr>
          <a:xfrm>
            <a:off x="431801" y="1512000"/>
            <a:ext cx="747197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Domain-</a:t>
            </a:r>
            <a:r>
              <a:rPr lang="de-DE" dirty="0" err="1"/>
              <a:t>driven</a:t>
            </a:r>
            <a:r>
              <a:rPr lang="de-DE" dirty="0"/>
              <a:t> Design (DDD) ist eine Methodik zur Modellierung komplexer Software. Der Begriff „Domain-</a:t>
            </a:r>
            <a:r>
              <a:rPr lang="de-DE" dirty="0" err="1"/>
              <a:t>driven</a:t>
            </a:r>
            <a:r>
              <a:rPr lang="de-DE" dirty="0"/>
              <a:t> Design“ wurde 2003 von Eric Evans in seinem gleichnamigen Buch geprägt (also deutlich bevor es den Begriff Cloud-native und entsprechende Systeme überhaupt gab).</a:t>
            </a:r>
          </a:p>
          <a:p>
            <a:endParaRPr lang="de-DE" dirty="0"/>
          </a:p>
          <a:p>
            <a:r>
              <a:rPr lang="de-DE" dirty="0"/>
              <a:t>Domain-</a:t>
            </a:r>
            <a:r>
              <a:rPr lang="de-DE" dirty="0" err="1"/>
              <a:t>driven</a:t>
            </a:r>
            <a:r>
              <a:rPr lang="de-DE" dirty="0"/>
              <a:t> Design basiert auf folgenden zwei Annahmen:</a:t>
            </a:r>
          </a:p>
          <a:p>
            <a:endParaRPr lang="de-DE" dirty="0"/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Der Schwerpunkt des Softwaredesigns liegt auf der </a:t>
            </a:r>
            <a:r>
              <a:rPr lang="de-DE" b="1" dirty="0">
                <a:solidFill>
                  <a:schemeClr val="accent5"/>
                </a:solidFill>
              </a:rPr>
              <a:t>Fachlichkeit</a:t>
            </a:r>
            <a:r>
              <a:rPr lang="de-DE" dirty="0"/>
              <a:t> und der Fachlogik.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Der Entwurf komplexer fachlicher Zusammenhänge sollte auf einem Modell der Anwendungsdomäne, dem </a:t>
            </a:r>
            <a:r>
              <a:rPr lang="de-DE" b="1" dirty="0">
                <a:solidFill>
                  <a:schemeClr val="accent5"/>
                </a:solidFill>
              </a:rPr>
              <a:t>Domänenmodell</a:t>
            </a:r>
            <a:r>
              <a:rPr lang="de-DE" dirty="0"/>
              <a:t> basieren.</a:t>
            </a:r>
          </a:p>
          <a:p>
            <a:endParaRPr lang="de-DE" dirty="0"/>
          </a:p>
          <a:p>
            <a:r>
              <a:rPr lang="de-DE" dirty="0"/>
              <a:t>DDD orientiert sich an agiler Softwareentwicklung, ist aber SW-Entwicklungsprozess-agnostisch. Eine iterative Softwareentwicklung und eine enge Zusammenarbeit zwischen Entwicklern und Domänen-Experten ist jedoch erforderlich.</a:t>
            </a:r>
          </a:p>
          <a:p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6E1269-6602-6E46-BE84-E2760C22D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581" y="1512000"/>
            <a:ext cx="3562618" cy="4675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181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929DD83-626E-B84B-83CC-2A68D6CF2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Domain  </a:t>
            </a:r>
            <a:r>
              <a:rPr lang="de-DE" dirty="0" err="1"/>
              <a:t>Driven</a:t>
            </a:r>
            <a:r>
              <a:rPr lang="de-DE" dirty="0"/>
              <a:t>  Design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C9962BF-E47A-BC45-A63D-86DEAFD1B3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Effektives Design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78F6CEE-C7CD-DB4F-A480-CCE05E69FA0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B4D876F-B9DF-7848-8C69-316D50A553F3}"/>
              </a:ext>
            </a:extLst>
          </p:cNvPr>
          <p:cNvSpPr txBox="1"/>
          <p:nvPr/>
        </p:nvSpPr>
        <p:spPr>
          <a:xfrm>
            <a:off x="431801" y="1512000"/>
            <a:ext cx="555909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Domain-</a:t>
            </a:r>
            <a:r>
              <a:rPr lang="de-DE" dirty="0" err="1"/>
              <a:t>driven</a:t>
            </a:r>
            <a:r>
              <a:rPr lang="de-DE" dirty="0"/>
              <a:t> Design (DDD) strebt dabei nicht nach einem perfekten sondern nach einem effektiven Design.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Effektives Design erfüllt die Anforderungen einer Firma/einer Organisation/einer Einrichtung bis zu einem Grad, der notwendig ist, damit man sich mittels digitalisierter Prozesse von Mitbewerbern/in Benchmarks abheben kann.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Effektives Design zwingt Organisationen dazu, zu erkennen, worin sie sich hervortun müssen und sich auf diese Bereiche zu fokussieren.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Und nur in diesen Bereichen wird effektives Design eingesetzt, um ein Domänen-konformes Softwaremodell zu entwickeln und fortzuschreiben.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Andere nicht Domänen-spezifische Bereiche versucht man durch Standardsoftware oder mittels externer Services abzudecken.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9BCC8D8-B149-A445-B031-4D808530FF23}"/>
              </a:ext>
            </a:extLst>
          </p:cNvPr>
          <p:cNvSpPr/>
          <p:nvPr/>
        </p:nvSpPr>
        <p:spPr>
          <a:xfrm>
            <a:off x="6365807" y="1512000"/>
            <a:ext cx="3302404" cy="4927091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r>
              <a:rPr lang="de-DE" i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„Die meisten Menschen machen den Fehler zu denken, dass es bei Design nur darum geht wie es aussieht. Die Leute denken, es ist diese Fassade – dass man den Designern einen Kasten übergibt und sagt: "Macht den hübsch!" Das ist nicht unser Verständnis von Design. Es geht nicht nur darum, wie etwas aussieht und sich anfühlt. Design ist wie etwas funktioniert.“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  <a:latin typeface="-apple-system"/>
              </a:rPr>
              <a:t>Steve Jobs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050" name="Picture 2" descr="Steve Jobs Apple Logo Design-Konzepte Redaktionelles Foto - Illustration  von steve, design: 39792251">
            <a:extLst>
              <a:ext uri="{FF2B5EF4-FFF2-40B4-BE49-F238E27FC236}">
                <a16:creationId xmlns:a16="http://schemas.microsoft.com/office/drawing/2014/main" id="{CA76FE7A-95B9-A842-B148-71F556323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441" y="1436708"/>
            <a:ext cx="1992292" cy="199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091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1410</Words>
  <Application>Microsoft Macintosh PowerPoint</Application>
  <PresentationFormat>Breitbild</PresentationFormat>
  <Paragraphs>252</Paragraphs>
  <Slides>17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7" baseType="lpstr">
      <vt:lpstr>-apple-system</vt:lpstr>
      <vt:lpstr>American Typewriter</vt:lpstr>
      <vt:lpstr>Arial</vt:lpstr>
      <vt:lpstr>Bradley Hand</vt:lpstr>
      <vt:lpstr>Calibri</vt:lpstr>
      <vt:lpstr>Cambria Math</vt:lpstr>
      <vt:lpstr>Corbel</vt:lpstr>
      <vt:lpstr>Courier New</vt:lpstr>
      <vt:lpstr>Times New Roman</vt:lpstr>
      <vt:lpstr>Office-Design</vt:lpstr>
      <vt:lpstr>  Cloud-native</vt:lpstr>
      <vt:lpstr>PowerPoint-Präsentation</vt:lpstr>
      <vt:lpstr>Kapitel 14</vt:lpstr>
      <vt:lpstr>Inhaltsverzeichnis</vt:lpstr>
      <vt:lpstr>DOMAIN DRIVEN DESIGN</vt:lpstr>
      <vt:lpstr>Inhalte</vt:lpstr>
      <vt:lpstr>Domain  Driven  Design</vt:lpstr>
      <vt:lpstr>Domain  Driven  Design</vt:lpstr>
      <vt:lpstr>Domain  Driven  Design</vt:lpstr>
      <vt:lpstr>Domain  Driven  Design</vt:lpstr>
      <vt:lpstr>Domain  Driven  Design</vt:lpstr>
      <vt:lpstr>Domain  Driven  Design</vt:lpstr>
      <vt:lpstr>Domain  Driven  Design</vt:lpstr>
      <vt:lpstr>Domain  Driven  Design</vt:lpstr>
      <vt:lpstr>Domain  Driven  Design</vt:lpstr>
      <vt:lpstr>Ausblick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cp:lastPrinted>2022-05-30T08:03:13Z</cp:lastPrinted>
  <dcterms:created xsi:type="dcterms:W3CDTF">2020-09-01T15:16:10Z</dcterms:created>
  <dcterms:modified xsi:type="dcterms:W3CDTF">2023-12-12T07:02:33Z</dcterms:modified>
</cp:coreProperties>
</file>